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559" r:id="rId5"/>
    <p:sldId id="590" r:id="rId6"/>
    <p:sldId id="578" r:id="rId7"/>
    <p:sldId id="577" r:id="rId8"/>
    <p:sldId id="457" r:id="rId9"/>
    <p:sldId id="551" r:id="rId10"/>
    <p:sldId id="549" r:id="rId11"/>
    <p:sldId id="579" r:id="rId12"/>
    <p:sldId id="591" r:id="rId13"/>
    <p:sldId id="570" r:id="rId14"/>
    <p:sldId id="589" r:id="rId15"/>
  </p:sldIdLst>
  <p:sldSz cx="12192000" cy="6858000"/>
  <p:notesSz cx="6797675" cy="9872663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9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C305B-A3F3-4D39-AE62-23A8108A14A7}" type="datetimeFigureOut">
              <a:rPr lang="nb-NO" smtClean="0"/>
              <a:t>04.12.2023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2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49688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C52445-FE99-4FD6-9CE2-993BDEBE43E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901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FF456C-5412-48CA-9454-790FD163DEAB}" type="datetimeFigureOut">
              <a:rPr lang="nb-NO" smtClean="0"/>
              <a:t>04.12.2023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51221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377319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377319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8F4F0-9649-4A92-B5B1-E6E6E80A8E4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5064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8F4F0-9649-4A92-B5B1-E6E6E80A8E4D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2489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95ACC-2D0A-46B3-B10F-1A31BC5EB0A6}" type="datetimeFigureOut">
              <a:rPr lang="nb-NO" smtClean="0"/>
              <a:t>04.12.2023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D76C-3398-4CF4-8111-66CAA55B17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6032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95ACC-2D0A-46B3-B10F-1A31BC5EB0A6}" type="datetimeFigureOut">
              <a:rPr lang="nb-NO" smtClean="0"/>
              <a:t>04.12.2023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D76C-3398-4CF4-8111-66CAA55B17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136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95ACC-2D0A-46B3-B10F-1A31BC5EB0A6}" type="datetimeFigureOut">
              <a:rPr lang="nb-NO" smtClean="0"/>
              <a:t>04.12.2023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D76C-3398-4CF4-8111-66CAA55B17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10345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- imag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0D750-AFB5-6F40-A253-C2058CD26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11624"/>
            <a:ext cx="10515600" cy="1236965"/>
          </a:xfrm>
        </p:spPr>
        <p:txBody>
          <a:bodyPr lIns="0" tIns="0" rIns="0" bIns="0" anchor="t"/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919DAA-2867-6042-BF83-A5ECEAFD5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223B8C3D-8059-634F-881C-9A1FA039341F}" type="datetimeFigureOut">
              <a:rPr lang="nb-NO" smtClean="0"/>
              <a:pPr algn="r"/>
              <a:t>04.12.2023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512212-5DFF-EB45-AFE8-5D99EF0D1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E161BC-1B2A-C149-BFE4-8A2F66672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76E38-FFC1-3949-90B7-E6A613E88AD0}" type="slidenum">
              <a:rPr lang="nb-NO" smtClean="0"/>
              <a:t>‹#›</a:t>
            </a:fld>
            <a:endParaRPr lang="nb-NO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6B4812-088A-C24D-8060-6EB19E4D57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5200" y="6339600"/>
            <a:ext cx="1198800" cy="371177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152315E-6271-9D42-B199-F9F1406922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67" y="3181627"/>
            <a:ext cx="8759825" cy="1163637"/>
          </a:xfrm>
        </p:spPr>
        <p:txBody>
          <a:bodyPr lIns="0" tIns="0" rIns="0" bIns="0"/>
          <a:lstStyle>
            <a:lvl1pPr>
              <a:defRPr sz="2400">
                <a:solidFill>
                  <a:srgbClr val="05E1E6"/>
                </a:solidFill>
                <a:latin typeface="+mj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1546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747" y="5683686"/>
            <a:ext cx="1620979" cy="672665"/>
          </a:xfrm>
          <a:prstGeom prst="rect">
            <a:avLst/>
          </a:prstGeom>
        </p:spPr>
      </p:pic>
      <p:cxnSp>
        <p:nvCxnSpPr>
          <p:cNvPr id="8" name="Rett linje 7"/>
          <p:cNvCxnSpPr/>
          <p:nvPr userDrawn="1"/>
        </p:nvCxnSpPr>
        <p:spPr>
          <a:xfrm>
            <a:off x="491614" y="6340047"/>
            <a:ext cx="9104671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tt linje 8"/>
          <p:cNvCxnSpPr/>
          <p:nvPr userDrawn="1"/>
        </p:nvCxnSpPr>
        <p:spPr>
          <a:xfrm>
            <a:off x="491613" y="365125"/>
            <a:ext cx="10897113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Sylinder 13"/>
          <p:cNvSpPr txBox="1"/>
          <p:nvPr userDrawn="1"/>
        </p:nvSpPr>
        <p:spPr>
          <a:xfrm>
            <a:off x="434762" y="6311901"/>
            <a:ext cx="40229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i="1" kern="1200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-Norge skal ha maritim profesjonsutdanning i verdensklasse</a:t>
            </a:r>
          </a:p>
        </p:txBody>
      </p:sp>
      <p:sp>
        <p:nvSpPr>
          <p:cNvPr id="21" name="Plassholder for dato 20">
            <a:extLst>
              <a:ext uri="{FF2B5EF4-FFF2-40B4-BE49-F238E27FC236}">
                <a16:creationId xmlns:a16="http://schemas.microsoft.com/office/drawing/2014/main" id="{158A9FA1-C5DD-E047-9D16-D61A5E13C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1327-6440-0B40-A91C-BD8284A34F30}" type="datetimeFigureOut">
              <a:rPr lang="nb-NO" smtClean="0"/>
              <a:t>04.12.2023</a:t>
            </a:fld>
            <a:endParaRPr lang="nb-NO"/>
          </a:p>
        </p:txBody>
      </p:sp>
      <p:sp>
        <p:nvSpPr>
          <p:cNvPr id="22" name="Plassholder for bunntekst 21">
            <a:extLst>
              <a:ext uri="{FF2B5EF4-FFF2-40B4-BE49-F238E27FC236}">
                <a16:creationId xmlns:a16="http://schemas.microsoft.com/office/drawing/2014/main" id="{43CCA854-8927-4C4E-BC8A-3A6058801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23" name="Plassholder for lysbildenummer 22">
            <a:extLst>
              <a:ext uri="{FF2B5EF4-FFF2-40B4-BE49-F238E27FC236}">
                <a16:creationId xmlns:a16="http://schemas.microsoft.com/office/drawing/2014/main" id="{81F31F0C-08D8-AE4F-AB12-06A8E6ACB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F6C63-C2DC-5943-8E54-44467132515B}" type="slidenum">
              <a:rPr lang="nb-NO" smtClean="0"/>
              <a:t>‹#›</a:t>
            </a:fld>
            <a:endParaRPr lang="nb-NO"/>
          </a:p>
        </p:txBody>
      </p:sp>
      <p:sp>
        <p:nvSpPr>
          <p:cNvPr id="28" name="Plassholder for tekst 8">
            <a:extLst>
              <a:ext uri="{FF2B5EF4-FFF2-40B4-BE49-F238E27FC236}">
                <a16:creationId xmlns:a16="http://schemas.microsoft.com/office/drawing/2014/main" id="{4F2D5920-18FC-E84F-B290-4C9EB2779D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3804" y="1163345"/>
            <a:ext cx="4581525" cy="2141539"/>
          </a:xfrm>
          <a:prstGeom prst="rect">
            <a:avLst/>
          </a:prstGeom>
          <a:ln>
            <a:noFill/>
          </a:ln>
        </p:spPr>
        <p:txBody>
          <a:bodyPr>
            <a:scene3d>
              <a:camera prst="orthographicFront"/>
              <a:lightRig rig="threePt" dir="t"/>
            </a:scene3d>
            <a:sp3d contourW="6350">
              <a:contourClr>
                <a:schemeClr val="bg1"/>
              </a:contourClr>
            </a:sp3d>
          </a:bodyPr>
          <a:lstStyle>
            <a:lvl1pPr marL="0" indent="0">
              <a:buNone/>
              <a:defRPr sz="4000" b="1" cap="none" spc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65000"/>
                    </a:prstClr>
                  </a:outerShdw>
                </a:effectLst>
              </a:defRPr>
            </a:lvl1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29" name="Plassholder for tekst 8">
            <a:extLst>
              <a:ext uri="{FF2B5EF4-FFF2-40B4-BE49-F238E27FC236}">
                <a16:creationId xmlns:a16="http://schemas.microsoft.com/office/drawing/2014/main" id="{F2C8A0E4-97EC-544B-88BB-E810AA61D3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64703" y="517526"/>
            <a:ext cx="5708763" cy="1363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/>
            </a:lvl1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30" name="Plassholder for tekst 16">
            <a:extLst>
              <a:ext uri="{FF2B5EF4-FFF2-40B4-BE49-F238E27FC236}">
                <a16:creationId xmlns:a16="http://schemas.microsoft.com/office/drawing/2014/main" id="{A664C028-2613-024E-BB5C-2E4EBE7876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64200" y="1881189"/>
            <a:ext cx="5708651" cy="314801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800"/>
            </a:lvl2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</p:txBody>
      </p:sp>
      <p:sp>
        <p:nvSpPr>
          <p:cNvPr id="32" name="Plassholder for bunntekst 4">
            <a:extLst>
              <a:ext uri="{FF2B5EF4-FFF2-40B4-BE49-F238E27FC236}">
                <a16:creationId xmlns:a16="http://schemas.microsoft.com/office/drawing/2014/main" id="{7E978458-8DFB-BB47-8B28-2646BE9178C1}"/>
              </a:ext>
            </a:extLst>
          </p:cNvPr>
          <p:cNvSpPr txBox="1">
            <a:spLocks/>
          </p:cNvSpPr>
          <p:nvPr userDrawn="1"/>
        </p:nvSpPr>
        <p:spPr>
          <a:xfrm>
            <a:off x="6969493" y="6319526"/>
            <a:ext cx="2710743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ctr" defTabSz="914400" rtl="0" eaLnBrk="1" latinLnBrk="0" hangingPunct="1">
              <a:defRPr sz="12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b-NO" sz="1200"/>
              <a:t>Av Jørn Kragh, Nasjonal prosjektleder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2979679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95ACC-2D0A-46B3-B10F-1A31BC5EB0A6}" type="datetimeFigureOut">
              <a:rPr lang="nb-NO" smtClean="0"/>
              <a:t>04.12.2023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D76C-3398-4CF4-8111-66CAA55B17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3233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95ACC-2D0A-46B3-B10F-1A31BC5EB0A6}" type="datetimeFigureOut">
              <a:rPr lang="nb-NO" smtClean="0"/>
              <a:t>04.12.2023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D76C-3398-4CF4-8111-66CAA55B17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5248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95ACC-2D0A-46B3-B10F-1A31BC5EB0A6}" type="datetimeFigureOut">
              <a:rPr lang="nb-NO" smtClean="0"/>
              <a:t>04.12.2023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D76C-3398-4CF4-8111-66CAA55B17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6626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95ACC-2D0A-46B3-B10F-1A31BC5EB0A6}" type="datetimeFigureOut">
              <a:rPr lang="nb-NO" smtClean="0"/>
              <a:t>04.12.2023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D76C-3398-4CF4-8111-66CAA55B17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1092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95ACC-2D0A-46B3-B10F-1A31BC5EB0A6}" type="datetimeFigureOut">
              <a:rPr lang="nb-NO" smtClean="0"/>
              <a:t>04.12.2023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D76C-3398-4CF4-8111-66CAA55B17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2256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95ACC-2D0A-46B3-B10F-1A31BC5EB0A6}" type="datetimeFigureOut">
              <a:rPr lang="nb-NO" smtClean="0"/>
              <a:t>04.12.2023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D76C-3398-4CF4-8111-66CAA55B17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2362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95ACC-2D0A-46B3-B10F-1A31BC5EB0A6}" type="datetimeFigureOut">
              <a:rPr lang="nb-NO" smtClean="0"/>
              <a:t>04.12.2023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D76C-3398-4CF4-8111-66CAA55B17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3479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95ACC-2D0A-46B3-B10F-1A31BC5EB0A6}" type="datetimeFigureOut">
              <a:rPr lang="nb-NO" smtClean="0"/>
              <a:t>04.12.2023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AD76C-3398-4CF4-8111-66CAA55B17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38460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95ACC-2D0A-46B3-B10F-1A31BC5EB0A6}" type="datetimeFigureOut">
              <a:rPr lang="nb-NO" smtClean="0"/>
              <a:t>04.12.2023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AD76C-3398-4CF4-8111-66CAA55B17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8669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hkdir.no/programmer-og-tilskuddsordninger/senter-for-framifra-utdannin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tnu.no/excited" TargetMode="External"/><Relationship Id="rId3" Type="http://schemas.openxmlformats.org/officeDocument/2006/relationships/hyperlink" Target="https://bioceed.w.uib.no/" TargetMode="External"/><Relationship Id="rId7" Type="http://schemas.openxmlformats.org/officeDocument/2006/relationships/hyperlink" Target="https://engage-centre.no/" TargetMode="External"/><Relationship Id="rId2" Type="http://schemas.openxmlformats.org/officeDocument/2006/relationships/hyperlink" Target="https://www.uv.uio.no/proted/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n.uio.no/ccse/index.html" TargetMode="External"/><Relationship Id="rId5" Type="http://schemas.openxmlformats.org/officeDocument/2006/relationships/hyperlink" Target="https://www.uia.no/senter-og-nettverk/matric" TargetMode="External"/><Relationship Id="rId4" Type="http://schemas.openxmlformats.org/officeDocument/2006/relationships/hyperlink" Target="https://nmh.no/forskning/sentre/cemp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orway-coast.no/no/" TargetMode="External"/><Relationship Id="rId7" Type="http://schemas.openxmlformats.org/officeDocument/2006/relationships/hyperlink" Target="https://www.nmbu.no/om/sitrap-senter-fremragende-utdanning" TargetMode="External"/><Relationship Id="rId2" Type="http://schemas.openxmlformats.org/officeDocument/2006/relationships/hyperlink" Target="https://www.jus.uio.no/cell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io.no/inted/" TargetMode="External"/><Relationship Id="rId5" Type="http://schemas.openxmlformats.org/officeDocument/2006/relationships/hyperlink" Target="https://www.med.uio.no/she/" TargetMode="External"/><Relationship Id="rId4" Type="http://schemas.openxmlformats.org/officeDocument/2006/relationships/hyperlink" Target="https://www.iearth.no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ritimt-forum.no/sentralt/nyheter/2019/nasjonal-prestisjeordning-til-maritim-utdanni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hkdir.no/programmer-og-tilskuddsordninger/senter-for-framifra-utdanning#Kva%20er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5C524-4BD6-AA45-B843-14C325E02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627" y="1623317"/>
            <a:ext cx="8866598" cy="3010328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/>
              <a:t>Centre of Excellence in Maritime Simulator Training and Assessment (COAST) </a:t>
            </a:r>
            <a:br>
              <a:rPr lang="en-GB" b="1" dirty="0"/>
            </a:br>
            <a:br>
              <a:rPr lang="en-GB" b="1" dirty="0"/>
            </a:br>
            <a:br>
              <a:rPr lang="en-GB" b="1" dirty="0"/>
            </a:br>
            <a:r>
              <a:rPr lang="en-GB" b="1" dirty="0" err="1"/>
              <a:t>Maritimt</a:t>
            </a:r>
            <a:r>
              <a:rPr lang="en-GB" b="1" dirty="0"/>
              <a:t> </a:t>
            </a:r>
            <a:r>
              <a:rPr lang="en-GB" b="1" dirty="0" err="1"/>
              <a:t>utdanningsforum</a:t>
            </a:r>
            <a:r>
              <a:rPr lang="en-GB" b="1" dirty="0"/>
              <a:t> </a:t>
            </a:r>
            <a:br>
              <a:rPr lang="en-GB" b="1" dirty="0"/>
            </a:br>
            <a:r>
              <a:rPr lang="en-GB" b="1" dirty="0"/>
              <a:t>29.11.2023</a:t>
            </a:r>
            <a:br>
              <a:rPr lang="en-GB" dirty="0"/>
            </a:br>
            <a:endParaRPr lang="en-GB" dirty="0"/>
          </a:p>
        </p:txBody>
      </p:sp>
      <p:pic>
        <p:nvPicPr>
          <p:cNvPr id="8" name="Bilde 7" descr="Et bilde som inneholder tekst&#10;&#10;Automatisk generert beskrivelse">
            <a:extLst>
              <a:ext uri="{FF2B5EF4-FFF2-40B4-BE49-F238E27FC236}">
                <a16:creationId xmlns:a16="http://schemas.microsoft.com/office/drawing/2014/main" id="{045E1A61-0932-962E-10CA-8AEE4A2A75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558" y="6292932"/>
            <a:ext cx="1142896" cy="41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377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5A2892B3-EAD6-5245-C2FC-F27CCF1F4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15" y="0"/>
            <a:ext cx="50643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80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00E7CE2C-AF90-7E5E-3428-97FCC00C8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24937" cy="1325563"/>
          </a:xfrm>
        </p:spPr>
        <p:txBody>
          <a:bodyPr>
            <a:normAutofit/>
          </a:bodyPr>
          <a:lstStyle/>
          <a:p>
            <a:r>
              <a:rPr lang="nb-NO" sz="3200" b="1" dirty="0"/>
              <a:t>Senter for fremragende yrkesfaglig utdanning 2022 - Pilotordning</a:t>
            </a:r>
          </a:p>
        </p:txBody>
      </p:sp>
      <p:sp>
        <p:nvSpPr>
          <p:cNvPr id="11" name="Plassholder for innhold 10">
            <a:extLst>
              <a:ext uri="{FF2B5EF4-FFF2-40B4-BE49-F238E27FC236}">
                <a16:creationId xmlns:a16="http://schemas.microsoft.com/office/drawing/2014/main" id="{29308290-931B-C155-D95A-3FA71A998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3043"/>
            <a:ext cx="10515600" cy="4563920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altLang="nb-NO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Fagskolen i Rogaland: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nb-NO" altLang="nb-NO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Senter for nyskapende utdanninger, engasjerende læring og økt samarbeid i høyere yrkesutdanning.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altLang="nb-NO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Fagskolen i Viken</a:t>
            </a:r>
            <a:endParaRPr kumimoji="0" lang="nb-NO" altLang="nb-NO" sz="28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nb-NO" altLang="nb-NO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Senter for erfaringsbasert læring.</a:t>
            </a:r>
            <a:endParaRPr lang="nb-NO" altLang="nb-NO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endParaRPr lang="nb-NO" sz="1800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nb-NO" sz="1800" dirty="0">
              <a:solidFill>
                <a:srgbClr val="000000"/>
              </a:solidFill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br>
              <a:rPr lang="nb-NO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</a:br>
            <a:r>
              <a:rPr lang="nb-NO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S</a:t>
            </a:r>
            <a:r>
              <a:rPr lang="nb-NO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kal evalueres ved pilotperiodens utløp i 2026.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nb-NO" altLang="nb-NO" sz="2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nb-NO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367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0F62BCC-4F90-79D4-5D43-AABDE9ECC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Sentre for fremragende utdanning (SFU) 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E8D8FBC-FCC9-7034-6429-2CBD89322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2769"/>
            <a:ext cx="10515600" cy="51880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n-NO" b="0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Programmet </a:t>
            </a:r>
            <a:r>
              <a:rPr lang="nn-NO" b="0" i="1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Sentre for framifrå utdanning</a:t>
            </a:r>
            <a:r>
              <a:rPr lang="nn-NO" b="0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(SFU) er en fokusert og langsiktig innsats for å stimulere til utvikling av utdanning og innovative tilnærmingar til læring i høgare utdanning på bachelor- og </a:t>
            </a:r>
            <a:r>
              <a:rPr lang="nn-NO" b="0" i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mastergradsnivå</a:t>
            </a:r>
            <a:r>
              <a:rPr lang="nn-NO" b="0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  <a:p>
            <a:pPr marL="0" indent="0">
              <a:buNone/>
            </a:pPr>
            <a:endParaRPr lang="nn-NO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nn-NO" b="0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Sentra for framifrå utdanning skal vere flaggskip som skal bidra til å gje utdanningsverksemd ved universitet og høgskular eit løft nasjonalt.</a:t>
            </a:r>
            <a:endParaRPr lang="nb-NO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br>
              <a:rPr lang="nb-NO" b="0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nb-NO" b="0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		</a:t>
            </a:r>
            <a:r>
              <a:rPr lang="nn-NO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(</a:t>
            </a:r>
            <a:r>
              <a:rPr lang="nn-NO" dirty="0">
                <a:hlinkClick r:id="rId2"/>
              </a:rPr>
              <a:t>Senter for framifrå utdanning (SFU) | HK-</a:t>
            </a:r>
            <a:r>
              <a:rPr lang="nn-NO" dirty="0" err="1">
                <a:hlinkClick r:id="rId2"/>
              </a:rPr>
              <a:t>dir</a:t>
            </a:r>
            <a:r>
              <a:rPr lang="nn-NO" dirty="0">
                <a:hlinkClick r:id="rId2"/>
              </a:rPr>
              <a:t> (hkdir.no)</a:t>
            </a:r>
            <a:r>
              <a:rPr lang="nn-NO" dirty="0"/>
              <a:t>)</a:t>
            </a:r>
            <a:endParaRPr lang="nn-NO" b="0" i="0" dirty="0">
              <a:solidFill>
                <a:srgbClr val="000000"/>
              </a:solidFill>
              <a:effectLst/>
              <a:latin typeface="Source Sans Pro" panose="020B0503030403020204" pitchFamily="34" charset="0"/>
            </a:endParaRPr>
          </a:p>
          <a:p>
            <a:pPr marL="0" indent="0">
              <a:buNone/>
            </a:pPr>
            <a:endParaRPr lang="nb-NO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9A044A26-6B47-E91C-4836-356E897DAD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6689" y="67193"/>
            <a:ext cx="2025650" cy="723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1605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24D4860-4AA2-AA6C-78F9-1F12FCA1C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nb-NO" sz="4000" dirty="0">
                <a:solidFill>
                  <a:srgbClr val="FFFFFF"/>
                </a:solidFill>
              </a:rPr>
              <a:t>Sentre for fremragende utdanning</a:t>
            </a:r>
            <a:endParaRPr lang="nb-NO" sz="4000">
              <a:solidFill>
                <a:srgbClr val="FFFFFF"/>
              </a:solidFill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2BFD151-9848-F43A-E4A2-7CF66250F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3097" y="649480"/>
            <a:ext cx="7112181" cy="5546047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endParaRPr lang="nb-NO" sz="1700" b="0" i="0" dirty="0">
              <a:effectLst/>
            </a:endParaRPr>
          </a:p>
          <a:p>
            <a:pPr marL="0" indent="0">
              <a:buNone/>
            </a:pPr>
            <a:r>
              <a:rPr lang="nb-NO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2011</a:t>
            </a:r>
            <a:r>
              <a:rPr lang="nb-NO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lang="nb-NO" sz="2400" b="0" i="0" dirty="0" err="1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ProTed</a:t>
            </a:r>
            <a:r>
              <a:rPr lang="nb-NO" sz="2400" b="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- </a:t>
            </a:r>
            <a:r>
              <a:rPr lang="nb-NO" sz="2400" b="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  <a:hlinkClick r:id="rId2"/>
              </a:rPr>
              <a:t>Senter for fremragende lærerutdanning </a:t>
            </a:r>
            <a:endParaRPr lang="nb-NO" sz="2400" b="0" i="0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nb-NO" sz="2400" b="0" i="0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nb-NO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2013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400" b="0" i="0" dirty="0" err="1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bioCEED</a:t>
            </a:r>
            <a:r>
              <a:rPr lang="nb-NO" sz="2400" b="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- </a:t>
            </a:r>
            <a:r>
              <a:rPr lang="nb-NO" sz="2400" b="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  <a:hlinkClick r:id="rId3"/>
              </a:rPr>
              <a:t>Senter for fremragende utdanning i biologi </a:t>
            </a:r>
            <a:endParaRPr lang="nb-NO" sz="2400" b="0" i="0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b-NO" sz="2400" b="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CEMPE - </a:t>
            </a:r>
            <a:r>
              <a:rPr lang="nb-NO" sz="2400" b="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  <a:hlinkClick r:id="rId4"/>
              </a:rPr>
              <a:t>Senter for fremragende utdanning i musikkutøving </a:t>
            </a:r>
            <a:endParaRPr lang="nb-NO" sz="2400" b="0" i="0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b-NO" sz="2400" b="0" i="0" dirty="0" err="1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MatRIC</a:t>
            </a:r>
            <a:r>
              <a:rPr lang="nb-NO" sz="2400" b="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- Centre for Research, </a:t>
            </a:r>
            <a:r>
              <a:rPr lang="nb-NO" sz="2400" b="0" i="0" dirty="0" err="1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Innovation</a:t>
            </a:r>
            <a:r>
              <a:rPr lang="nb-NO" sz="2400" b="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and </a:t>
            </a:r>
            <a:r>
              <a:rPr lang="nb-NO" sz="2400" b="0" i="0" dirty="0" err="1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Coordination</a:t>
            </a:r>
            <a:r>
              <a:rPr lang="nb-NO" sz="2400" b="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2400" b="0" i="0" dirty="0" err="1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nb-NO" sz="2400" b="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Mathematics </a:t>
            </a:r>
            <a:r>
              <a:rPr lang="nb-NO" sz="2400" b="0" i="0" dirty="0" err="1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Teaching</a:t>
            </a:r>
            <a:r>
              <a:rPr lang="nb-NO" sz="2400" b="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 </a:t>
            </a:r>
            <a:r>
              <a:rPr lang="nb-NO" sz="2400" b="0" i="0" dirty="0" err="1">
                <a:effectLst/>
                <a:latin typeface="Calibri Light" panose="020F0302020204030204" pitchFamily="34" charset="0"/>
                <a:cs typeface="Calibri Light" panose="020F0302020204030204" pitchFamily="34" charset="0"/>
                <a:hlinkClick r:id="rId5"/>
              </a:rPr>
              <a:t>MatRIC</a:t>
            </a:r>
            <a:r>
              <a:rPr lang="nb-NO" sz="2400" b="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  <a:hlinkClick r:id="rId5"/>
              </a:rPr>
              <a:t> - Universitetet i Agder </a:t>
            </a:r>
            <a:endParaRPr lang="nb-NO" sz="2400" b="0" i="0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nb-NO" sz="2400" b="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                                 </a:t>
            </a:r>
          </a:p>
          <a:p>
            <a:pPr marL="0" indent="0">
              <a:buNone/>
            </a:pPr>
            <a:r>
              <a:rPr lang="nb-NO" sz="24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2016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400" b="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CCSE – </a:t>
            </a:r>
            <a:r>
              <a:rPr lang="nb-NO" sz="2400" b="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  <a:hlinkClick r:id="rId6"/>
              </a:rPr>
              <a:t>Senter for beregningsorientert realfagsutdanning </a:t>
            </a:r>
            <a:endParaRPr lang="nb-NO" sz="2400" b="0" i="0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b-NO" sz="2400" b="0" i="0" dirty="0" err="1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ENgage</a:t>
            </a:r>
            <a:r>
              <a:rPr lang="nb-NO" sz="2400" b="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- </a:t>
            </a:r>
            <a:r>
              <a:rPr lang="nb-NO" sz="2400" b="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  <a:hlinkClick r:id="rId7"/>
              </a:rPr>
              <a:t>Senter for engasjert utdanning gjennom entreprenørskap </a:t>
            </a:r>
            <a:endParaRPr lang="nb-NO" sz="2400" b="0" i="0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b-NO" sz="2400" b="0" i="0" dirty="0" err="1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ExcITEd</a:t>
            </a:r>
            <a:r>
              <a:rPr lang="nb-NO" sz="2400" b="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- </a:t>
            </a:r>
            <a:r>
              <a:rPr lang="nb-NO" sz="2400" b="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  <a:hlinkClick r:id="rId8"/>
              </a:rPr>
              <a:t>Senter for fremragende IT-utdanning </a:t>
            </a:r>
            <a:endParaRPr lang="nb-NO" sz="2400" b="0" i="0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nb-NO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nb-NO" sz="1700" dirty="0"/>
          </a:p>
        </p:txBody>
      </p:sp>
    </p:spTree>
    <p:extLst>
      <p:ext uri="{BB962C8B-B14F-4D97-AF65-F5344CB8AC3E}">
        <p14:creationId xmlns:p14="http://schemas.microsoft.com/office/powerpoint/2010/main" val="3650481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504BD55-156E-B554-16FD-66EDD8A18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nb-NO" sz="4000" dirty="0">
                <a:solidFill>
                  <a:srgbClr val="FFFFFF"/>
                </a:solidFill>
              </a:rPr>
              <a:t>Sentre for fremragende utdanning</a:t>
            </a:r>
            <a:endParaRPr lang="nb-NO" sz="4000">
              <a:solidFill>
                <a:srgbClr val="FFFFFF"/>
              </a:solidFill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18FFBA0-CDFF-4328-9DBD-768C1C388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4549" y="649480"/>
            <a:ext cx="7464844" cy="5546047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nb-NO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2019</a:t>
            </a:r>
            <a:r>
              <a:rPr lang="nb-NO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  <a:endParaRPr lang="nb-NO" sz="2400" b="0" i="0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b-NO" sz="2400" b="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CELL - </a:t>
            </a:r>
            <a:r>
              <a:rPr lang="nb-NO" sz="2400" b="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  <a:hlinkClick r:id="rId2"/>
              </a:rPr>
              <a:t>Senter for erfaringsbasert juridisk læring </a:t>
            </a:r>
            <a:endParaRPr lang="nb-NO" sz="2400" b="0" i="0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b-NO" sz="2400" b="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COAST - </a:t>
            </a:r>
            <a:r>
              <a:rPr lang="nb-NO" sz="2400" b="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  <a:hlinkClick r:id="rId3"/>
              </a:rPr>
              <a:t>Centre </a:t>
            </a:r>
            <a:r>
              <a:rPr lang="nb-NO" sz="2400" b="0" i="0" dirty="0" err="1">
                <a:effectLst/>
                <a:latin typeface="Calibri Light" panose="020F0302020204030204" pitchFamily="34" charset="0"/>
                <a:cs typeface="Calibri Light" panose="020F0302020204030204" pitchFamily="34" charset="0"/>
                <a:hlinkClick r:id="rId3"/>
              </a:rPr>
              <a:t>of</a:t>
            </a:r>
            <a:r>
              <a:rPr lang="nb-NO" sz="2400" b="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  <a:hlinkClick r:id="rId3"/>
              </a:rPr>
              <a:t> </a:t>
            </a:r>
            <a:r>
              <a:rPr lang="nb-NO" sz="2400" b="0" i="0" dirty="0" err="1">
                <a:effectLst/>
                <a:latin typeface="Calibri Light" panose="020F0302020204030204" pitchFamily="34" charset="0"/>
                <a:cs typeface="Calibri Light" panose="020F0302020204030204" pitchFamily="34" charset="0"/>
                <a:hlinkClick r:id="rId3"/>
              </a:rPr>
              <a:t>Excellence</a:t>
            </a:r>
            <a:r>
              <a:rPr lang="nb-NO" sz="2400" b="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  <a:hlinkClick r:id="rId3"/>
              </a:rPr>
              <a:t> in Maritime Simulator Training and </a:t>
            </a:r>
            <a:r>
              <a:rPr lang="nb-NO" sz="2400" b="0" i="0" dirty="0" err="1">
                <a:effectLst/>
                <a:latin typeface="Calibri Light" panose="020F0302020204030204" pitchFamily="34" charset="0"/>
                <a:cs typeface="Calibri Light" panose="020F0302020204030204" pitchFamily="34" charset="0"/>
                <a:hlinkClick r:id="rId3"/>
              </a:rPr>
              <a:t>Assessment</a:t>
            </a:r>
            <a:r>
              <a:rPr lang="nb-NO" sz="2400" b="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  <a:hlinkClick r:id="rId3"/>
              </a:rPr>
              <a:t> </a:t>
            </a:r>
            <a:endParaRPr lang="nb-NO" sz="2400" b="0" i="0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b-NO" sz="2400" b="0" i="0" dirty="0" err="1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iEarth</a:t>
            </a:r>
            <a:r>
              <a:rPr lang="nb-NO" sz="2400" b="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– </a:t>
            </a:r>
            <a:r>
              <a:rPr lang="nb-NO" sz="2400" b="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  <a:hlinkClick r:id="rId4"/>
              </a:rPr>
              <a:t>Senter for integrert </a:t>
            </a:r>
            <a:r>
              <a:rPr lang="nb-NO" sz="2400" b="0" i="0" dirty="0" err="1">
                <a:effectLst/>
                <a:latin typeface="Calibri Light" panose="020F0302020204030204" pitchFamily="34" charset="0"/>
                <a:cs typeface="Calibri Light" panose="020F0302020204030204" pitchFamily="34" charset="0"/>
                <a:hlinkClick r:id="rId4"/>
              </a:rPr>
              <a:t>geovitenskaplig</a:t>
            </a:r>
            <a:r>
              <a:rPr lang="nb-NO" sz="2400" b="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  <a:hlinkClick r:id="rId4"/>
              </a:rPr>
              <a:t> utdanning </a:t>
            </a:r>
            <a:endParaRPr lang="nb-NO" sz="2400" b="0" i="0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b-NO" sz="2400" b="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SHE –</a:t>
            </a:r>
            <a:r>
              <a:rPr lang="nb-NO" sz="2400" b="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  <a:hlinkClick r:id="rId5"/>
              </a:rPr>
              <a:t> Senter for bærekraft i helseutdanningene </a:t>
            </a:r>
            <a:endParaRPr lang="nb-NO" sz="2400" b="0" i="0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nb-NO" sz="2400" b="0" i="0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nb-NO" sz="2400" b="1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2022</a:t>
            </a:r>
            <a:r>
              <a:rPr lang="nb-NO" sz="2400" b="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400" b="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IN-TED - </a:t>
            </a:r>
            <a:r>
              <a:rPr lang="nb-NO" sz="2400" b="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  <a:hlinkClick r:id="rId6"/>
              </a:rPr>
              <a:t>Senter for tverrfaglig utdanning </a:t>
            </a:r>
            <a:endParaRPr lang="nb-NO" sz="2400" b="0" i="0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b-NO" sz="2400" b="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SITRAP </a:t>
            </a:r>
            <a:r>
              <a:rPr lang="nb-NO" sz="2400" b="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  <a:hlinkClick r:id="rId7"/>
              </a:rPr>
              <a:t>Senter for integrert og transdisiplinær undervisning i planlegging </a:t>
            </a:r>
            <a:endParaRPr lang="nb-NO" sz="2400" b="0" i="0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b-NO" sz="2400" b="0" i="0" dirty="0" err="1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CreaTeMe</a:t>
            </a:r>
            <a:r>
              <a:rPr lang="nb-NO" sz="2400" b="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– </a:t>
            </a:r>
            <a:r>
              <a:rPr lang="nb-NO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Senter for fremragende utdanning i kreativ bruk av teknologi i musikkutdanningen </a:t>
            </a:r>
          </a:p>
          <a:p>
            <a:pPr marL="0" indent="0">
              <a:buNone/>
            </a:pPr>
            <a:br>
              <a:rPr lang="nb-NO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2901276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3FA8DEC6-B561-F846-AD3C-694D150F34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4" r="63328" b="23174"/>
          <a:stretch/>
        </p:blipFill>
        <p:spPr>
          <a:xfrm>
            <a:off x="491612" y="385011"/>
            <a:ext cx="4524888" cy="5931568"/>
          </a:xfrm>
          <a:prstGeom prst="rect">
            <a:avLst/>
          </a:prstGeom>
        </p:spPr>
      </p:pic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A8983600-3445-4844-8FCC-58B88BC08D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Progresjon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1B63BB0-743F-1A44-B279-E41296E104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b-NO" dirty="0"/>
              <a:t>Noen hovedpunkter i livsløpet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0A3E1A96-49B7-F240-820A-EB15D59A22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0604" y="746765"/>
            <a:ext cx="8089733" cy="572622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nb-NO" dirty="0"/>
          </a:p>
        </p:txBody>
      </p:sp>
      <p:sp>
        <p:nvSpPr>
          <p:cNvPr id="5" name="Rectangle 4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00821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D252E2F4-7B77-4131-A3B7-D804D4DB37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1556" y="315376"/>
            <a:ext cx="6174768" cy="5233117"/>
          </a:xfrm>
          <a:prstGeom prst="rect">
            <a:avLst/>
          </a:prstGeom>
        </p:spPr>
      </p:pic>
      <p:sp>
        <p:nvSpPr>
          <p:cNvPr id="13" name="TekstSylinder 12">
            <a:extLst>
              <a:ext uri="{FF2B5EF4-FFF2-40B4-BE49-F238E27FC236}">
                <a16:creationId xmlns:a16="http://schemas.microsoft.com/office/drawing/2014/main" id="{83F55FE2-3AEF-4B56-A11E-42159D57B1E8}"/>
              </a:ext>
            </a:extLst>
          </p:cNvPr>
          <p:cNvSpPr txBox="1"/>
          <p:nvPr/>
        </p:nvSpPr>
        <p:spPr>
          <a:xfrm>
            <a:off x="2486289" y="5753529"/>
            <a:ext cx="8609801" cy="647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hlinkClick r:id="rId3"/>
              </a:rPr>
              <a:t>https://www.maritimt-forum.no/sentralt/nyheter/2019/nasjonal-prestisjeordning-til-maritim-utdanning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6277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COAST (2020-2025)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83004" y="1551691"/>
            <a:ext cx="10816520" cy="4684721"/>
          </a:xfrm>
        </p:spPr>
        <p:txBody>
          <a:bodyPr>
            <a:no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nb-NO" dirty="0">
                <a:latin typeface="+mj-lt"/>
              </a:rPr>
              <a:t>Visjon: 	Å være en ledende leverandør av simulatortrening for </a:t>
            </a:r>
            <a:br>
              <a:rPr lang="nb-NO" dirty="0">
                <a:latin typeface="+mj-lt"/>
              </a:rPr>
            </a:br>
            <a:r>
              <a:rPr lang="nb-NO" dirty="0">
                <a:latin typeface="+mj-lt"/>
              </a:rPr>
              <a:t>                       maritim utdanning. </a:t>
            </a:r>
            <a:br>
              <a:rPr lang="nb-NO" dirty="0">
                <a:latin typeface="+mj-lt"/>
              </a:rPr>
            </a:br>
            <a:r>
              <a:rPr lang="nb-NO" dirty="0">
                <a:latin typeface="+mj-lt"/>
              </a:rPr>
              <a:t>Misjon: 	Å fremme </a:t>
            </a:r>
            <a:r>
              <a:rPr lang="nb-NO" dirty="0" err="1">
                <a:latin typeface="+mj-lt"/>
              </a:rPr>
              <a:t>studentsentrert</a:t>
            </a:r>
            <a:r>
              <a:rPr lang="nb-NO" dirty="0">
                <a:latin typeface="+mj-lt"/>
              </a:rPr>
              <a:t> læring gjennom simulatorbasert </a:t>
            </a:r>
            <a:br>
              <a:rPr lang="nb-NO" dirty="0">
                <a:latin typeface="+mj-lt"/>
              </a:rPr>
            </a:br>
            <a:r>
              <a:rPr lang="nb-NO" dirty="0">
                <a:latin typeface="+mj-lt"/>
              </a:rPr>
              <a:t>                       utdanning. </a:t>
            </a:r>
          </a:p>
          <a:p>
            <a:pPr marL="0" indent="0">
              <a:buNone/>
            </a:pPr>
            <a:r>
              <a:rPr lang="nb-NO" u="sng" dirty="0">
                <a:latin typeface="+mj-lt"/>
              </a:rPr>
              <a:t>4 fokusområder</a:t>
            </a:r>
            <a:r>
              <a:rPr lang="nb-NO" dirty="0">
                <a:latin typeface="+mj-lt"/>
              </a:rPr>
              <a:t>: </a:t>
            </a:r>
          </a:p>
          <a:p>
            <a:pPr marL="457189" indent="-457189">
              <a:buFont typeface="+mj-lt"/>
              <a:buAutoNum type="arabicPeriod"/>
            </a:pPr>
            <a:r>
              <a:rPr lang="nb-NO" dirty="0">
                <a:latin typeface="+mj-lt"/>
              </a:rPr>
              <a:t>Utvikle metodikk for maritim simulatortrening (ledes av HVL)</a:t>
            </a:r>
          </a:p>
          <a:p>
            <a:pPr marL="457189" indent="-457189">
              <a:spcBef>
                <a:spcPts val="800"/>
              </a:spcBef>
              <a:buFont typeface="+mj-lt"/>
              <a:buAutoNum type="arabicPeriod"/>
            </a:pPr>
            <a:r>
              <a:rPr lang="nb-NO" dirty="0">
                <a:latin typeface="+mj-lt"/>
              </a:rPr>
              <a:t>Forskning og innovasjon for å utvikle nye simulatorbaserte lærings- og vurderingsaktiviteter (ledes av USN)</a:t>
            </a:r>
          </a:p>
          <a:p>
            <a:pPr marL="457189" indent="-457189">
              <a:spcBef>
                <a:spcPts val="800"/>
              </a:spcBef>
              <a:buFont typeface="+mj-lt"/>
              <a:buAutoNum type="arabicPeriod"/>
            </a:pPr>
            <a:r>
              <a:rPr lang="nb-NO" dirty="0">
                <a:latin typeface="+mj-lt"/>
              </a:rPr>
              <a:t>Studentinvolvering (ledes av NTNU)</a:t>
            </a:r>
          </a:p>
          <a:p>
            <a:pPr marL="457189" indent="-457189">
              <a:spcBef>
                <a:spcPts val="800"/>
              </a:spcBef>
              <a:buFont typeface="+mj-lt"/>
              <a:buAutoNum type="arabicPeriod"/>
            </a:pPr>
            <a:r>
              <a:rPr lang="nb-NO" dirty="0">
                <a:latin typeface="+mj-lt"/>
              </a:rPr>
              <a:t>Institusjonsutvikling (ledes av UiT)</a:t>
            </a:r>
            <a:br>
              <a:rPr lang="nb-NO" dirty="0"/>
            </a:b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Høst 2020: Lyst ut 7 stipendiatstillinger, hvorav 3 er knyttet til fokusområde 2. 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F3A42-6A4E-1F47-BEF9-20A0978B421A}" type="datetime1">
              <a:rPr lang="nb-NO" smtClean="0"/>
              <a:t>04.12.2023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5D78-4187-AD4C-B928-A8579EE9A756}" type="slidenum">
              <a:rPr lang="nb-NO" smtClean="0"/>
              <a:t>7</a:t>
            </a:fld>
            <a:endParaRPr lang="nb-NO"/>
          </a:p>
        </p:txBody>
      </p:sp>
      <p:pic>
        <p:nvPicPr>
          <p:cNvPr id="6" name="Plassholder for innhold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8263" y="136525"/>
            <a:ext cx="3708736" cy="1186567"/>
          </a:xfrm>
          <a:prstGeom prst="rect">
            <a:avLst/>
          </a:prstGeom>
        </p:spPr>
      </p:pic>
      <p:pic>
        <p:nvPicPr>
          <p:cNvPr id="7" name="Plassholder for innhold 16" descr="Et bilde som inneholder innendørs&#10;&#10;Automatisk generert beskrivelse">
            <a:extLst>
              <a:ext uri="{FF2B5EF4-FFF2-40B4-BE49-F238E27FC236}">
                <a16:creationId xmlns:a16="http://schemas.microsoft.com/office/drawing/2014/main" id="{A4644517-5361-4089-9208-7DA6F40A3D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" b="429"/>
          <a:stretch/>
        </p:blipFill>
        <p:spPr>
          <a:xfrm>
            <a:off x="8879927" y="4822508"/>
            <a:ext cx="2857072" cy="189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753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3A0FF66-960C-9856-E9B9-7E1D00614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3755"/>
            <a:ext cx="10515600" cy="816403"/>
          </a:xfrm>
        </p:spPr>
        <p:txBody>
          <a:bodyPr/>
          <a:lstStyle/>
          <a:p>
            <a:r>
              <a:rPr lang="nb-NO" dirty="0"/>
              <a:t>COAST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63E9F86-28CE-1806-33EB-85191F90F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628" y="1263721"/>
            <a:ext cx="11219380" cy="5352836"/>
          </a:xfrm>
        </p:spPr>
        <p:txBody>
          <a:bodyPr>
            <a:noAutofit/>
          </a:bodyPr>
          <a:lstStyle/>
          <a:p>
            <a:r>
              <a:rPr lang="nb-NO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COAST er tildelt s</a:t>
            </a:r>
            <a:r>
              <a:rPr lang="nb-NO" sz="24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tatus som </a:t>
            </a:r>
            <a:r>
              <a:rPr lang="nb-NO" sz="2400" i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Senter for fremragende utdanning</a:t>
            </a:r>
            <a:r>
              <a:rPr lang="nb-NO" sz="24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for perioden </a:t>
            </a:r>
            <a:r>
              <a:rPr lang="nb-NO" sz="24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1. juni 2020 til 31. mai 2025. </a:t>
            </a:r>
            <a:endParaRPr lang="nb-NO" sz="2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4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Midtveisevaluering skulle etter planen gjennomføres i 2024.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4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«</a:t>
            </a:r>
            <a:r>
              <a:rPr lang="nb-NO" sz="2400" i="1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Regjeringas forslag til statsbudsjett som vart lagt fram 6. oktober legg til grunn at SFU-ordninga skal </a:t>
            </a:r>
            <a:r>
              <a:rPr lang="nb-NO" sz="2400" i="1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fasast</a:t>
            </a:r>
            <a:r>
              <a:rPr lang="nb-NO" sz="2400" i="1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ut </a:t>
            </a:r>
            <a:r>
              <a:rPr lang="nb-NO" sz="2400" i="1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frå</a:t>
            </a:r>
            <a:r>
              <a:rPr lang="nb-NO" sz="2400" i="1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og med 2024. Dette betyr at det </a:t>
            </a:r>
            <a:r>
              <a:rPr lang="nb-NO" sz="2400" i="1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ikkje</a:t>
            </a:r>
            <a:r>
              <a:rPr lang="nb-NO" sz="2400" i="1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blir ny utlysing i ordninga i 2025. </a:t>
            </a:r>
            <a:br>
              <a:rPr lang="nb-NO" sz="2400" i="1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</a:br>
            <a:br>
              <a:rPr lang="nb-NO" sz="2400" i="1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</a:br>
            <a:r>
              <a:rPr lang="nb-NO" sz="2400" i="1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SFU-status blir tildelt for fem år, med </a:t>
            </a:r>
            <a:r>
              <a:rPr lang="nb-NO" sz="2400" i="1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moglegheit</a:t>
            </a:r>
            <a:r>
              <a:rPr lang="nb-NO" sz="2400" i="1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for forlenging i </a:t>
            </a:r>
            <a:r>
              <a:rPr lang="nb-NO" sz="2400" i="1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ytterlegare</a:t>
            </a:r>
            <a:r>
              <a:rPr lang="nb-NO" sz="2400" i="1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fem år etter ei midtvegsevaluering. </a:t>
            </a:r>
            <a:r>
              <a:rPr lang="nb-NO" sz="2400" i="1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Kontraktar</a:t>
            </a:r>
            <a:r>
              <a:rPr lang="nb-NO" sz="2400" i="1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som er inngått med </a:t>
            </a:r>
            <a:r>
              <a:rPr lang="nb-NO" sz="2400" i="1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dei</a:t>
            </a:r>
            <a:r>
              <a:rPr lang="nb-NO" sz="2400" i="1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2400" i="1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eksisterande</a:t>
            </a:r>
            <a:r>
              <a:rPr lang="nb-NO" sz="2400" i="1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sentra, og finansieringa av </a:t>
            </a:r>
            <a:r>
              <a:rPr lang="nb-NO" sz="2400" i="1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desse</a:t>
            </a:r>
            <a:r>
              <a:rPr lang="nb-NO" sz="2400" i="1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, vil bestå for heile femårsperioden. HK-</a:t>
            </a:r>
            <a:r>
              <a:rPr lang="nb-NO" sz="2400" i="1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dir</a:t>
            </a:r>
            <a:r>
              <a:rPr lang="nb-NO" sz="2400" i="1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vil </a:t>
            </a:r>
            <a:r>
              <a:rPr lang="nb-NO" sz="2400" i="1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halde</a:t>
            </a:r>
            <a:r>
              <a:rPr lang="nb-NO" sz="2400" i="1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fram med å følge opp sentra og støtte </a:t>
            </a:r>
            <a:r>
              <a:rPr lang="nb-NO" sz="2400" i="1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dei</a:t>
            </a:r>
            <a:r>
              <a:rPr lang="nb-NO" sz="2400" i="1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i arbeidet </a:t>
            </a:r>
            <a:r>
              <a:rPr lang="nb-NO" sz="2400" i="1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deira</a:t>
            </a:r>
            <a:r>
              <a:rPr lang="nb-NO" sz="2400" i="1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ut finansieringsperioden.» </a:t>
            </a:r>
            <a:r>
              <a:rPr lang="nb-NO" sz="24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	</a:t>
            </a:r>
            <a:br>
              <a:rPr lang="nb-NO" sz="24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</a:br>
            <a:r>
              <a:rPr lang="nb-NO" sz="24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				(</a:t>
            </a:r>
            <a:r>
              <a:rPr lang="nb-NO" sz="2400" u="sng" dirty="0">
                <a:solidFill>
                  <a:srgbClr val="0563C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Senter for framifrå utdanning (SFU) | HK-</a:t>
            </a:r>
            <a:r>
              <a:rPr lang="nb-NO" sz="2400" u="sng" dirty="0" err="1">
                <a:solidFill>
                  <a:srgbClr val="0563C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dir</a:t>
            </a:r>
            <a:r>
              <a:rPr lang="nb-NO" sz="2400" u="sng" dirty="0">
                <a:solidFill>
                  <a:srgbClr val="0563C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 (hkdir.no)</a:t>
            </a:r>
            <a:r>
              <a:rPr lang="nb-NO" sz="24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)</a:t>
            </a:r>
            <a:endParaRPr lang="nb-NO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Plassholder for innhold 6">
            <a:extLst>
              <a:ext uri="{FF2B5EF4-FFF2-40B4-BE49-F238E27FC236}">
                <a16:creationId xmlns:a16="http://schemas.microsoft.com/office/drawing/2014/main" id="{D7FCEE23-0E1A-83E2-5319-50C0A19B6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5141" y="180192"/>
            <a:ext cx="2809116" cy="89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022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CB21EAD-BBE0-698D-ADED-CD8081AD2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Hvorfor?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C228C2A-E6B0-FD9A-9E37-A04E1DB6A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Avbyråkratisering av høyere utdanning</a:t>
            </a:r>
          </a:p>
          <a:p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Riksrevisjonens rapport</a:t>
            </a:r>
          </a:p>
          <a:p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Ledelsen ved institusjonene kan selv </a:t>
            </a:r>
            <a:b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bestemme hva de bruker midler på</a:t>
            </a:r>
          </a:p>
          <a:p>
            <a:endParaRPr lang="nb-NO" dirty="0"/>
          </a:p>
        </p:txBody>
      </p:sp>
      <p:pic>
        <p:nvPicPr>
          <p:cNvPr id="4" name="Plassholder for innhold 5">
            <a:extLst>
              <a:ext uri="{FF2B5EF4-FFF2-40B4-BE49-F238E27FC236}">
                <a16:creationId xmlns:a16="http://schemas.microsoft.com/office/drawing/2014/main" id="{2457BCCD-CE0F-203D-043A-ECD86C81EE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753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671390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3D944C375B569469456B52615C410C5" ma:contentTypeVersion="7" ma:contentTypeDescription="Opprett et nytt dokument." ma:contentTypeScope="" ma:versionID="ea954e5ef2446d433ae69ed5c2cfd66f">
  <xsd:schema xmlns:xsd="http://www.w3.org/2001/XMLSchema" xmlns:xs="http://www.w3.org/2001/XMLSchema" xmlns:p="http://schemas.microsoft.com/office/2006/metadata/properties" xmlns:ns2="5919b9d9-d094-40dc-a69d-0cd4511edaf8" targetNamespace="http://schemas.microsoft.com/office/2006/metadata/properties" ma:root="true" ma:fieldsID="c6556394eaa3cf9ff3887e95a70ba716" ns2:_="">
    <xsd:import namespace="5919b9d9-d094-40dc-a69d-0cd4511eda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19b9d9-d094-40dc-a69d-0cd4511eda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D7D55ED-FD39-4FD6-AA24-1F20031E5E00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c2bd8f5d-31f4-4d5a-8f93-f2105ed56ab9"/>
    <ds:schemaRef ds:uri="http://schemas.openxmlformats.org/package/2006/metadata/core-properties"/>
    <ds:schemaRef ds:uri="http://purl.org/dc/elements/1.1/"/>
    <ds:schemaRef ds:uri="40690a2b-65b2-4774-8790-4b5aea9efadb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63AFBAD-FF24-4001-91FE-603E59C81E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19b9d9-d094-40dc-a69d-0cd4511eda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B6BBC61-F3D2-45F1-9CFB-97496C18BF7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566</Words>
  <Application>Microsoft Office PowerPoint</Application>
  <PresentationFormat>Widescreen</PresentationFormat>
  <Paragraphs>65</Paragraphs>
  <Slides>11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Courier New</vt:lpstr>
      <vt:lpstr>Source Sans Pro</vt:lpstr>
      <vt:lpstr>Times New Roman</vt:lpstr>
      <vt:lpstr>Office-tema</vt:lpstr>
      <vt:lpstr>Centre of Excellence in Maritime Simulator Training and Assessment (COAST)    Maritimt utdanningsforum  29.11.2023 </vt:lpstr>
      <vt:lpstr>Sentre for fremragende utdanning (SFU) </vt:lpstr>
      <vt:lpstr>Sentre for fremragende utdanning</vt:lpstr>
      <vt:lpstr>Sentre for fremragende utdanning</vt:lpstr>
      <vt:lpstr>PowerPoint-presentasjon</vt:lpstr>
      <vt:lpstr>PowerPoint-presentasjon</vt:lpstr>
      <vt:lpstr>COAST (2020-2025)</vt:lpstr>
      <vt:lpstr>COAST</vt:lpstr>
      <vt:lpstr>Hvorfor?</vt:lpstr>
      <vt:lpstr>PowerPoint-presentasjon</vt:lpstr>
      <vt:lpstr>Senter for fremragende yrkesfaglig utdanning 2022 - Pilotordning</vt:lpstr>
    </vt:vector>
  </TitlesOfParts>
  <Company>USN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Overgangsordninger og tilrettelagte løp mellom tekniske fagskoleutdanninger og ingeniørutdanninger</dc:title>
  <dc:creator>Inger Johanne Lurås</dc:creator>
  <cp:lastModifiedBy>Mette Kari Marthinsen</cp:lastModifiedBy>
  <cp:revision>9</cp:revision>
  <cp:lastPrinted>2022-02-11T06:53:18Z</cp:lastPrinted>
  <dcterms:created xsi:type="dcterms:W3CDTF">2018-04-26T18:39:10Z</dcterms:created>
  <dcterms:modified xsi:type="dcterms:W3CDTF">2023-12-04T11:00:04Z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0x010100A3D944C375B569469456B52615C410C5</vt:lpwstr>
  </property>
</Properties>
</file>