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256" r:id="rId5"/>
    <p:sldId id="258" r:id="rId6"/>
    <p:sldId id="259" r:id="rId7"/>
    <p:sldId id="271" r:id="rId8"/>
    <p:sldId id="260" r:id="rId9"/>
    <p:sldId id="272" r:id="rId10"/>
    <p:sldId id="262" r:id="rId11"/>
    <p:sldId id="263" r:id="rId12"/>
    <p:sldId id="266" r:id="rId13"/>
    <p:sldId id="275" r:id="rId14"/>
    <p:sldId id="273" r:id="rId15"/>
    <p:sldId id="274" r:id="rId16"/>
    <p:sldId id="265" r:id="rId17"/>
    <p:sldId id="267" r:id="rId18"/>
    <p:sldId id="269" r:id="rId19"/>
    <p:sldId id="270"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351E4-2C13-89E8-B63E-6B8D2993BA95}" v="3" dt="2023-11-24T09:02:18.906"/>
    <p1510:client id="{2257709C-68BF-8539-3DD7-89CECA49A918}" v="7" dt="2023-11-17T10:47:06.989"/>
    <p1510:client id="{9A1DD17B-1E30-BF77-933C-0F9692B39D2D}" v="14" dt="2023-11-27T09:51:01.358"/>
    <p1510:client id="{A6562994-040B-C7D4-1DDE-F86DEB8A4BA6}" v="51" dt="2023-11-17T12:01:22.492"/>
    <p1510:client id="{B1D3AA2D-A3D1-4D80-AE26-804438BA19FA}" v="1" dt="2023-11-17T08:00:11.020"/>
    <p1510:client id="{B4551F1B-ACFF-0ED2-BC6A-0C0CA6B979DE}" v="277" dt="2023-11-24T20:47:13.025"/>
    <p1510:client id="{C5B97B50-F9F1-EF8B-0B94-22649F706268}" v="51" dt="2023-11-17T08:11:22.339"/>
    <p1510:client id="{CD741854-F2E2-C080-2C6C-11881DECD9A7}" v="505" dt="2023-11-17T08:36:40.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40B72-D4AE-4206-BAAD-8F0A12F9448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18D1C5D3-7030-4825-9233-D9A7B717E2F6}">
      <dgm:prSet custT="1"/>
      <dgm:spPr/>
      <dgm:t>
        <a:bodyPr/>
        <a:lstStyle/>
        <a:p>
          <a:r>
            <a:rPr lang="nb-NO" sz="1600" b="0" i="1" dirty="0"/>
            <a:t>«Arbeidstakere i maritim næring settes i stand til å ta i bruk digitale, muliggjørende teknologier og grønne løsninger»</a:t>
          </a:r>
          <a:r>
            <a:rPr lang="nb-NO" sz="1600" b="0" i="0" dirty="0"/>
            <a:t> </a:t>
          </a:r>
        </a:p>
        <a:p>
          <a:r>
            <a:rPr lang="nb-NO" sz="1600" b="0" i="0" dirty="0"/>
            <a:t>Varig løsning på organisering av EVU tilbud </a:t>
          </a:r>
          <a:endParaRPr lang="en-US" sz="1600" dirty="0"/>
        </a:p>
      </dgm:t>
    </dgm:pt>
    <dgm:pt modelId="{0189E06A-C9D9-4948-9E97-68349B0B19F0}" type="parTrans" cxnId="{B4BF5A1E-2577-44A3-B522-22D3330A8329}">
      <dgm:prSet/>
      <dgm:spPr/>
      <dgm:t>
        <a:bodyPr/>
        <a:lstStyle/>
        <a:p>
          <a:endParaRPr lang="en-US"/>
        </a:p>
      </dgm:t>
    </dgm:pt>
    <dgm:pt modelId="{DE4D9EF9-8B3C-40D6-B4D0-887EB9DB8240}" type="sibTrans" cxnId="{B4BF5A1E-2577-44A3-B522-22D3330A8329}">
      <dgm:prSet/>
      <dgm:spPr/>
      <dgm:t>
        <a:bodyPr/>
        <a:lstStyle/>
        <a:p>
          <a:endParaRPr lang="en-US"/>
        </a:p>
      </dgm:t>
    </dgm:pt>
    <dgm:pt modelId="{EDDA14C1-785F-46C5-9560-9C8E67964E3B}">
      <dgm:prSet custT="1"/>
      <dgm:spPr/>
      <dgm:t>
        <a:bodyPr/>
        <a:lstStyle/>
        <a:p>
          <a:r>
            <a:rPr lang="nb-NO" sz="2400" dirty="0"/>
            <a:t>Initiert av MARKOM II styret</a:t>
          </a:r>
          <a:endParaRPr lang="en-US" sz="2400" dirty="0"/>
        </a:p>
      </dgm:t>
    </dgm:pt>
    <dgm:pt modelId="{7E9EE2A1-8CA9-4DE8-A41A-1452F4E96342}" type="parTrans" cxnId="{BB528549-93E5-45FD-A2FA-4578BEC0B43C}">
      <dgm:prSet/>
      <dgm:spPr/>
      <dgm:t>
        <a:bodyPr/>
        <a:lstStyle/>
        <a:p>
          <a:endParaRPr lang="en-US"/>
        </a:p>
      </dgm:t>
    </dgm:pt>
    <dgm:pt modelId="{8BA8C9BA-D966-4114-A5F8-6B4CBEB5239F}" type="sibTrans" cxnId="{BB528549-93E5-45FD-A2FA-4578BEC0B43C}">
      <dgm:prSet/>
      <dgm:spPr/>
      <dgm:t>
        <a:bodyPr/>
        <a:lstStyle/>
        <a:p>
          <a:endParaRPr lang="en-US"/>
        </a:p>
      </dgm:t>
    </dgm:pt>
    <dgm:pt modelId="{3E29D46B-A2DC-4325-BE46-4A2093F1BFF7}">
      <dgm:prSet custT="1"/>
      <dgm:spPr/>
      <dgm:t>
        <a:bodyPr/>
        <a:lstStyle/>
        <a:p>
          <a:r>
            <a:rPr lang="nb-NO" sz="2400" dirty="0"/>
            <a:t>Perioden: 05/2023-10/2023</a:t>
          </a:r>
          <a:endParaRPr lang="en-US" sz="2400" dirty="0"/>
        </a:p>
      </dgm:t>
    </dgm:pt>
    <dgm:pt modelId="{7B0B8358-5D44-48FB-B0CC-070F4AAA69D0}" type="parTrans" cxnId="{314294BA-74B9-44B0-BE2C-77ADC53C79EA}">
      <dgm:prSet/>
      <dgm:spPr/>
      <dgm:t>
        <a:bodyPr/>
        <a:lstStyle/>
        <a:p>
          <a:endParaRPr lang="en-US"/>
        </a:p>
      </dgm:t>
    </dgm:pt>
    <dgm:pt modelId="{B25CFAB4-78ED-4D61-B63E-D9AEB69B890C}" type="sibTrans" cxnId="{314294BA-74B9-44B0-BE2C-77ADC53C79EA}">
      <dgm:prSet/>
      <dgm:spPr/>
      <dgm:t>
        <a:bodyPr/>
        <a:lstStyle/>
        <a:p>
          <a:endParaRPr lang="en-US"/>
        </a:p>
      </dgm:t>
    </dgm:pt>
    <dgm:pt modelId="{67CDAAFB-148B-46A2-BE0E-9009B6886485}">
      <dgm:prSet custT="1"/>
      <dgm:spPr/>
      <dgm:t>
        <a:bodyPr/>
        <a:lstStyle/>
        <a:p>
          <a:r>
            <a:rPr lang="nb-NO" sz="2400" dirty="0"/>
            <a:t>Budsjett: 810.000 NOK</a:t>
          </a:r>
          <a:endParaRPr lang="en-US" sz="2400" dirty="0"/>
        </a:p>
      </dgm:t>
    </dgm:pt>
    <dgm:pt modelId="{A1D4CBE6-3266-4927-80EE-CCF4ADB0DF1C}" type="parTrans" cxnId="{111FE1D1-9393-4129-BDCB-E9FE4D5D3C31}">
      <dgm:prSet/>
      <dgm:spPr/>
      <dgm:t>
        <a:bodyPr/>
        <a:lstStyle/>
        <a:p>
          <a:endParaRPr lang="en-US"/>
        </a:p>
      </dgm:t>
    </dgm:pt>
    <dgm:pt modelId="{ABF85CFB-7B6F-4C80-960D-81C83F5BE09F}" type="sibTrans" cxnId="{111FE1D1-9393-4129-BDCB-E9FE4D5D3C31}">
      <dgm:prSet/>
      <dgm:spPr/>
      <dgm:t>
        <a:bodyPr/>
        <a:lstStyle/>
        <a:p>
          <a:endParaRPr lang="en-US"/>
        </a:p>
      </dgm:t>
    </dgm:pt>
    <dgm:pt modelId="{8A79DDF9-DDF5-4908-9342-C4C7779F5939}" type="pres">
      <dgm:prSet presAssocID="{B8140B72-D4AE-4206-BAAD-8F0A12F94481}" presName="Name0" presStyleCnt="0">
        <dgm:presLayoutVars>
          <dgm:chMax val="11"/>
          <dgm:chPref val="11"/>
          <dgm:dir/>
          <dgm:resizeHandles/>
        </dgm:presLayoutVars>
      </dgm:prSet>
      <dgm:spPr/>
    </dgm:pt>
    <dgm:pt modelId="{55D8C819-B2C0-4CC1-B8CA-62084085A80B}" type="pres">
      <dgm:prSet presAssocID="{67CDAAFB-148B-46A2-BE0E-9009B6886485}" presName="Accent4" presStyleCnt="0"/>
      <dgm:spPr/>
    </dgm:pt>
    <dgm:pt modelId="{103C8D80-60EF-4F14-B3E2-AAA8CF98A422}" type="pres">
      <dgm:prSet presAssocID="{67CDAAFB-148B-46A2-BE0E-9009B6886485}" presName="Accent" presStyleLbl="node1" presStyleIdx="0" presStyleCnt="4"/>
      <dgm:spPr/>
    </dgm:pt>
    <dgm:pt modelId="{F49EB1C4-656B-45E6-8D7D-6B67EFC33B57}" type="pres">
      <dgm:prSet presAssocID="{67CDAAFB-148B-46A2-BE0E-9009B6886485}" presName="ParentBackground4" presStyleCnt="0"/>
      <dgm:spPr/>
    </dgm:pt>
    <dgm:pt modelId="{65C35CE9-F20F-4CF5-8545-835AA138C0FD}" type="pres">
      <dgm:prSet presAssocID="{67CDAAFB-148B-46A2-BE0E-9009B6886485}" presName="ParentBackground" presStyleLbl="fgAcc1" presStyleIdx="0" presStyleCnt="4"/>
      <dgm:spPr/>
    </dgm:pt>
    <dgm:pt modelId="{04871C2B-D49A-4C8E-B136-9C3D7AB2E69B}" type="pres">
      <dgm:prSet presAssocID="{67CDAAFB-148B-46A2-BE0E-9009B6886485}" presName="Parent4" presStyleLbl="revTx" presStyleIdx="0" presStyleCnt="0">
        <dgm:presLayoutVars>
          <dgm:chMax val="1"/>
          <dgm:chPref val="1"/>
          <dgm:bulletEnabled val="1"/>
        </dgm:presLayoutVars>
      </dgm:prSet>
      <dgm:spPr/>
    </dgm:pt>
    <dgm:pt modelId="{4ECE8873-B47C-4A89-BDB4-F894F830569F}" type="pres">
      <dgm:prSet presAssocID="{3E29D46B-A2DC-4325-BE46-4A2093F1BFF7}" presName="Accent3" presStyleCnt="0"/>
      <dgm:spPr/>
    </dgm:pt>
    <dgm:pt modelId="{71B6D0D6-82BC-46AB-BD6C-8ED2B32214F3}" type="pres">
      <dgm:prSet presAssocID="{3E29D46B-A2DC-4325-BE46-4A2093F1BFF7}" presName="Accent" presStyleLbl="node1" presStyleIdx="1" presStyleCnt="4"/>
      <dgm:spPr/>
    </dgm:pt>
    <dgm:pt modelId="{8BE2B5A8-B183-43B4-A245-88FBF8703F5F}" type="pres">
      <dgm:prSet presAssocID="{3E29D46B-A2DC-4325-BE46-4A2093F1BFF7}" presName="ParentBackground3" presStyleCnt="0"/>
      <dgm:spPr/>
    </dgm:pt>
    <dgm:pt modelId="{F582EBB5-025A-411D-B8B2-7B7CAB6D5A96}" type="pres">
      <dgm:prSet presAssocID="{3E29D46B-A2DC-4325-BE46-4A2093F1BFF7}" presName="ParentBackground" presStyleLbl="fgAcc1" presStyleIdx="1" presStyleCnt="4"/>
      <dgm:spPr/>
    </dgm:pt>
    <dgm:pt modelId="{15B8D07C-A593-4D19-85C0-38C5D16E94E2}" type="pres">
      <dgm:prSet presAssocID="{3E29D46B-A2DC-4325-BE46-4A2093F1BFF7}" presName="Parent3" presStyleLbl="revTx" presStyleIdx="0" presStyleCnt="0">
        <dgm:presLayoutVars>
          <dgm:chMax val="1"/>
          <dgm:chPref val="1"/>
          <dgm:bulletEnabled val="1"/>
        </dgm:presLayoutVars>
      </dgm:prSet>
      <dgm:spPr/>
    </dgm:pt>
    <dgm:pt modelId="{46D5FB64-F5AF-430A-B7D7-13A28342B4C4}" type="pres">
      <dgm:prSet presAssocID="{EDDA14C1-785F-46C5-9560-9C8E67964E3B}" presName="Accent2" presStyleCnt="0"/>
      <dgm:spPr/>
    </dgm:pt>
    <dgm:pt modelId="{6EE17AEB-050D-4EB7-9D73-2D0B1440B7E4}" type="pres">
      <dgm:prSet presAssocID="{EDDA14C1-785F-46C5-9560-9C8E67964E3B}" presName="Accent" presStyleLbl="node1" presStyleIdx="2" presStyleCnt="4"/>
      <dgm:spPr/>
    </dgm:pt>
    <dgm:pt modelId="{B9C9DAD2-A3F5-4221-9292-1D3993424172}" type="pres">
      <dgm:prSet presAssocID="{EDDA14C1-785F-46C5-9560-9C8E67964E3B}" presName="ParentBackground2" presStyleCnt="0"/>
      <dgm:spPr/>
    </dgm:pt>
    <dgm:pt modelId="{D594C01D-8076-48B9-85E2-3286990CE96E}" type="pres">
      <dgm:prSet presAssocID="{EDDA14C1-785F-46C5-9560-9C8E67964E3B}" presName="ParentBackground" presStyleLbl="fgAcc1" presStyleIdx="2" presStyleCnt="4"/>
      <dgm:spPr/>
    </dgm:pt>
    <dgm:pt modelId="{4E47EDAE-7C1A-4383-B510-7778FDFB4007}" type="pres">
      <dgm:prSet presAssocID="{EDDA14C1-785F-46C5-9560-9C8E67964E3B}" presName="Parent2" presStyleLbl="revTx" presStyleIdx="0" presStyleCnt="0">
        <dgm:presLayoutVars>
          <dgm:chMax val="1"/>
          <dgm:chPref val="1"/>
          <dgm:bulletEnabled val="1"/>
        </dgm:presLayoutVars>
      </dgm:prSet>
      <dgm:spPr/>
    </dgm:pt>
    <dgm:pt modelId="{096557A3-7403-4EC0-A979-20AE2A53A0D6}" type="pres">
      <dgm:prSet presAssocID="{18D1C5D3-7030-4825-9233-D9A7B717E2F6}" presName="Accent1" presStyleCnt="0"/>
      <dgm:spPr/>
    </dgm:pt>
    <dgm:pt modelId="{CB018733-30BD-4AA0-8228-CE6F22603739}" type="pres">
      <dgm:prSet presAssocID="{18D1C5D3-7030-4825-9233-D9A7B717E2F6}" presName="Accent" presStyleLbl="node1" presStyleIdx="3" presStyleCnt="4"/>
      <dgm:spPr/>
    </dgm:pt>
    <dgm:pt modelId="{A109DE2A-882C-4A4A-B62E-D773F6AE5D38}" type="pres">
      <dgm:prSet presAssocID="{18D1C5D3-7030-4825-9233-D9A7B717E2F6}" presName="ParentBackground1" presStyleCnt="0"/>
      <dgm:spPr/>
    </dgm:pt>
    <dgm:pt modelId="{42A507C3-707D-4AE1-B6AE-512FBBE2DA27}" type="pres">
      <dgm:prSet presAssocID="{18D1C5D3-7030-4825-9233-D9A7B717E2F6}" presName="ParentBackground" presStyleLbl="fgAcc1" presStyleIdx="3" presStyleCnt="4"/>
      <dgm:spPr/>
    </dgm:pt>
    <dgm:pt modelId="{B0943882-7258-4A66-8C88-8CF4C04F6B3B}" type="pres">
      <dgm:prSet presAssocID="{18D1C5D3-7030-4825-9233-D9A7B717E2F6}" presName="Parent1" presStyleLbl="revTx" presStyleIdx="0" presStyleCnt="0">
        <dgm:presLayoutVars>
          <dgm:chMax val="1"/>
          <dgm:chPref val="1"/>
          <dgm:bulletEnabled val="1"/>
        </dgm:presLayoutVars>
      </dgm:prSet>
      <dgm:spPr/>
    </dgm:pt>
  </dgm:ptLst>
  <dgm:cxnLst>
    <dgm:cxn modelId="{56420C09-C6BF-40B9-923B-4E4C803FAD79}" type="presOf" srcId="{67CDAAFB-148B-46A2-BE0E-9009B6886485}" destId="{65C35CE9-F20F-4CF5-8545-835AA138C0FD}" srcOrd="0" destOrd="0" presId="urn:microsoft.com/office/officeart/2011/layout/CircleProcess"/>
    <dgm:cxn modelId="{49D01110-4D42-4380-93FA-D73D6F307593}" type="presOf" srcId="{EDDA14C1-785F-46C5-9560-9C8E67964E3B}" destId="{4E47EDAE-7C1A-4383-B510-7778FDFB4007}" srcOrd="1" destOrd="0" presId="urn:microsoft.com/office/officeart/2011/layout/CircleProcess"/>
    <dgm:cxn modelId="{B4BF5A1E-2577-44A3-B522-22D3330A8329}" srcId="{B8140B72-D4AE-4206-BAAD-8F0A12F94481}" destId="{18D1C5D3-7030-4825-9233-D9A7B717E2F6}" srcOrd="0" destOrd="0" parTransId="{0189E06A-C9D9-4948-9E97-68349B0B19F0}" sibTransId="{DE4D9EF9-8B3C-40D6-B4D0-887EB9DB8240}"/>
    <dgm:cxn modelId="{01015A3A-664B-49A0-90CC-FA81CD034635}" type="presOf" srcId="{3E29D46B-A2DC-4325-BE46-4A2093F1BFF7}" destId="{15B8D07C-A593-4D19-85C0-38C5D16E94E2}" srcOrd="1" destOrd="0" presId="urn:microsoft.com/office/officeart/2011/layout/CircleProcess"/>
    <dgm:cxn modelId="{BB528549-93E5-45FD-A2FA-4578BEC0B43C}" srcId="{B8140B72-D4AE-4206-BAAD-8F0A12F94481}" destId="{EDDA14C1-785F-46C5-9560-9C8E67964E3B}" srcOrd="1" destOrd="0" parTransId="{7E9EE2A1-8CA9-4DE8-A41A-1452F4E96342}" sibTransId="{8BA8C9BA-D966-4114-A5F8-6B4CBEB5239F}"/>
    <dgm:cxn modelId="{603ACA4C-B9D3-4E6A-B2D6-25AB2E3B0E81}" type="presOf" srcId="{B8140B72-D4AE-4206-BAAD-8F0A12F94481}" destId="{8A79DDF9-DDF5-4908-9342-C4C7779F5939}" srcOrd="0" destOrd="0" presId="urn:microsoft.com/office/officeart/2011/layout/CircleProcess"/>
    <dgm:cxn modelId="{B7199053-6235-460F-81B5-66A148DC96C0}" type="presOf" srcId="{18D1C5D3-7030-4825-9233-D9A7B717E2F6}" destId="{42A507C3-707D-4AE1-B6AE-512FBBE2DA27}" srcOrd="0" destOrd="0" presId="urn:microsoft.com/office/officeart/2011/layout/CircleProcess"/>
    <dgm:cxn modelId="{8D75F18D-D113-463C-899A-A20313109CC9}" type="presOf" srcId="{67CDAAFB-148B-46A2-BE0E-9009B6886485}" destId="{04871C2B-D49A-4C8E-B136-9C3D7AB2E69B}" srcOrd="1" destOrd="0" presId="urn:microsoft.com/office/officeart/2011/layout/CircleProcess"/>
    <dgm:cxn modelId="{1F719F95-9EDE-4A29-832F-D8279130C416}" type="presOf" srcId="{18D1C5D3-7030-4825-9233-D9A7B717E2F6}" destId="{B0943882-7258-4A66-8C88-8CF4C04F6B3B}" srcOrd="1" destOrd="0" presId="urn:microsoft.com/office/officeart/2011/layout/CircleProcess"/>
    <dgm:cxn modelId="{E1FF73B6-BE67-4D4D-8684-D107F09DD176}" type="presOf" srcId="{3E29D46B-A2DC-4325-BE46-4A2093F1BFF7}" destId="{F582EBB5-025A-411D-B8B2-7B7CAB6D5A96}" srcOrd="0" destOrd="0" presId="urn:microsoft.com/office/officeart/2011/layout/CircleProcess"/>
    <dgm:cxn modelId="{314294BA-74B9-44B0-BE2C-77ADC53C79EA}" srcId="{B8140B72-D4AE-4206-BAAD-8F0A12F94481}" destId="{3E29D46B-A2DC-4325-BE46-4A2093F1BFF7}" srcOrd="2" destOrd="0" parTransId="{7B0B8358-5D44-48FB-B0CC-070F4AAA69D0}" sibTransId="{B25CFAB4-78ED-4D61-B63E-D9AEB69B890C}"/>
    <dgm:cxn modelId="{111FE1D1-9393-4129-BDCB-E9FE4D5D3C31}" srcId="{B8140B72-D4AE-4206-BAAD-8F0A12F94481}" destId="{67CDAAFB-148B-46A2-BE0E-9009B6886485}" srcOrd="3" destOrd="0" parTransId="{A1D4CBE6-3266-4927-80EE-CCF4ADB0DF1C}" sibTransId="{ABF85CFB-7B6F-4C80-960D-81C83F5BE09F}"/>
    <dgm:cxn modelId="{E39C8FE1-665D-434F-83E9-E8386930BFE7}" type="presOf" srcId="{EDDA14C1-785F-46C5-9560-9C8E67964E3B}" destId="{D594C01D-8076-48B9-85E2-3286990CE96E}" srcOrd="0" destOrd="0" presId="urn:microsoft.com/office/officeart/2011/layout/CircleProcess"/>
    <dgm:cxn modelId="{402BEDBB-E129-46A6-B5BC-CD47807EC9B7}" type="presParOf" srcId="{8A79DDF9-DDF5-4908-9342-C4C7779F5939}" destId="{55D8C819-B2C0-4CC1-B8CA-62084085A80B}" srcOrd="0" destOrd="0" presId="urn:microsoft.com/office/officeart/2011/layout/CircleProcess"/>
    <dgm:cxn modelId="{62C9AC87-F35D-4883-8660-051CD70E6A6A}" type="presParOf" srcId="{55D8C819-B2C0-4CC1-B8CA-62084085A80B}" destId="{103C8D80-60EF-4F14-B3E2-AAA8CF98A422}" srcOrd="0" destOrd="0" presId="urn:microsoft.com/office/officeart/2011/layout/CircleProcess"/>
    <dgm:cxn modelId="{35622F47-B8AF-409F-8344-5CA6B8EB24ED}" type="presParOf" srcId="{8A79DDF9-DDF5-4908-9342-C4C7779F5939}" destId="{F49EB1C4-656B-45E6-8D7D-6B67EFC33B57}" srcOrd="1" destOrd="0" presId="urn:microsoft.com/office/officeart/2011/layout/CircleProcess"/>
    <dgm:cxn modelId="{13854DCA-0793-401D-A570-BA80BBA7031A}" type="presParOf" srcId="{F49EB1C4-656B-45E6-8D7D-6B67EFC33B57}" destId="{65C35CE9-F20F-4CF5-8545-835AA138C0FD}" srcOrd="0" destOrd="0" presId="urn:microsoft.com/office/officeart/2011/layout/CircleProcess"/>
    <dgm:cxn modelId="{912F6CCB-A824-4DD7-B329-952120BFD528}" type="presParOf" srcId="{8A79DDF9-DDF5-4908-9342-C4C7779F5939}" destId="{04871C2B-D49A-4C8E-B136-9C3D7AB2E69B}" srcOrd="2" destOrd="0" presId="urn:microsoft.com/office/officeart/2011/layout/CircleProcess"/>
    <dgm:cxn modelId="{7AC29D7B-A34D-4199-A45E-E7E4829FBC12}" type="presParOf" srcId="{8A79DDF9-DDF5-4908-9342-C4C7779F5939}" destId="{4ECE8873-B47C-4A89-BDB4-F894F830569F}" srcOrd="3" destOrd="0" presId="urn:microsoft.com/office/officeart/2011/layout/CircleProcess"/>
    <dgm:cxn modelId="{62C09E61-2DD1-4648-B205-D947000AD9F4}" type="presParOf" srcId="{4ECE8873-B47C-4A89-BDB4-F894F830569F}" destId="{71B6D0D6-82BC-46AB-BD6C-8ED2B32214F3}" srcOrd="0" destOrd="0" presId="urn:microsoft.com/office/officeart/2011/layout/CircleProcess"/>
    <dgm:cxn modelId="{1329E665-664E-4911-9B47-BFE3118A497E}" type="presParOf" srcId="{8A79DDF9-DDF5-4908-9342-C4C7779F5939}" destId="{8BE2B5A8-B183-43B4-A245-88FBF8703F5F}" srcOrd="4" destOrd="0" presId="urn:microsoft.com/office/officeart/2011/layout/CircleProcess"/>
    <dgm:cxn modelId="{6006BF0D-B2E3-4C6E-89B8-6686727B5F10}" type="presParOf" srcId="{8BE2B5A8-B183-43B4-A245-88FBF8703F5F}" destId="{F582EBB5-025A-411D-B8B2-7B7CAB6D5A96}" srcOrd="0" destOrd="0" presId="urn:microsoft.com/office/officeart/2011/layout/CircleProcess"/>
    <dgm:cxn modelId="{09D7D0A7-DD8E-4D4C-98B4-808D59D4D087}" type="presParOf" srcId="{8A79DDF9-DDF5-4908-9342-C4C7779F5939}" destId="{15B8D07C-A593-4D19-85C0-38C5D16E94E2}" srcOrd="5" destOrd="0" presId="urn:microsoft.com/office/officeart/2011/layout/CircleProcess"/>
    <dgm:cxn modelId="{D1C9153A-E984-428B-B6E3-3C2338A5D1FE}" type="presParOf" srcId="{8A79DDF9-DDF5-4908-9342-C4C7779F5939}" destId="{46D5FB64-F5AF-430A-B7D7-13A28342B4C4}" srcOrd="6" destOrd="0" presId="urn:microsoft.com/office/officeart/2011/layout/CircleProcess"/>
    <dgm:cxn modelId="{5A96C976-347C-43E4-92CA-3C840F775A83}" type="presParOf" srcId="{46D5FB64-F5AF-430A-B7D7-13A28342B4C4}" destId="{6EE17AEB-050D-4EB7-9D73-2D0B1440B7E4}" srcOrd="0" destOrd="0" presId="urn:microsoft.com/office/officeart/2011/layout/CircleProcess"/>
    <dgm:cxn modelId="{8DAA5B32-F08B-4DDA-BAA0-77D4A111C331}" type="presParOf" srcId="{8A79DDF9-DDF5-4908-9342-C4C7779F5939}" destId="{B9C9DAD2-A3F5-4221-9292-1D3993424172}" srcOrd="7" destOrd="0" presId="urn:microsoft.com/office/officeart/2011/layout/CircleProcess"/>
    <dgm:cxn modelId="{D778CBC9-229E-47EF-9A28-D6DA2851F6FE}" type="presParOf" srcId="{B9C9DAD2-A3F5-4221-9292-1D3993424172}" destId="{D594C01D-8076-48B9-85E2-3286990CE96E}" srcOrd="0" destOrd="0" presId="urn:microsoft.com/office/officeart/2011/layout/CircleProcess"/>
    <dgm:cxn modelId="{A2E6A74C-739F-4DFF-823F-282BEBAC8CE4}" type="presParOf" srcId="{8A79DDF9-DDF5-4908-9342-C4C7779F5939}" destId="{4E47EDAE-7C1A-4383-B510-7778FDFB4007}" srcOrd="8" destOrd="0" presId="urn:microsoft.com/office/officeart/2011/layout/CircleProcess"/>
    <dgm:cxn modelId="{894C6999-D620-4418-9B48-6BDFF3375A15}" type="presParOf" srcId="{8A79DDF9-DDF5-4908-9342-C4C7779F5939}" destId="{096557A3-7403-4EC0-A979-20AE2A53A0D6}" srcOrd="9" destOrd="0" presId="urn:microsoft.com/office/officeart/2011/layout/CircleProcess"/>
    <dgm:cxn modelId="{8DED9A56-9CA0-47BA-8452-6D5DD874B991}" type="presParOf" srcId="{096557A3-7403-4EC0-A979-20AE2A53A0D6}" destId="{CB018733-30BD-4AA0-8228-CE6F22603739}" srcOrd="0" destOrd="0" presId="urn:microsoft.com/office/officeart/2011/layout/CircleProcess"/>
    <dgm:cxn modelId="{D2762E7F-9E4E-4526-B884-848EEBC12BD3}" type="presParOf" srcId="{8A79DDF9-DDF5-4908-9342-C4C7779F5939}" destId="{A109DE2A-882C-4A4A-B62E-D773F6AE5D38}" srcOrd="10" destOrd="0" presId="urn:microsoft.com/office/officeart/2011/layout/CircleProcess"/>
    <dgm:cxn modelId="{0FFA08E2-D8BE-42FD-997B-1DBD7B2507C9}" type="presParOf" srcId="{A109DE2A-882C-4A4A-B62E-D773F6AE5D38}" destId="{42A507C3-707D-4AE1-B6AE-512FBBE2DA27}" srcOrd="0" destOrd="0" presId="urn:microsoft.com/office/officeart/2011/layout/CircleProcess"/>
    <dgm:cxn modelId="{71ED0F73-9806-462E-8794-B42910FA4F4A}" type="presParOf" srcId="{8A79DDF9-DDF5-4908-9342-C4C7779F5939}" destId="{B0943882-7258-4A66-8C88-8CF4C04F6B3B}"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C47D01-5C02-42EF-891D-45E67C66B2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954C2B0-C092-46D6-B1EB-02044F0FAF00}">
      <dgm:prSet custT="1"/>
      <dgm:spPr/>
      <dgm:t>
        <a:bodyPr/>
        <a:lstStyle/>
        <a:p>
          <a:r>
            <a:rPr lang="nb-NO" sz="2400" dirty="0"/>
            <a:t>Prosjektgruppen</a:t>
          </a:r>
          <a:r>
            <a:rPr lang="nb-NO" sz="1700" dirty="0"/>
            <a:t>:</a:t>
          </a:r>
          <a:endParaRPr lang="en-US" sz="1700" dirty="0"/>
        </a:p>
      </dgm:t>
    </dgm:pt>
    <dgm:pt modelId="{3236C973-4410-4567-A922-CDBED99225A4}" type="parTrans" cxnId="{2CDE4AC3-EE14-4617-BA61-493B1A6FBEAC}">
      <dgm:prSet/>
      <dgm:spPr/>
      <dgm:t>
        <a:bodyPr/>
        <a:lstStyle/>
        <a:p>
          <a:endParaRPr lang="en-US"/>
        </a:p>
      </dgm:t>
    </dgm:pt>
    <dgm:pt modelId="{70E8C433-57A6-4303-9FE1-D0F0779D701F}" type="sibTrans" cxnId="{2CDE4AC3-EE14-4617-BA61-493B1A6FBEAC}">
      <dgm:prSet/>
      <dgm:spPr/>
      <dgm:t>
        <a:bodyPr/>
        <a:lstStyle/>
        <a:p>
          <a:endParaRPr lang="en-US"/>
        </a:p>
      </dgm:t>
    </dgm:pt>
    <dgm:pt modelId="{6A603A40-AAB9-48EE-9F4F-939B73E1C0B4}">
      <dgm:prSet custT="1"/>
      <dgm:spPr/>
      <dgm:t>
        <a:bodyPr/>
        <a:lstStyle/>
        <a:p>
          <a:r>
            <a:rPr lang="nb-NO" sz="2400" dirty="0"/>
            <a:t>Magne Mydland, Fagskolen i Agder</a:t>
          </a:r>
          <a:endParaRPr lang="en-US" sz="2400" dirty="0"/>
        </a:p>
      </dgm:t>
    </dgm:pt>
    <dgm:pt modelId="{4244CCCD-A620-4A76-B824-85B078D4207E}" type="parTrans" cxnId="{DE8A205E-088E-4AB8-B25C-FF905CC460FC}">
      <dgm:prSet/>
      <dgm:spPr/>
      <dgm:t>
        <a:bodyPr/>
        <a:lstStyle/>
        <a:p>
          <a:endParaRPr lang="en-US"/>
        </a:p>
      </dgm:t>
    </dgm:pt>
    <dgm:pt modelId="{79C7D38E-3799-4CC6-ABEE-11C8AA27400C}" type="sibTrans" cxnId="{DE8A205E-088E-4AB8-B25C-FF905CC460FC}">
      <dgm:prSet/>
      <dgm:spPr/>
      <dgm:t>
        <a:bodyPr/>
        <a:lstStyle/>
        <a:p>
          <a:endParaRPr lang="en-US"/>
        </a:p>
      </dgm:t>
    </dgm:pt>
    <dgm:pt modelId="{2686620C-D298-408D-84DF-13DC7413A92C}">
      <dgm:prSet custT="1"/>
      <dgm:spPr/>
      <dgm:t>
        <a:bodyPr/>
        <a:lstStyle/>
        <a:p>
          <a:r>
            <a:rPr lang="nb-NO" sz="2400" dirty="0"/>
            <a:t>Ivan Jørgensen, Fagskolen i Nord</a:t>
          </a:r>
          <a:endParaRPr lang="en-US" sz="2400" dirty="0"/>
        </a:p>
      </dgm:t>
    </dgm:pt>
    <dgm:pt modelId="{DDD8BD91-FDEC-4C3A-B825-05443F719AC4}" type="parTrans" cxnId="{D7259ED1-A04A-4BBC-AAD3-3A8B1DFAD44A}">
      <dgm:prSet/>
      <dgm:spPr/>
      <dgm:t>
        <a:bodyPr/>
        <a:lstStyle/>
        <a:p>
          <a:endParaRPr lang="en-US"/>
        </a:p>
      </dgm:t>
    </dgm:pt>
    <dgm:pt modelId="{AF258B0B-CCE0-4A23-B75A-EB8AAB38C62B}" type="sibTrans" cxnId="{D7259ED1-A04A-4BBC-AAD3-3A8B1DFAD44A}">
      <dgm:prSet/>
      <dgm:spPr/>
      <dgm:t>
        <a:bodyPr/>
        <a:lstStyle/>
        <a:p>
          <a:endParaRPr lang="en-US"/>
        </a:p>
      </dgm:t>
    </dgm:pt>
    <dgm:pt modelId="{DD1CB0DD-850A-438F-A421-7BBEB6024349}">
      <dgm:prSet custT="1"/>
      <dgm:spPr/>
      <dgm:t>
        <a:bodyPr/>
        <a:lstStyle/>
        <a:p>
          <a:r>
            <a:rPr lang="nb-NO" sz="2400" dirty="0"/>
            <a:t>Magne-Petter Sollid, UiT</a:t>
          </a:r>
          <a:endParaRPr lang="en-US" sz="2400" dirty="0"/>
        </a:p>
      </dgm:t>
    </dgm:pt>
    <dgm:pt modelId="{E4B8C8FA-4ABD-4D5C-9648-76682D011D0C}" type="parTrans" cxnId="{B587E02A-360A-4F89-899D-8962282B0FB4}">
      <dgm:prSet/>
      <dgm:spPr/>
      <dgm:t>
        <a:bodyPr/>
        <a:lstStyle/>
        <a:p>
          <a:endParaRPr lang="en-US"/>
        </a:p>
      </dgm:t>
    </dgm:pt>
    <dgm:pt modelId="{AE5012A2-C727-4D7A-8DC0-E0A0BFF1E35B}" type="sibTrans" cxnId="{B587E02A-360A-4F89-899D-8962282B0FB4}">
      <dgm:prSet/>
      <dgm:spPr/>
      <dgm:t>
        <a:bodyPr/>
        <a:lstStyle/>
        <a:p>
          <a:endParaRPr lang="en-US"/>
        </a:p>
      </dgm:t>
    </dgm:pt>
    <dgm:pt modelId="{B4AD4E16-6E96-4C2D-A713-E8C2F2567540}">
      <dgm:prSet custT="1"/>
      <dgm:spPr/>
      <dgm:t>
        <a:bodyPr/>
        <a:lstStyle/>
        <a:p>
          <a:r>
            <a:rPr lang="nb-NO" sz="2400" dirty="0"/>
            <a:t>Sanda Knutson, USN</a:t>
          </a:r>
          <a:endParaRPr lang="en-US" sz="2400" dirty="0"/>
        </a:p>
      </dgm:t>
    </dgm:pt>
    <dgm:pt modelId="{24F9599F-236C-4E26-8AAA-48552CF3CDB9}" type="parTrans" cxnId="{B8CF1F7B-80CE-4F00-829E-73478755FAE4}">
      <dgm:prSet/>
      <dgm:spPr/>
      <dgm:t>
        <a:bodyPr/>
        <a:lstStyle/>
        <a:p>
          <a:endParaRPr lang="en-US"/>
        </a:p>
      </dgm:t>
    </dgm:pt>
    <dgm:pt modelId="{F3AB73A4-9803-4CBD-826D-3CBE35067661}" type="sibTrans" cxnId="{B8CF1F7B-80CE-4F00-829E-73478755FAE4}">
      <dgm:prSet/>
      <dgm:spPr/>
      <dgm:t>
        <a:bodyPr/>
        <a:lstStyle/>
        <a:p>
          <a:endParaRPr lang="en-US"/>
        </a:p>
      </dgm:t>
    </dgm:pt>
    <dgm:pt modelId="{02CFA6CD-4624-482A-8083-3DDD8717593C}">
      <dgm:prSet custT="1"/>
      <dgm:spPr/>
      <dgm:t>
        <a:bodyPr/>
        <a:lstStyle/>
        <a:p>
          <a:r>
            <a:rPr lang="nb-NO" sz="2400" dirty="0"/>
            <a:t>Referansegruppen</a:t>
          </a:r>
          <a:r>
            <a:rPr lang="nb-NO" sz="1700" dirty="0"/>
            <a:t>:</a:t>
          </a:r>
          <a:endParaRPr lang="en-US" sz="1700" dirty="0"/>
        </a:p>
      </dgm:t>
    </dgm:pt>
    <dgm:pt modelId="{1382A229-2E6E-450A-8B49-C3E371D7D3C8}" type="parTrans" cxnId="{3D0680BB-BBD2-4D91-ABCE-F4AC26395469}">
      <dgm:prSet/>
      <dgm:spPr/>
      <dgm:t>
        <a:bodyPr/>
        <a:lstStyle/>
        <a:p>
          <a:endParaRPr lang="en-US"/>
        </a:p>
      </dgm:t>
    </dgm:pt>
    <dgm:pt modelId="{DABA4ABF-218D-465D-97E2-CED814F0AF61}" type="sibTrans" cxnId="{3D0680BB-BBD2-4D91-ABCE-F4AC26395469}">
      <dgm:prSet/>
      <dgm:spPr/>
      <dgm:t>
        <a:bodyPr/>
        <a:lstStyle/>
        <a:p>
          <a:endParaRPr lang="en-US"/>
        </a:p>
      </dgm:t>
    </dgm:pt>
    <dgm:pt modelId="{4B39E762-4EDA-46BB-A2F7-FEA4301DC709}">
      <dgm:prSet custT="1"/>
      <dgm:spPr/>
      <dgm:t>
        <a:bodyPr/>
        <a:lstStyle/>
        <a:p>
          <a:r>
            <a:rPr lang="nb-NO" sz="2400" dirty="0"/>
            <a:t>Hege-Merethe Bengtsson, DNMF</a:t>
          </a:r>
          <a:endParaRPr lang="en-US" sz="2400" dirty="0"/>
        </a:p>
      </dgm:t>
    </dgm:pt>
    <dgm:pt modelId="{B870C918-B8CA-4498-B482-7F9B7A69D220}" type="parTrans" cxnId="{3B49C8C7-95D7-4785-A1E1-CF13A1D8DB77}">
      <dgm:prSet/>
      <dgm:spPr/>
      <dgm:t>
        <a:bodyPr/>
        <a:lstStyle/>
        <a:p>
          <a:endParaRPr lang="en-US"/>
        </a:p>
      </dgm:t>
    </dgm:pt>
    <dgm:pt modelId="{0588FFF1-C953-4A07-BE57-99EC19BBBD8C}" type="sibTrans" cxnId="{3B49C8C7-95D7-4785-A1E1-CF13A1D8DB77}">
      <dgm:prSet/>
      <dgm:spPr/>
      <dgm:t>
        <a:bodyPr/>
        <a:lstStyle/>
        <a:p>
          <a:endParaRPr lang="en-US"/>
        </a:p>
      </dgm:t>
    </dgm:pt>
    <dgm:pt modelId="{A097F5B9-9907-4FB3-A9B1-A270C0DC054F}">
      <dgm:prSet custT="1"/>
      <dgm:spPr/>
      <dgm:t>
        <a:bodyPr/>
        <a:lstStyle/>
        <a:p>
          <a:r>
            <a:rPr lang="nb-NO" sz="2400" dirty="0"/>
            <a:t>Ivar Engan, Maritimt Forum</a:t>
          </a:r>
          <a:endParaRPr lang="en-US" sz="2400" dirty="0"/>
        </a:p>
      </dgm:t>
    </dgm:pt>
    <dgm:pt modelId="{777C7779-4DDA-4C27-9C76-22AE6205807E}" type="parTrans" cxnId="{F782D4DF-A3EE-4123-A57C-C1091A81F27C}">
      <dgm:prSet/>
      <dgm:spPr/>
      <dgm:t>
        <a:bodyPr/>
        <a:lstStyle/>
        <a:p>
          <a:endParaRPr lang="en-US"/>
        </a:p>
      </dgm:t>
    </dgm:pt>
    <dgm:pt modelId="{2EB58FDF-4C0A-4A0C-B112-A108E928BE52}" type="sibTrans" cxnId="{F782D4DF-A3EE-4123-A57C-C1091A81F27C}">
      <dgm:prSet/>
      <dgm:spPr/>
      <dgm:t>
        <a:bodyPr/>
        <a:lstStyle/>
        <a:p>
          <a:endParaRPr lang="en-US"/>
        </a:p>
      </dgm:t>
    </dgm:pt>
    <dgm:pt modelId="{21D6CD93-AFC1-4AFB-894C-382D0E2E5A0D}">
      <dgm:prSet custT="1"/>
      <dgm:spPr/>
      <dgm:t>
        <a:bodyPr/>
        <a:lstStyle/>
        <a:p>
          <a:r>
            <a:rPr lang="nb-NO" sz="2400" dirty="0"/>
            <a:t>Tuva Kantardjiev Wettland, Rederiforbund</a:t>
          </a:r>
          <a:endParaRPr lang="en-US" sz="2400" dirty="0"/>
        </a:p>
      </dgm:t>
    </dgm:pt>
    <dgm:pt modelId="{632F318B-9F5A-42B2-A478-70CEB25AB49A}" type="parTrans" cxnId="{97265D38-540E-403E-952F-9A402EEEC2EF}">
      <dgm:prSet/>
      <dgm:spPr/>
      <dgm:t>
        <a:bodyPr/>
        <a:lstStyle/>
        <a:p>
          <a:endParaRPr lang="en-US"/>
        </a:p>
      </dgm:t>
    </dgm:pt>
    <dgm:pt modelId="{B8DE3A82-3B50-4F39-849E-4F55336E6B9D}" type="sibTrans" cxnId="{97265D38-540E-403E-952F-9A402EEEC2EF}">
      <dgm:prSet/>
      <dgm:spPr/>
      <dgm:t>
        <a:bodyPr/>
        <a:lstStyle/>
        <a:p>
          <a:endParaRPr lang="en-US"/>
        </a:p>
      </dgm:t>
    </dgm:pt>
    <dgm:pt modelId="{D7FD24C2-0BCF-48A9-9262-1D85CDD543FC}">
      <dgm:prSet custT="1"/>
      <dgm:spPr/>
      <dgm:t>
        <a:bodyPr/>
        <a:lstStyle/>
        <a:p>
          <a:r>
            <a:rPr lang="nb-NO" sz="2400" dirty="0"/>
            <a:t>Evelyn Blom-Dahl, NHO Sjøfart</a:t>
          </a:r>
          <a:endParaRPr lang="en-US" sz="2400" dirty="0"/>
        </a:p>
      </dgm:t>
    </dgm:pt>
    <dgm:pt modelId="{260C4FA6-41E7-442A-8699-4C09A0FB9F9B}" type="parTrans" cxnId="{00426A96-96F2-49E7-850D-C0869B43CBDE}">
      <dgm:prSet/>
      <dgm:spPr/>
      <dgm:t>
        <a:bodyPr/>
        <a:lstStyle/>
        <a:p>
          <a:endParaRPr lang="en-US"/>
        </a:p>
      </dgm:t>
    </dgm:pt>
    <dgm:pt modelId="{2A854CA2-184C-4BEA-A9C7-93BE742B3277}" type="sibTrans" cxnId="{00426A96-96F2-49E7-850D-C0869B43CBDE}">
      <dgm:prSet/>
      <dgm:spPr/>
      <dgm:t>
        <a:bodyPr/>
        <a:lstStyle/>
        <a:p>
          <a:endParaRPr lang="en-US"/>
        </a:p>
      </dgm:t>
    </dgm:pt>
    <dgm:pt modelId="{9FE574BE-C2DB-439A-ABDE-7D7B74377633}" type="pres">
      <dgm:prSet presAssocID="{5EC47D01-5C02-42EF-891D-45E67C66B2D3}" presName="linear" presStyleCnt="0">
        <dgm:presLayoutVars>
          <dgm:dir/>
          <dgm:animLvl val="lvl"/>
          <dgm:resizeHandles val="exact"/>
        </dgm:presLayoutVars>
      </dgm:prSet>
      <dgm:spPr/>
    </dgm:pt>
    <dgm:pt modelId="{F1AA2940-E7C3-4681-B47F-9F3205CFDE1A}" type="pres">
      <dgm:prSet presAssocID="{E954C2B0-C092-46D6-B1EB-02044F0FAF00}" presName="parentLin" presStyleCnt="0"/>
      <dgm:spPr/>
    </dgm:pt>
    <dgm:pt modelId="{93691122-8D44-49D3-B872-DDB57F9B611F}" type="pres">
      <dgm:prSet presAssocID="{E954C2B0-C092-46D6-B1EB-02044F0FAF00}" presName="parentLeftMargin" presStyleLbl="node1" presStyleIdx="0" presStyleCnt="2"/>
      <dgm:spPr/>
    </dgm:pt>
    <dgm:pt modelId="{43B8B086-589B-4F09-A3B4-D4891D53FE8C}" type="pres">
      <dgm:prSet presAssocID="{E954C2B0-C092-46D6-B1EB-02044F0FAF00}" presName="parentText" presStyleLbl="node1" presStyleIdx="0" presStyleCnt="2">
        <dgm:presLayoutVars>
          <dgm:chMax val="0"/>
          <dgm:bulletEnabled val="1"/>
        </dgm:presLayoutVars>
      </dgm:prSet>
      <dgm:spPr/>
    </dgm:pt>
    <dgm:pt modelId="{3C75EA78-8335-4EA3-8AFE-10334FD3C8B1}" type="pres">
      <dgm:prSet presAssocID="{E954C2B0-C092-46D6-B1EB-02044F0FAF00}" presName="negativeSpace" presStyleCnt="0"/>
      <dgm:spPr/>
    </dgm:pt>
    <dgm:pt modelId="{67847EE5-F5AC-4339-BA35-DC2FA81C82FF}" type="pres">
      <dgm:prSet presAssocID="{E954C2B0-C092-46D6-B1EB-02044F0FAF00}" presName="childText" presStyleLbl="conFgAcc1" presStyleIdx="0" presStyleCnt="2">
        <dgm:presLayoutVars>
          <dgm:bulletEnabled val="1"/>
        </dgm:presLayoutVars>
      </dgm:prSet>
      <dgm:spPr/>
    </dgm:pt>
    <dgm:pt modelId="{00B8A4D1-A3BC-45E2-9EBB-4213F0ADFAB8}" type="pres">
      <dgm:prSet presAssocID="{70E8C433-57A6-4303-9FE1-D0F0779D701F}" presName="spaceBetweenRectangles" presStyleCnt="0"/>
      <dgm:spPr/>
    </dgm:pt>
    <dgm:pt modelId="{2741A489-A8D9-42A7-94F3-99028246FFF3}" type="pres">
      <dgm:prSet presAssocID="{02CFA6CD-4624-482A-8083-3DDD8717593C}" presName="parentLin" presStyleCnt="0"/>
      <dgm:spPr/>
    </dgm:pt>
    <dgm:pt modelId="{91746865-56F6-4852-9616-0288BEB6A6A5}" type="pres">
      <dgm:prSet presAssocID="{02CFA6CD-4624-482A-8083-3DDD8717593C}" presName="parentLeftMargin" presStyleLbl="node1" presStyleIdx="0" presStyleCnt="2"/>
      <dgm:spPr/>
    </dgm:pt>
    <dgm:pt modelId="{91A73393-D7F7-48B2-8159-A6A9A440BF12}" type="pres">
      <dgm:prSet presAssocID="{02CFA6CD-4624-482A-8083-3DDD8717593C}" presName="parentText" presStyleLbl="node1" presStyleIdx="1" presStyleCnt="2">
        <dgm:presLayoutVars>
          <dgm:chMax val="0"/>
          <dgm:bulletEnabled val="1"/>
        </dgm:presLayoutVars>
      </dgm:prSet>
      <dgm:spPr/>
    </dgm:pt>
    <dgm:pt modelId="{827ED627-6ED0-4B2F-ACE2-2D5835887B7E}" type="pres">
      <dgm:prSet presAssocID="{02CFA6CD-4624-482A-8083-3DDD8717593C}" presName="negativeSpace" presStyleCnt="0"/>
      <dgm:spPr/>
    </dgm:pt>
    <dgm:pt modelId="{8CFBB36A-C51D-481B-9AD2-CE6941D41E91}" type="pres">
      <dgm:prSet presAssocID="{02CFA6CD-4624-482A-8083-3DDD8717593C}" presName="childText" presStyleLbl="conFgAcc1" presStyleIdx="1" presStyleCnt="2">
        <dgm:presLayoutVars>
          <dgm:bulletEnabled val="1"/>
        </dgm:presLayoutVars>
      </dgm:prSet>
      <dgm:spPr/>
    </dgm:pt>
  </dgm:ptLst>
  <dgm:cxnLst>
    <dgm:cxn modelId="{5FF50E04-B497-434C-9E3F-57651E962A59}" type="presOf" srcId="{E954C2B0-C092-46D6-B1EB-02044F0FAF00}" destId="{93691122-8D44-49D3-B872-DDB57F9B611F}" srcOrd="0" destOrd="0" presId="urn:microsoft.com/office/officeart/2005/8/layout/list1"/>
    <dgm:cxn modelId="{D4B7D326-F460-4B34-B06C-AF1D4CAD7EC9}" type="presOf" srcId="{E954C2B0-C092-46D6-B1EB-02044F0FAF00}" destId="{43B8B086-589B-4F09-A3B4-D4891D53FE8C}" srcOrd="1" destOrd="0" presId="urn:microsoft.com/office/officeart/2005/8/layout/list1"/>
    <dgm:cxn modelId="{B587E02A-360A-4F89-899D-8962282B0FB4}" srcId="{E954C2B0-C092-46D6-B1EB-02044F0FAF00}" destId="{DD1CB0DD-850A-438F-A421-7BBEB6024349}" srcOrd="2" destOrd="0" parTransId="{E4B8C8FA-4ABD-4D5C-9648-76682D011D0C}" sibTransId="{AE5012A2-C727-4D7A-8DC0-E0A0BFF1E35B}"/>
    <dgm:cxn modelId="{97265D38-540E-403E-952F-9A402EEEC2EF}" srcId="{02CFA6CD-4624-482A-8083-3DDD8717593C}" destId="{21D6CD93-AFC1-4AFB-894C-382D0E2E5A0D}" srcOrd="2" destOrd="0" parTransId="{632F318B-9F5A-42B2-A478-70CEB25AB49A}" sibTransId="{B8DE3A82-3B50-4F39-849E-4F55336E6B9D}"/>
    <dgm:cxn modelId="{0B8D5339-2DE5-4E11-AB83-100C55CCCE60}" type="presOf" srcId="{5EC47D01-5C02-42EF-891D-45E67C66B2D3}" destId="{9FE574BE-C2DB-439A-ABDE-7D7B74377633}" srcOrd="0" destOrd="0" presId="urn:microsoft.com/office/officeart/2005/8/layout/list1"/>
    <dgm:cxn modelId="{D400C23B-91FA-4B62-AD23-4B0BE05C228A}" type="presOf" srcId="{DD1CB0DD-850A-438F-A421-7BBEB6024349}" destId="{67847EE5-F5AC-4339-BA35-DC2FA81C82FF}" srcOrd="0" destOrd="2" presId="urn:microsoft.com/office/officeart/2005/8/layout/list1"/>
    <dgm:cxn modelId="{DE8A205E-088E-4AB8-B25C-FF905CC460FC}" srcId="{E954C2B0-C092-46D6-B1EB-02044F0FAF00}" destId="{6A603A40-AAB9-48EE-9F4F-939B73E1C0B4}" srcOrd="0" destOrd="0" parTransId="{4244CCCD-A620-4A76-B824-85B078D4207E}" sibTransId="{79C7D38E-3799-4CC6-ABEE-11C8AA27400C}"/>
    <dgm:cxn modelId="{B5635541-346F-4105-860C-7EC834FD7588}" type="presOf" srcId="{6A603A40-AAB9-48EE-9F4F-939B73E1C0B4}" destId="{67847EE5-F5AC-4339-BA35-DC2FA81C82FF}" srcOrd="0" destOrd="0" presId="urn:microsoft.com/office/officeart/2005/8/layout/list1"/>
    <dgm:cxn modelId="{56F8EE62-C1D1-4649-87C7-255B4E67614A}" type="presOf" srcId="{A097F5B9-9907-4FB3-A9B1-A270C0DC054F}" destId="{8CFBB36A-C51D-481B-9AD2-CE6941D41E91}" srcOrd="0" destOrd="1" presId="urn:microsoft.com/office/officeart/2005/8/layout/list1"/>
    <dgm:cxn modelId="{B8CF1F7B-80CE-4F00-829E-73478755FAE4}" srcId="{E954C2B0-C092-46D6-B1EB-02044F0FAF00}" destId="{B4AD4E16-6E96-4C2D-A713-E8C2F2567540}" srcOrd="3" destOrd="0" parTransId="{24F9599F-236C-4E26-8AAA-48552CF3CDB9}" sibTransId="{F3AB73A4-9803-4CBD-826D-3CBE35067661}"/>
    <dgm:cxn modelId="{00426A96-96F2-49E7-850D-C0869B43CBDE}" srcId="{02CFA6CD-4624-482A-8083-3DDD8717593C}" destId="{D7FD24C2-0BCF-48A9-9262-1D85CDD543FC}" srcOrd="3" destOrd="0" parTransId="{260C4FA6-41E7-442A-8699-4C09A0FB9F9B}" sibTransId="{2A854CA2-184C-4BEA-A9C7-93BE742B3277}"/>
    <dgm:cxn modelId="{413614A3-4E67-4F9A-B882-3BD1C840E5FC}" type="presOf" srcId="{02CFA6CD-4624-482A-8083-3DDD8717593C}" destId="{91746865-56F6-4852-9616-0288BEB6A6A5}" srcOrd="0" destOrd="0" presId="urn:microsoft.com/office/officeart/2005/8/layout/list1"/>
    <dgm:cxn modelId="{B5B5AAA6-A134-401B-9EDE-198DBECF052A}" type="presOf" srcId="{02CFA6CD-4624-482A-8083-3DDD8717593C}" destId="{91A73393-D7F7-48B2-8159-A6A9A440BF12}" srcOrd="1" destOrd="0" presId="urn:microsoft.com/office/officeart/2005/8/layout/list1"/>
    <dgm:cxn modelId="{31B42FAA-B353-4D40-84B0-9F5DDE1CCABE}" type="presOf" srcId="{4B39E762-4EDA-46BB-A2F7-FEA4301DC709}" destId="{8CFBB36A-C51D-481B-9AD2-CE6941D41E91}" srcOrd="0" destOrd="0" presId="urn:microsoft.com/office/officeart/2005/8/layout/list1"/>
    <dgm:cxn modelId="{1E2AA9B7-E260-411D-8716-B13A2356E088}" type="presOf" srcId="{B4AD4E16-6E96-4C2D-A713-E8C2F2567540}" destId="{67847EE5-F5AC-4339-BA35-DC2FA81C82FF}" srcOrd="0" destOrd="3" presId="urn:microsoft.com/office/officeart/2005/8/layout/list1"/>
    <dgm:cxn modelId="{3D0680BB-BBD2-4D91-ABCE-F4AC26395469}" srcId="{5EC47D01-5C02-42EF-891D-45E67C66B2D3}" destId="{02CFA6CD-4624-482A-8083-3DDD8717593C}" srcOrd="1" destOrd="0" parTransId="{1382A229-2E6E-450A-8B49-C3E371D7D3C8}" sibTransId="{DABA4ABF-218D-465D-97E2-CED814F0AF61}"/>
    <dgm:cxn modelId="{2CDE4AC3-EE14-4617-BA61-493B1A6FBEAC}" srcId="{5EC47D01-5C02-42EF-891D-45E67C66B2D3}" destId="{E954C2B0-C092-46D6-B1EB-02044F0FAF00}" srcOrd="0" destOrd="0" parTransId="{3236C973-4410-4567-A922-CDBED99225A4}" sibTransId="{70E8C433-57A6-4303-9FE1-D0F0779D701F}"/>
    <dgm:cxn modelId="{3B49C8C7-95D7-4785-A1E1-CF13A1D8DB77}" srcId="{02CFA6CD-4624-482A-8083-3DDD8717593C}" destId="{4B39E762-4EDA-46BB-A2F7-FEA4301DC709}" srcOrd="0" destOrd="0" parTransId="{B870C918-B8CA-4498-B482-7F9B7A69D220}" sibTransId="{0588FFF1-C953-4A07-BE57-99EC19BBBD8C}"/>
    <dgm:cxn modelId="{D7259ED1-A04A-4BBC-AAD3-3A8B1DFAD44A}" srcId="{E954C2B0-C092-46D6-B1EB-02044F0FAF00}" destId="{2686620C-D298-408D-84DF-13DC7413A92C}" srcOrd="1" destOrd="0" parTransId="{DDD8BD91-FDEC-4C3A-B825-05443F719AC4}" sibTransId="{AF258B0B-CCE0-4A23-B75A-EB8AAB38C62B}"/>
    <dgm:cxn modelId="{7E932DDD-2C02-4C5D-B51E-BF8CB351D0F0}" type="presOf" srcId="{21D6CD93-AFC1-4AFB-894C-382D0E2E5A0D}" destId="{8CFBB36A-C51D-481B-9AD2-CE6941D41E91}" srcOrd="0" destOrd="2" presId="urn:microsoft.com/office/officeart/2005/8/layout/list1"/>
    <dgm:cxn modelId="{F782D4DF-A3EE-4123-A57C-C1091A81F27C}" srcId="{02CFA6CD-4624-482A-8083-3DDD8717593C}" destId="{A097F5B9-9907-4FB3-A9B1-A270C0DC054F}" srcOrd="1" destOrd="0" parTransId="{777C7779-4DDA-4C27-9C76-22AE6205807E}" sibTransId="{2EB58FDF-4C0A-4A0C-B112-A108E928BE52}"/>
    <dgm:cxn modelId="{9A430BE5-3A4B-4A66-893E-A4B309051C02}" type="presOf" srcId="{D7FD24C2-0BCF-48A9-9262-1D85CDD543FC}" destId="{8CFBB36A-C51D-481B-9AD2-CE6941D41E91}" srcOrd="0" destOrd="3" presId="urn:microsoft.com/office/officeart/2005/8/layout/list1"/>
    <dgm:cxn modelId="{2DAD5CEC-10E3-483A-A194-BFFFF91CEABD}" type="presOf" srcId="{2686620C-D298-408D-84DF-13DC7413A92C}" destId="{67847EE5-F5AC-4339-BA35-DC2FA81C82FF}" srcOrd="0" destOrd="1" presId="urn:microsoft.com/office/officeart/2005/8/layout/list1"/>
    <dgm:cxn modelId="{AC7EF2F8-D2DC-473D-BA95-F9A384256AE1}" type="presParOf" srcId="{9FE574BE-C2DB-439A-ABDE-7D7B74377633}" destId="{F1AA2940-E7C3-4681-B47F-9F3205CFDE1A}" srcOrd="0" destOrd="0" presId="urn:microsoft.com/office/officeart/2005/8/layout/list1"/>
    <dgm:cxn modelId="{8E4F9784-7079-40A4-A8B8-04B84A3B6BD5}" type="presParOf" srcId="{F1AA2940-E7C3-4681-B47F-9F3205CFDE1A}" destId="{93691122-8D44-49D3-B872-DDB57F9B611F}" srcOrd="0" destOrd="0" presId="urn:microsoft.com/office/officeart/2005/8/layout/list1"/>
    <dgm:cxn modelId="{B3C2CF68-6833-4656-B3B9-89C82D2BEE2B}" type="presParOf" srcId="{F1AA2940-E7C3-4681-B47F-9F3205CFDE1A}" destId="{43B8B086-589B-4F09-A3B4-D4891D53FE8C}" srcOrd="1" destOrd="0" presId="urn:microsoft.com/office/officeart/2005/8/layout/list1"/>
    <dgm:cxn modelId="{5F6F628D-1639-4F70-BF7E-E332D2C7E51A}" type="presParOf" srcId="{9FE574BE-C2DB-439A-ABDE-7D7B74377633}" destId="{3C75EA78-8335-4EA3-8AFE-10334FD3C8B1}" srcOrd="1" destOrd="0" presId="urn:microsoft.com/office/officeart/2005/8/layout/list1"/>
    <dgm:cxn modelId="{DA62F42A-DD61-4C04-810F-56891E5FA936}" type="presParOf" srcId="{9FE574BE-C2DB-439A-ABDE-7D7B74377633}" destId="{67847EE5-F5AC-4339-BA35-DC2FA81C82FF}" srcOrd="2" destOrd="0" presId="urn:microsoft.com/office/officeart/2005/8/layout/list1"/>
    <dgm:cxn modelId="{2879AC0E-2D4A-4A4C-88C2-5D3B9C7CFB25}" type="presParOf" srcId="{9FE574BE-C2DB-439A-ABDE-7D7B74377633}" destId="{00B8A4D1-A3BC-45E2-9EBB-4213F0ADFAB8}" srcOrd="3" destOrd="0" presId="urn:microsoft.com/office/officeart/2005/8/layout/list1"/>
    <dgm:cxn modelId="{A967F814-86CB-46F9-87D1-5582E1098C04}" type="presParOf" srcId="{9FE574BE-C2DB-439A-ABDE-7D7B74377633}" destId="{2741A489-A8D9-42A7-94F3-99028246FFF3}" srcOrd="4" destOrd="0" presId="urn:microsoft.com/office/officeart/2005/8/layout/list1"/>
    <dgm:cxn modelId="{406EA885-58FA-4672-A0FB-CAC9629CD3CF}" type="presParOf" srcId="{2741A489-A8D9-42A7-94F3-99028246FFF3}" destId="{91746865-56F6-4852-9616-0288BEB6A6A5}" srcOrd="0" destOrd="0" presId="urn:microsoft.com/office/officeart/2005/8/layout/list1"/>
    <dgm:cxn modelId="{473508A0-0B19-4931-A43C-20CCB360BF2A}" type="presParOf" srcId="{2741A489-A8D9-42A7-94F3-99028246FFF3}" destId="{91A73393-D7F7-48B2-8159-A6A9A440BF12}" srcOrd="1" destOrd="0" presId="urn:microsoft.com/office/officeart/2005/8/layout/list1"/>
    <dgm:cxn modelId="{8DB9B290-BF46-4974-ABC3-83D1E0790EB7}" type="presParOf" srcId="{9FE574BE-C2DB-439A-ABDE-7D7B74377633}" destId="{827ED627-6ED0-4B2F-ACE2-2D5835887B7E}" srcOrd="5" destOrd="0" presId="urn:microsoft.com/office/officeart/2005/8/layout/list1"/>
    <dgm:cxn modelId="{3BDDE6A5-981F-4EE5-908E-E0AC245B0690}" type="presParOf" srcId="{9FE574BE-C2DB-439A-ABDE-7D7B74377633}" destId="{8CFBB36A-C51D-481B-9AD2-CE6941D41E9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EF50A-D930-4074-9BB7-53A8F06BFF93}"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3B526FE5-296B-4DC6-B1B0-5E4BE41CF545}">
      <dgm:prSet phldrT="[Text]" custT="1"/>
      <dgm:spPr/>
      <dgm:t>
        <a:bodyPr anchor="t"/>
        <a:lstStyle/>
        <a:p>
          <a:pPr algn="ctr"/>
          <a:r>
            <a:rPr lang="nb-NO" sz="2400" b="1" i="0" dirty="0">
              <a:solidFill>
                <a:srgbClr val="000000"/>
              </a:solidFill>
              <a:effectLst/>
              <a:latin typeface="Calibri" panose="020F0502020204030204" pitchFamily="34" charset="0"/>
            </a:rPr>
            <a:t>Arbeidspakke 1 (AP 1)</a:t>
          </a:r>
        </a:p>
        <a:p>
          <a:pPr algn="ctr"/>
          <a:r>
            <a:rPr lang="nb-NO" sz="2400" b="1" i="0" dirty="0">
              <a:solidFill>
                <a:srgbClr val="000000"/>
              </a:solidFill>
              <a:effectLst/>
              <a:latin typeface="Calibri" panose="020F0502020204030204" pitchFamily="34" charset="0"/>
            </a:rPr>
            <a:t> </a:t>
          </a:r>
          <a:r>
            <a:rPr lang="nb-NO" sz="2400" i="0" dirty="0">
              <a:solidFill>
                <a:srgbClr val="000000"/>
              </a:solidFill>
              <a:effectLst/>
              <a:latin typeface="Calibri" panose="020F0502020204030204" pitchFamily="34" charset="0"/>
            </a:rPr>
            <a:t>Kartlegging av relevante EVU-tilbud hos </a:t>
          </a:r>
          <a:r>
            <a:rPr lang="nb-NO" sz="2400" i="0" dirty="0" err="1">
              <a:solidFill>
                <a:srgbClr val="000000"/>
              </a:solidFill>
              <a:effectLst/>
              <a:latin typeface="Calibri" panose="020F0502020204030204" pitchFamily="34" charset="0"/>
            </a:rPr>
            <a:t>utdanningsinstit</a:t>
          </a:r>
          <a:r>
            <a:rPr lang="nb-NO" sz="2400" i="0" dirty="0">
              <a:solidFill>
                <a:srgbClr val="000000"/>
              </a:solidFill>
              <a:effectLst/>
              <a:latin typeface="Calibri" panose="020F0502020204030204" pitchFamily="34" charset="0"/>
            </a:rPr>
            <a:t>.</a:t>
          </a:r>
          <a:endParaRPr lang="nb-NO" sz="2400" dirty="0"/>
        </a:p>
      </dgm:t>
    </dgm:pt>
    <dgm:pt modelId="{F9BD651E-9237-465B-A77C-60F117DEB5FC}" type="parTrans" cxnId="{30BF312A-AE30-4A0F-A44C-8DB7F6C71C46}">
      <dgm:prSet/>
      <dgm:spPr/>
      <dgm:t>
        <a:bodyPr/>
        <a:lstStyle/>
        <a:p>
          <a:endParaRPr lang="nb-NO"/>
        </a:p>
      </dgm:t>
    </dgm:pt>
    <dgm:pt modelId="{92502D14-E3B3-4745-AC57-4B2957FA7E5E}" type="sibTrans" cxnId="{30BF312A-AE30-4A0F-A44C-8DB7F6C71C46}">
      <dgm:prSet/>
      <dgm:spPr/>
      <dgm:t>
        <a:bodyPr/>
        <a:lstStyle/>
        <a:p>
          <a:endParaRPr lang="nb-NO"/>
        </a:p>
      </dgm:t>
    </dgm:pt>
    <dgm:pt modelId="{E402D340-D6EC-40AA-AED7-5FD43A6D7B24}">
      <dgm:prSet phldrT="[Text]" custT="1"/>
      <dgm:spPr/>
      <dgm:t>
        <a:bodyPr anchor="t"/>
        <a:lstStyle/>
        <a:p>
          <a:r>
            <a:rPr lang="nb-NO" sz="2400" b="1" i="0" dirty="0">
              <a:solidFill>
                <a:srgbClr val="000000"/>
              </a:solidFill>
              <a:effectLst/>
              <a:latin typeface="Calibri" panose="020F0502020204030204" pitchFamily="34" charset="0"/>
            </a:rPr>
            <a:t>Arbeidspakke 2 </a:t>
          </a:r>
        </a:p>
        <a:p>
          <a:r>
            <a:rPr lang="nb-NO" sz="2400" b="1" i="0" dirty="0">
              <a:solidFill>
                <a:srgbClr val="000000"/>
              </a:solidFill>
              <a:effectLst/>
              <a:latin typeface="Calibri" panose="020F0502020204030204" pitchFamily="34" charset="0"/>
            </a:rPr>
            <a:t>(AP 2)</a:t>
          </a:r>
        </a:p>
        <a:p>
          <a:r>
            <a:rPr lang="nb-NO" sz="2400" i="0" dirty="0">
              <a:solidFill>
                <a:srgbClr val="000000"/>
              </a:solidFill>
              <a:effectLst/>
              <a:latin typeface="Calibri" panose="020F0502020204030204" pitchFamily="34" charset="0"/>
            </a:rPr>
            <a:t> Identifisering av maritim næringsbehov for kompetanseheving </a:t>
          </a:r>
          <a:endParaRPr lang="nb-NO" sz="2400" b="0" i="0" dirty="0">
            <a:effectLst/>
            <a:latin typeface="Calibri"/>
            <a:cs typeface="Calibri"/>
          </a:endParaRPr>
        </a:p>
        <a:p>
          <a:r>
            <a:rPr lang="nb-NO" sz="2400" b="0" i="0" dirty="0">
              <a:solidFill>
                <a:srgbClr val="000000"/>
              </a:solidFill>
              <a:effectLst/>
              <a:latin typeface="Calibri"/>
              <a:cs typeface="Calibri"/>
            </a:rPr>
            <a:t>(Rambøll)</a:t>
          </a:r>
          <a:endParaRPr lang="nb-NO" sz="2400" dirty="0">
            <a:effectLst/>
          </a:endParaRPr>
        </a:p>
      </dgm:t>
    </dgm:pt>
    <dgm:pt modelId="{B603985A-45F4-4140-9C80-81885CCA91E7}" type="parTrans" cxnId="{5CE0106C-1940-4786-B755-75ACB370CA10}">
      <dgm:prSet/>
      <dgm:spPr/>
      <dgm:t>
        <a:bodyPr/>
        <a:lstStyle/>
        <a:p>
          <a:endParaRPr lang="nb-NO"/>
        </a:p>
      </dgm:t>
    </dgm:pt>
    <dgm:pt modelId="{4358EC53-3F99-4F74-8052-799F16CB3BFD}" type="sibTrans" cxnId="{5CE0106C-1940-4786-B755-75ACB370CA10}">
      <dgm:prSet/>
      <dgm:spPr/>
      <dgm:t>
        <a:bodyPr/>
        <a:lstStyle/>
        <a:p>
          <a:endParaRPr lang="nb-NO"/>
        </a:p>
      </dgm:t>
    </dgm:pt>
    <dgm:pt modelId="{B58475C3-36AC-4BB7-B305-F197FB9627F2}">
      <dgm:prSet custT="1"/>
      <dgm:spPr/>
      <dgm:t>
        <a:bodyPr anchor="t"/>
        <a:lstStyle/>
        <a:p>
          <a:r>
            <a:rPr lang="nb-NO" sz="2400" b="1" i="0" dirty="0">
              <a:solidFill>
                <a:srgbClr val="000000"/>
              </a:solidFill>
              <a:effectLst/>
              <a:latin typeface="Calibri" panose="020F0502020204030204" pitchFamily="34" charset="0"/>
            </a:rPr>
            <a:t>Arbeidspakke 3 </a:t>
          </a:r>
        </a:p>
        <a:p>
          <a:r>
            <a:rPr lang="nb-NO" sz="2400" b="1" i="0" dirty="0">
              <a:solidFill>
                <a:srgbClr val="000000"/>
              </a:solidFill>
              <a:effectLst/>
              <a:latin typeface="Calibri" panose="020F0502020204030204" pitchFamily="34" charset="0"/>
            </a:rPr>
            <a:t>(AP 3)</a:t>
          </a:r>
        </a:p>
        <a:p>
          <a:r>
            <a:rPr lang="nb-NO" sz="2400" i="0" dirty="0">
              <a:solidFill>
                <a:srgbClr val="000000"/>
              </a:solidFill>
              <a:effectLst/>
              <a:latin typeface="Calibri" panose="020F0502020204030204" pitchFamily="34" charset="0"/>
            </a:rPr>
            <a:t> Gjennomføre GAP-analyse mellom tilgjengelighet av EVU og behov for kompetanse </a:t>
          </a:r>
          <a:endParaRPr lang="nb-NO" sz="2400" b="0" i="0" dirty="0">
            <a:solidFill>
              <a:srgbClr val="000000"/>
            </a:solidFill>
            <a:effectLst/>
            <a:latin typeface="Calibri"/>
            <a:cs typeface="Calibri"/>
          </a:endParaRPr>
        </a:p>
        <a:p>
          <a:r>
            <a:rPr lang="nb-NO" sz="2400" b="0" i="0" dirty="0">
              <a:solidFill>
                <a:srgbClr val="000000"/>
              </a:solidFill>
              <a:effectLst/>
              <a:latin typeface="Calibri"/>
              <a:cs typeface="Calibri"/>
            </a:rPr>
            <a:t>(Rambøll)</a:t>
          </a:r>
          <a:endParaRPr lang="nb-NO" sz="2400" dirty="0">
            <a:effectLst/>
          </a:endParaRPr>
        </a:p>
      </dgm:t>
    </dgm:pt>
    <dgm:pt modelId="{D6972049-692A-496A-B2B0-8354A1CCC530}" type="parTrans" cxnId="{405B7BC9-4829-484F-AF3C-340A2564EA7A}">
      <dgm:prSet/>
      <dgm:spPr/>
      <dgm:t>
        <a:bodyPr/>
        <a:lstStyle/>
        <a:p>
          <a:endParaRPr lang="nb-NO"/>
        </a:p>
      </dgm:t>
    </dgm:pt>
    <dgm:pt modelId="{0278CE12-596E-483A-8260-0F9850EE8226}" type="sibTrans" cxnId="{405B7BC9-4829-484F-AF3C-340A2564EA7A}">
      <dgm:prSet/>
      <dgm:spPr/>
      <dgm:t>
        <a:bodyPr/>
        <a:lstStyle/>
        <a:p>
          <a:endParaRPr lang="nb-NO"/>
        </a:p>
      </dgm:t>
    </dgm:pt>
    <dgm:pt modelId="{1365BE13-FC28-474B-BA5B-AD7DA731FD46}">
      <dgm:prSet custT="1"/>
      <dgm:spPr/>
      <dgm:t>
        <a:bodyPr anchor="t"/>
        <a:lstStyle/>
        <a:p>
          <a:pPr>
            <a:lnSpc>
              <a:spcPct val="100000"/>
            </a:lnSpc>
          </a:pPr>
          <a:r>
            <a:rPr lang="nb-NO" sz="2400" b="1" i="0" dirty="0">
              <a:solidFill>
                <a:srgbClr val="000000"/>
              </a:solidFill>
              <a:effectLst/>
              <a:latin typeface="Calibri" panose="020F0502020204030204" pitchFamily="34" charset="0"/>
            </a:rPr>
            <a:t>Arbeidspakke 4 (AP 4) </a:t>
          </a:r>
        </a:p>
        <a:p>
          <a:pPr>
            <a:lnSpc>
              <a:spcPct val="90000"/>
            </a:lnSpc>
          </a:pPr>
          <a:r>
            <a:rPr lang="nb-NO" sz="2400" i="0" dirty="0">
              <a:solidFill>
                <a:srgbClr val="000000"/>
              </a:solidFill>
              <a:effectLst/>
              <a:latin typeface="Calibri"/>
              <a:cs typeface="Calibri"/>
            </a:rPr>
            <a:t>Skissere ulike modeller for koordinering av tilbud og EVU etterspørsel</a:t>
          </a:r>
          <a:endParaRPr lang="nb-NO" sz="2400" dirty="0">
            <a:latin typeface="Calibri"/>
            <a:cs typeface="Calibri"/>
          </a:endParaRPr>
        </a:p>
        <a:p>
          <a:pPr>
            <a:lnSpc>
              <a:spcPct val="90000"/>
            </a:lnSpc>
          </a:pPr>
          <a:r>
            <a:rPr lang="nb-NO" sz="2400" dirty="0">
              <a:latin typeface="Calibri"/>
              <a:cs typeface="Calibri"/>
            </a:rPr>
            <a:t>(Rambøll)</a:t>
          </a:r>
        </a:p>
      </dgm:t>
    </dgm:pt>
    <dgm:pt modelId="{4B84FE11-7F72-45AC-9F17-EA9D4DEB44E5}" type="parTrans" cxnId="{49031B94-3B0B-421E-9A34-BDF1D3612798}">
      <dgm:prSet/>
      <dgm:spPr/>
      <dgm:t>
        <a:bodyPr/>
        <a:lstStyle/>
        <a:p>
          <a:endParaRPr lang="nb-NO"/>
        </a:p>
      </dgm:t>
    </dgm:pt>
    <dgm:pt modelId="{CEFFF3EB-6CFE-4DB3-9CF6-AFDEBC344AF4}" type="sibTrans" cxnId="{49031B94-3B0B-421E-9A34-BDF1D3612798}">
      <dgm:prSet/>
      <dgm:spPr/>
      <dgm:t>
        <a:bodyPr/>
        <a:lstStyle/>
        <a:p>
          <a:endParaRPr lang="nb-NO"/>
        </a:p>
      </dgm:t>
    </dgm:pt>
    <dgm:pt modelId="{3F9CA89D-F40B-4B4C-8694-C5FD419F99AC}" type="pres">
      <dgm:prSet presAssocID="{2F0EF50A-D930-4074-9BB7-53A8F06BFF93}" presName="Name0" presStyleCnt="0">
        <dgm:presLayoutVars>
          <dgm:dir/>
          <dgm:resizeHandles val="exact"/>
        </dgm:presLayoutVars>
      </dgm:prSet>
      <dgm:spPr/>
    </dgm:pt>
    <dgm:pt modelId="{0FEC06F0-7DD0-4653-B093-5AD43593E7F3}" type="pres">
      <dgm:prSet presAssocID="{3B526FE5-296B-4DC6-B1B0-5E4BE41CF545}" presName="composite" presStyleCnt="0"/>
      <dgm:spPr/>
    </dgm:pt>
    <dgm:pt modelId="{7683E8D4-C4B4-4D1E-8B0D-16E220485398}" type="pres">
      <dgm:prSet presAssocID="{3B526FE5-296B-4DC6-B1B0-5E4BE41CF545}" presName="bgChev" presStyleLbl="node1" presStyleIdx="0" presStyleCnt="4" custLinFactY="-32309" custLinFactNeighborX="16059" custLinFactNeighborY="-100000"/>
      <dgm:spPr/>
    </dgm:pt>
    <dgm:pt modelId="{95B4C1BE-830B-4A77-9C65-5AB6EF15996F}" type="pres">
      <dgm:prSet presAssocID="{3B526FE5-296B-4DC6-B1B0-5E4BE41CF545}" presName="txNode" presStyleLbl="fgAcc1" presStyleIdx="0" presStyleCnt="4" custScaleX="144493" custScaleY="427956" custLinFactNeighborX="-4919" custLinFactNeighborY="88015">
        <dgm:presLayoutVars>
          <dgm:bulletEnabled val="1"/>
        </dgm:presLayoutVars>
      </dgm:prSet>
      <dgm:spPr/>
    </dgm:pt>
    <dgm:pt modelId="{51AFBA65-2805-4672-B95F-BAF2ED4F1244}" type="pres">
      <dgm:prSet presAssocID="{92502D14-E3B3-4745-AC57-4B2957FA7E5E}" presName="compositeSpace" presStyleCnt="0"/>
      <dgm:spPr/>
    </dgm:pt>
    <dgm:pt modelId="{7F1977FA-85B3-4EDE-8B31-3CECC46A8B6E}" type="pres">
      <dgm:prSet presAssocID="{E402D340-D6EC-40AA-AED7-5FD43A6D7B24}" presName="composite" presStyleCnt="0"/>
      <dgm:spPr/>
    </dgm:pt>
    <dgm:pt modelId="{860107A5-AB49-4898-B14C-BDC97D2BF2A3}" type="pres">
      <dgm:prSet presAssocID="{E402D340-D6EC-40AA-AED7-5FD43A6D7B24}" presName="bgChev" presStyleLbl="node1" presStyleIdx="1" presStyleCnt="4" custLinFactY="-32309" custLinFactNeighborX="14477" custLinFactNeighborY="-100000"/>
      <dgm:spPr/>
    </dgm:pt>
    <dgm:pt modelId="{B0C01F98-4408-4441-81E5-C622F1DD8BFA}" type="pres">
      <dgm:prSet presAssocID="{E402D340-D6EC-40AA-AED7-5FD43A6D7B24}" presName="txNode" presStyleLbl="fgAcc1" presStyleIdx="1" presStyleCnt="4" custScaleX="164425" custScaleY="430071" custLinFactNeighborX="-3024" custLinFactNeighborY="90690">
        <dgm:presLayoutVars>
          <dgm:bulletEnabled val="1"/>
        </dgm:presLayoutVars>
      </dgm:prSet>
      <dgm:spPr/>
    </dgm:pt>
    <dgm:pt modelId="{AF072CF9-17CF-4813-922C-E057F961A3E4}" type="pres">
      <dgm:prSet presAssocID="{4358EC53-3F99-4F74-8052-799F16CB3BFD}" presName="compositeSpace" presStyleCnt="0"/>
      <dgm:spPr/>
    </dgm:pt>
    <dgm:pt modelId="{D3631DC0-230D-4F47-8FE3-FDF459FC8F4D}" type="pres">
      <dgm:prSet presAssocID="{B58475C3-36AC-4BB7-B305-F197FB9627F2}" presName="composite" presStyleCnt="0"/>
      <dgm:spPr/>
    </dgm:pt>
    <dgm:pt modelId="{DF848686-9327-49A5-93CC-593F5DB9CC0F}" type="pres">
      <dgm:prSet presAssocID="{B58475C3-36AC-4BB7-B305-F197FB9627F2}" presName="bgChev" presStyleLbl="node1" presStyleIdx="2" presStyleCnt="4" custLinFactY="-35184" custLinFactNeighborX="13443" custLinFactNeighborY="-100000"/>
      <dgm:spPr/>
    </dgm:pt>
    <dgm:pt modelId="{E7A1954A-5DCF-481C-AFDD-6891B5F594BE}" type="pres">
      <dgm:prSet presAssocID="{B58475C3-36AC-4BB7-B305-F197FB9627F2}" presName="txNode" presStyleLbl="fgAcc1" presStyleIdx="2" presStyleCnt="4" custScaleX="170543" custScaleY="430183" custLinFactNeighborX="1250" custLinFactNeighborY="90112">
        <dgm:presLayoutVars>
          <dgm:bulletEnabled val="1"/>
        </dgm:presLayoutVars>
      </dgm:prSet>
      <dgm:spPr/>
    </dgm:pt>
    <dgm:pt modelId="{CB73C4F4-65DB-45CA-A89A-CFB488015157}" type="pres">
      <dgm:prSet presAssocID="{0278CE12-596E-483A-8260-0F9850EE8226}" presName="compositeSpace" presStyleCnt="0"/>
      <dgm:spPr/>
    </dgm:pt>
    <dgm:pt modelId="{617F2937-EA29-4C40-AFE7-E2C6CBB8F7C7}" type="pres">
      <dgm:prSet presAssocID="{1365BE13-FC28-474B-BA5B-AD7DA731FD46}" presName="composite" presStyleCnt="0"/>
      <dgm:spPr/>
    </dgm:pt>
    <dgm:pt modelId="{2DCB941C-6A58-4991-91DA-9AB3B868C105}" type="pres">
      <dgm:prSet presAssocID="{1365BE13-FC28-474B-BA5B-AD7DA731FD46}" presName="bgChev" presStyleLbl="node1" presStyleIdx="3" presStyleCnt="4" custLinFactY="-37634" custLinFactNeighborX="8007" custLinFactNeighborY="-100000"/>
      <dgm:spPr/>
    </dgm:pt>
    <dgm:pt modelId="{BAF9EE94-2048-4587-AF33-F8021675A5CB}" type="pres">
      <dgm:prSet presAssocID="{1365BE13-FC28-474B-BA5B-AD7DA731FD46}" presName="txNode" presStyleLbl="fgAcc1" presStyleIdx="3" presStyleCnt="4" custScaleX="156096" custScaleY="428069" custLinFactNeighborX="-1294" custLinFactNeighborY="89798">
        <dgm:presLayoutVars>
          <dgm:bulletEnabled val="1"/>
        </dgm:presLayoutVars>
      </dgm:prSet>
      <dgm:spPr/>
    </dgm:pt>
  </dgm:ptLst>
  <dgm:cxnLst>
    <dgm:cxn modelId="{B51F581B-0DBC-4C83-ACAA-6A4076F1852B}" type="presOf" srcId="{3B526FE5-296B-4DC6-B1B0-5E4BE41CF545}" destId="{95B4C1BE-830B-4A77-9C65-5AB6EF15996F}" srcOrd="0" destOrd="0" presId="urn:microsoft.com/office/officeart/2005/8/layout/chevronAccent+Icon"/>
    <dgm:cxn modelId="{30BF312A-AE30-4A0F-A44C-8DB7F6C71C46}" srcId="{2F0EF50A-D930-4074-9BB7-53A8F06BFF93}" destId="{3B526FE5-296B-4DC6-B1B0-5E4BE41CF545}" srcOrd="0" destOrd="0" parTransId="{F9BD651E-9237-465B-A77C-60F117DEB5FC}" sibTransId="{92502D14-E3B3-4745-AC57-4B2957FA7E5E}"/>
    <dgm:cxn modelId="{D202B32A-9709-498F-ACD1-CDF86C2D9962}" type="presOf" srcId="{E402D340-D6EC-40AA-AED7-5FD43A6D7B24}" destId="{B0C01F98-4408-4441-81E5-C622F1DD8BFA}" srcOrd="0" destOrd="0" presId="urn:microsoft.com/office/officeart/2005/8/layout/chevronAccent+Icon"/>
    <dgm:cxn modelId="{2E402139-1E21-40B6-A498-649B9242BA2C}" type="presOf" srcId="{B58475C3-36AC-4BB7-B305-F197FB9627F2}" destId="{E7A1954A-5DCF-481C-AFDD-6891B5F594BE}" srcOrd="0" destOrd="0" presId="urn:microsoft.com/office/officeart/2005/8/layout/chevronAccent+Icon"/>
    <dgm:cxn modelId="{5CE0106C-1940-4786-B755-75ACB370CA10}" srcId="{2F0EF50A-D930-4074-9BB7-53A8F06BFF93}" destId="{E402D340-D6EC-40AA-AED7-5FD43A6D7B24}" srcOrd="1" destOrd="0" parTransId="{B603985A-45F4-4140-9C80-81885CCA91E7}" sibTransId="{4358EC53-3F99-4F74-8052-799F16CB3BFD}"/>
    <dgm:cxn modelId="{49031B94-3B0B-421E-9A34-BDF1D3612798}" srcId="{2F0EF50A-D930-4074-9BB7-53A8F06BFF93}" destId="{1365BE13-FC28-474B-BA5B-AD7DA731FD46}" srcOrd="3" destOrd="0" parTransId="{4B84FE11-7F72-45AC-9F17-EA9D4DEB44E5}" sibTransId="{CEFFF3EB-6CFE-4DB3-9CF6-AFDEBC344AF4}"/>
    <dgm:cxn modelId="{405B7BC9-4829-484F-AF3C-340A2564EA7A}" srcId="{2F0EF50A-D930-4074-9BB7-53A8F06BFF93}" destId="{B58475C3-36AC-4BB7-B305-F197FB9627F2}" srcOrd="2" destOrd="0" parTransId="{D6972049-692A-496A-B2B0-8354A1CCC530}" sibTransId="{0278CE12-596E-483A-8260-0F9850EE8226}"/>
    <dgm:cxn modelId="{EF8CD6CD-EE15-4467-9276-EC8C0E2528D0}" type="presOf" srcId="{1365BE13-FC28-474B-BA5B-AD7DA731FD46}" destId="{BAF9EE94-2048-4587-AF33-F8021675A5CB}" srcOrd="0" destOrd="0" presId="urn:microsoft.com/office/officeart/2005/8/layout/chevronAccent+Icon"/>
    <dgm:cxn modelId="{C36089F7-EAAA-4076-B2A3-26B174FE496A}" type="presOf" srcId="{2F0EF50A-D930-4074-9BB7-53A8F06BFF93}" destId="{3F9CA89D-F40B-4B4C-8694-C5FD419F99AC}" srcOrd="0" destOrd="0" presId="urn:microsoft.com/office/officeart/2005/8/layout/chevronAccent+Icon"/>
    <dgm:cxn modelId="{79D64C15-0AE2-4856-9C74-924039F92852}" type="presParOf" srcId="{3F9CA89D-F40B-4B4C-8694-C5FD419F99AC}" destId="{0FEC06F0-7DD0-4653-B093-5AD43593E7F3}" srcOrd="0" destOrd="0" presId="urn:microsoft.com/office/officeart/2005/8/layout/chevronAccent+Icon"/>
    <dgm:cxn modelId="{61D46EA6-0539-4323-88FA-78E48E09AA75}" type="presParOf" srcId="{0FEC06F0-7DD0-4653-B093-5AD43593E7F3}" destId="{7683E8D4-C4B4-4D1E-8B0D-16E220485398}" srcOrd="0" destOrd="0" presId="urn:microsoft.com/office/officeart/2005/8/layout/chevronAccent+Icon"/>
    <dgm:cxn modelId="{00A7E53D-BBB4-4916-ABD2-2F558A97842F}" type="presParOf" srcId="{0FEC06F0-7DD0-4653-B093-5AD43593E7F3}" destId="{95B4C1BE-830B-4A77-9C65-5AB6EF15996F}" srcOrd="1" destOrd="0" presId="urn:microsoft.com/office/officeart/2005/8/layout/chevronAccent+Icon"/>
    <dgm:cxn modelId="{4F500357-A0B3-442F-9B32-9099B9428AA3}" type="presParOf" srcId="{3F9CA89D-F40B-4B4C-8694-C5FD419F99AC}" destId="{51AFBA65-2805-4672-B95F-BAF2ED4F1244}" srcOrd="1" destOrd="0" presId="urn:microsoft.com/office/officeart/2005/8/layout/chevronAccent+Icon"/>
    <dgm:cxn modelId="{0B76DC62-E05F-437D-89FA-55CF761FE103}" type="presParOf" srcId="{3F9CA89D-F40B-4B4C-8694-C5FD419F99AC}" destId="{7F1977FA-85B3-4EDE-8B31-3CECC46A8B6E}" srcOrd="2" destOrd="0" presId="urn:microsoft.com/office/officeart/2005/8/layout/chevronAccent+Icon"/>
    <dgm:cxn modelId="{5FCEA4D9-26D6-4161-BBC1-69CB29F06137}" type="presParOf" srcId="{7F1977FA-85B3-4EDE-8B31-3CECC46A8B6E}" destId="{860107A5-AB49-4898-B14C-BDC97D2BF2A3}" srcOrd="0" destOrd="0" presId="urn:microsoft.com/office/officeart/2005/8/layout/chevronAccent+Icon"/>
    <dgm:cxn modelId="{156A9862-DC81-4B04-A729-05FF3B9E4AE3}" type="presParOf" srcId="{7F1977FA-85B3-4EDE-8B31-3CECC46A8B6E}" destId="{B0C01F98-4408-4441-81E5-C622F1DD8BFA}" srcOrd="1" destOrd="0" presId="urn:microsoft.com/office/officeart/2005/8/layout/chevronAccent+Icon"/>
    <dgm:cxn modelId="{90ADCFFC-E39B-4645-8201-7528B327042C}" type="presParOf" srcId="{3F9CA89D-F40B-4B4C-8694-C5FD419F99AC}" destId="{AF072CF9-17CF-4813-922C-E057F961A3E4}" srcOrd="3" destOrd="0" presId="urn:microsoft.com/office/officeart/2005/8/layout/chevronAccent+Icon"/>
    <dgm:cxn modelId="{691E9547-0C56-4B9A-8F1D-CB56AF023C20}" type="presParOf" srcId="{3F9CA89D-F40B-4B4C-8694-C5FD419F99AC}" destId="{D3631DC0-230D-4F47-8FE3-FDF459FC8F4D}" srcOrd="4" destOrd="0" presId="urn:microsoft.com/office/officeart/2005/8/layout/chevronAccent+Icon"/>
    <dgm:cxn modelId="{0DE38116-E581-46FF-B7D3-32D3796B1B9B}" type="presParOf" srcId="{D3631DC0-230D-4F47-8FE3-FDF459FC8F4D}" destId="{DF848686-9327-49A5-93CC-593F5DB9CC0F}" srcOrd="0" destOrd="0" presId="urn:microsoft.com/office/officeart/2005/8/layout/chevronAccent+Icon"/>
    <dgm:cxn modelId="{320D86A7-F968-42AF-A8D1-7E741E4BDC73}" type="presParOf" srcId="{D3631DC0-230D-4F47-8FE3-FDF459FC8F4D}" destId="{E7A1954A-5DCF-481C-AFDD-6891B5F594BE}" srcOrd="1" destOrd="0" presId="urn:microsoft.com/office/officeart/2005/8/layout/chevronAccent+Icon"/>
    <dgm:cxn modelId="{8184EFDF-F211-472D-8A1C-D52E791B51F1}" type="presParOf" srcId="{3F9CA89D-F40B-4B4C-8694-C5FD419F99AC}" destId="{CB73C4F4-65DB-45CA-A89A-CFB488015157}" srcOrd="5" destOrd="0" presId="urn:microsoft.com/office/officeart/2005/8/layout/chevronAccent+Icon"/>
    <dgm:cxn modelId="{F50589AF-7D35-41C1-A4CD-1C1483909FC3}" type="presParOf" srcId="{3F9CA89D-F40B-4B4C-8694-C5FD419F99AC}" destId="{617F2937-EA29-4C40-AFE7-E2C6CBB8F7C7}" srcOrd="6" destOrd="0" presId="urn:microsoft.com/office/officeart/2005/8/layout/chevronAccent+Icon"/>
    <dgm:cxn modelId="{9B711265-DA57-4DF5-B795-15ED4EF0BE77}" type="presParOf" srcId="{617F2937-EA29-4C40-AFE7-E2C6CBB8F7C7}" destId="{2DCB941C-6A58-4991-91DA-9AB3B868C105}" srcOrd="0" destOrd="0" presId="urn:microsoft.com/office/officeart/2005/8/layout/chevronAccent+Icon"/>
    <dgm:cxn modelId="{3A614EED-D3D4-42AB-80CF-F3753572A70F}" type="presParOf" srcId="{617F2937-EA29-4C40-AFE7-E2C6CBB8F7C7}" destId="{BAF9EE94-2048-4587-AF33-F8021675A5C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8D80-60EF-4F14-B3E2-AAA8CF98A422}">
      <dsp:nvSpPr>
        <dsp:cNvPr id="0" name=""/>
        <dsp:cNvSpPr/>
      </dsp:nvSpPr>
      <dsp:spPr>
        <a:xfrm>
          <a:off x="8822383" y="1343579"/>
          <a:ext cx="2640344" cy="2640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35CE9-F20F-4CF5-8545-835AA138C0FD}">
      <dsp:nvSpPr>
        <dsp:cNvPr id="0" name=""/>
        <dsp:cNvSpPr/>
      </dsp:nvSpPr>
      <dsp:spPr>
        <a:xfrm>
          <a:off x="8910697" y="1431610"/>
          <a:ext cx="2464850" cy="246441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b-NO" sz="2400" kern="1200" dirty="0"/>
            <a:t>Budsjett: 810.000 NOK</a:t>
          </a:r>
          <a:endParaRPr lang="en-US" sz="2400" kern="1200" dirty="0"/>
        </a:p>
      </dsp:txBody>
      <dsp:txXfrm>
        <a:off x="9262818" y="1783736"/>
        <a:ext cx="1760607" cy="1760165"/>
      </dsp:txXfrm>
    </dsp:sp>
    <dsp:sp modelId="{71B6D0D6-82BC-46AB-BD6C-8ED2B32214F3}">
      <dsp:nvSpPr>
        <dsp:cNvPr id="0" name=""/>
        <dsp:cNvSpPr/>
      </dsp:nvSpPr>
      <dsp:spPr>
        <a:xfrm rot="2700000">
          <a:off x="6082381" y="1343393"/>
          <a:ext cx="2640387" cy="264038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2EBB5-025A-411D-B8B2-7B7CAB6D5A96}">
      <dsp:nvSpPr>
        <dsp:cNvPr id="0" name=""/>
        <dsp:cNvSpPr/>
      </dsp:nvSpPr>
      <dsp:spPr>
        <a:xfrm>
          <a:off x="6182039" y="1431610"/>
          <a:ext cx="2464850" cy="246441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b-NO" sz="2400" kern="1200" dirty="0"/>
            <a:t>Perioden: 05/2023-10/2023</a:t>
          </a:r>
          <a:endParaRPr lang="en-US" sz="2400" kern="1200" dirty="0"/>
        </a:p>
      </dsp:txBody>
      <dsp:txXfrm>
        <a:off x="6534160" y="1783736"/>
        <a:ext cx="1760607" cy="1760165"/>
      </dsp:txXfrm>
    </dsp:sp>
    <dsp:sp modelId="{6EE17AEB-050D-4EB7-9D73-2D0B1440B7E4}">
      <dsp:nvSpPr>
        <dsp:cNvPr id="0" name=""/>
        <dsp:cNvSpPr/>
      </dsp:nvSpPr>
      <dsp:spPr>
        <a:xfrm rot="2700000">
          <a:off x="3365045" y="1343393"/>
          <a:ext cx="2640387" cy="264038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4C01D-8076-48B9-85E2-3286990CE96E}">
      <dsp:nvSpPr>
        <dsp:cNvPr id="0" name=""/>
        <dsp:cNvSpPr/>
      </dsp:nvSpPr>
      <dsp:spPr>
        <a:xfrm>
          <a:off x="3453380" y="1431610"/>
          <a:ext cx="2464850" cy="246441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b-NO" sz="2400" kern="1200" dirty="0"/>
            <a:t>Initiert av MARKOM II styret</a:t>
          </a:r>
          <a:endParaRPr lang="en-US" sz="2400" kern="1200" dirty="0"/>
        </a:p>
      </dsp:txBody>
      <dsp:txXfrm>
        <a:off x="3805502" y="1783736"/>
        <a:ext cx="1760607" cy="1760165"/>
      </dsp:txXfrm>
    </dsp:sp>
    <dsp:sp modelId="{CB018733-30BD-4AA0-8228-CE6F22603739}">
      <dsp:nvSpPr>
        <dsp:cNvPr id="0" name=""/>
        <dsp:cNvSpPr/>
      </dsp:nvSpPr>
      <dsp:spPr>
        <a:xfrm rot="2700000">
          <a:off x="636387" y="1343393"/>
          <a:ext cx="2640387" cy="264038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507C3-707D-4AE1-B6AE-512FBBE2DA27}">
      <dsp:nvSpPr>
        <dsp:cNvPr id="0" name=""/>
        <dsp:cNvSpPr/>
      </dsp:nvSpPr>
      <dsp:spPr>
        <a:xfrm>
          <a:off x="724722" y="1431610"/>
          <a:ext cx="2464850" cy="246441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b-NO" sz="1600" b="0" i="1" kern="1200" dirty="0"/>
            <a:t>«Arbeidstakere i maritim næring settes i stand til å ta i bruk digitale, muliggjørende teknologier og grønne løsninger»</a:t>
          </a:r>
          <a:r>
            <a:rPr lang="nb-NO" sz="1600" b="0" i="0" kern="1200" dirty="0"/>
            <a:t> </a:t>
          </a:r>
        </a:p>
        <a:p>
          <a:pPr marL="0" lvl="0" indent="0" algn="ctr" defTabSz="711200">
            <a:lnSpc>
              <a:spcPct val="90000"/>
            </a:lnSpc>
            <a:spcBef>
              <a:spcPct val="0"/>
            </a:spcBef>
            <a:spcAft>
              <a:spcPct val="35000"/>
            </a:spcAft>
            <a:buNone/>
          </a:pPr>
          <a:r>
            <a:rPr lang="nb-NO" sz="1600" b="0" i="0" kern="1200" dirty="0"/>
            <a:t>Varig løsning på organisering av EVU tilbud </a:t>
          </a:r>
          <a:endParaRPr lang="en-US" sz="1600" kern="1200" dirty="0"/>
        </a:p>
      </dsp:txBody>
      <dsp:txXfrm>
        <a:off x="1076844" y="1783736"/>
        <a:ext cx="1760607" cy="1760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47EE5-F5AC-4339-BA35-DC2FA81C82FF}">
      <dsp:nvSpPr>
        <dsp:cNvPr id="0" name=""/>
        <dsp:cNvSpPr/>
      </dsp:nvSpPr>
      <dsp:spPr>
        <a:xfrm>
          <a:off x="0" y="285368"/>
          <a:ext cx="11056088" cy="2034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075" tIns="354076" rIns="858075" bIns="170688" numCol="1" spcCol="1270" anchor="t" anchorCtr="0">
          <a:noAutofit/>
        </a:bodyPr>
        <a:lstStyle/>
        <a:p>
          <a:pPr marL="228600" lvl="1" indent="-228600" algn="l" defTabSz="1066800">
            <a:lnSpc>
              <a:spcPct val="90000"/>
            </a:lnSpc>
            <a:spcBef>
              <a:spcPct val="0"/>
            </a:spcBef>
            <a:spcAft>
              <a:spcPct val="15000"/>
            </a:spcAft>
            <a:buChar char="•"/>
          </a:pPr>
          <a:r>
            <a:rPr lang="nb-NO" sz="2400" kern="1200" dirty="0"/>
            <a:t>Magne Mydland, Fagskolen i Agder</a:t>
          </a:r>
          <a:endParaRPr lang="en-US" sz="2400" kern="1200" dirty="0"/>
        </a:p>
        <a:p>
          <a:pPr marL="228600" lvl="1" indent="-228600" algn="l" defTabSz="1066800">
            <a:lnSpc>
              <a:spcPct val="90000"/>
            </a:lnSpc>
            <a:spcBef>
              <a:spcPct val="0"/>
            </a:spcBef>
            <a:spcAft>
              <a:spcPct val="15000"/>
            </a:spcAft>
            <a:buChar char="•"/>
          </a:pPr>
          <a:r>
            <a:rPr lang="nb-NO" sz="2400" kern="1200" dirty="0"/>
            <a:t>Ivan Jørgensen, Fagskolen i Nord</a:t>
          </a:r>
          <a:endParaRPr lang="en-US" sz="2400" kern="1200" dirty="0"/>
        </a:p>
        <a:p>
          <a:pPr marL="228600" lvl="1" indent="-228600" algn="l" defTabSz="1066800">
            <a:lnSpc>
              <a:spcPct val="90000"/>
            </a:lnSpc>
            <a:spcBef>
              <a:spcPct val="0"/>
            </a:spcBef>
            <a:spcAft>
              <a:spcPct val="15000"/>
            </a:spcAft>
            <a:buChar char="•"/>
          </a:pPr>
          <a:r>
            <a:rPr lang="nb-NO" sz="2400" kern="1200" dirty="0"/>
            <a:t>Magne-Petter Sollid, UiT</a:t>
          </a:r>
          <a:endParaRPr lang="en-US" sz="2400" kern="1200" dirty="0"/>
        </a:p>
        <a:p>
          <a:pPr marL="228600" lvl="1" indent="-228600" algn="l" defTabSz="1066800">
            <a:lnSpc>
              <a:spcPct val="90000"/>
            </a:lnSpc>
            <a:spcBef>
              <a:spcPct val="0"/>
            </a:spcBef>
            <a:spcAft>
              <a:spcPct val="15000"/>
            </a:spcAft>
            <a:buChar char="•"/>
          </a:pPr>
          <a:r>
            <a:rPr lang="nb-NO" sz="2400" kern="1200" dirty="0"/>
            <a:t>Sanda Knutson, USN</a:t>
          </a:r>
          <a:endParaRPr lang="en-US" sz="2400" kern="1200" dirty="0"/>
        </a:p>
      </dsp:txBody>
      <dsp:txXfrm>
        <a:off x="0" y="285368"/>
        <a:ext cx="11056088" cy="2034900"/>
      </dsp:txXfrm>
    </dsp:sp>
    <dsp:sp modelId="{43B8B086-589B-4F09-A3B4-D4891D53FE8C}">
      <dsp:nvSpPr>
        <dsp:cNvPr id="0" name=""/>
        <dsp:cNvSpPr/>
      </dsp:nvSpPr>
      <dsp:spPr>
        <a:xfrm>
          <a:off x="552804" y="34448"/>
          <a:ext cx="7739261"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526" tIns="0" rIns="292526" bIns="0" numCol="1" spcCol="1270" anchor="ctr" anchorCtr="0">
          <a:noAutofit/>
        </a:bodyPr>
        <a:lstStyle/>
        <a:p>
          <a:pPr marL="0" lvl="0" indent="0" algn="l" defTabSz="1066800">
            <a:lnSpc>
              <a:spcPct val="90000"/>
            </a:lnSpc>
            <a:spcBef>
              <a:spcPct val="0"/>
            </a:spcBef>
            <a:spcAft>
              <a:spcPct val="35000"/>
            </a:spcAft>
            <a:buNone/>
          </a:pPr>
          <a:r>
            <a:rPr lang="nb-NO" sz="2400" kern="1200" dirty="0"/>
            <a:t>Prosjektgruppen</a:t>
          </a:r>
          <a:r>
            <a:rPr lang="nb-NO" sz="1700" kern="1200" dirty="0"/>
            <a:t>:</a:t>
          </a:r>
          <a:endParaRPr lang="en-US" sz="1700" kern="1200" dirty="0"/>
        </a:p>
      </dsp:txBody>
      <dsp:txXfrm>
        <a:off x="577302" y="58946"/>
        <a:ext cx="7690265" cy="452844"/>
      </dsp:txXfrm>
    </dsp:sp>
    <dsp:sp modelId="{8CFBB36A-C51D-481B-9AD2-CE6941D41E91}">
      <dsp:nvSpPr>
        <dsp:cNvPr id="0" name=""/>
        <dsp:cNvSpPr/>
      </dsp:nvSpPr>
      <dsp:spPr>
        <a:xfrm>
          <a:off x="0" y="2662988"/>
          <a:ext cx="11056088" cy="2034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8075" tIns="354076" rIns="858075" bIns="170688" numCol="1" spcCol="1270" anchor="t" anchorCtr="0">
          <a:noAutofit/>
        </a:bodyPr>
        <a:lstStyle/>
        <a:p>
          <a:pPr marL="228600" lvl="1" indent="-228600" algn="l" defTabSz="1066800">
            <a:lnSpc>
              <a:spcPct val="90000"/>
            </a:lnSpc>
            <a:spcBef>
              <a:spcPct val="0"/>
            </a:spcBef>
            <a:spcAft>
              <a:spcPct val="15000"/>
            </a:spcAft>
            <a:buChar char="•"/>
          </a:pPr>
          <a:r>
            <a:rPr lang="nb-NO" sz="2400" kern="1200" dirty="0"/>
            <a:t>Hege-Merethe Bengtsson, DNMF</a:t>
          </a:r>
          <a:endParaRPr lang="en-US" sz="2400" kern="1200" dirty="0"/>
        </a:p>
        <a:p>
          <a:pPr marL="228600" lvl="1" indent="-228600" algn="l" defTabSz="1066800">
            <a:lnSpc>
              <a:spcPct val="90000"/>
            </a:lnSpc>
            <a:spcBef>
              <a:spcPct val="0"/>
            </a:spcBef>
            <a:spcAft>
              <a:spcPct val="15000"/>
            </a:spcAft>
            <a:buChar char="•"/>
          </a:pPr>
          <a:r>
            <a:rPr lang="nb-NO" sz="2400" kern="1200" dirty="0"/>
            <a:t>Ivar Engan, Maritimt Forum</a:t>
          </a:r>
          <a:endParaRPr lang="en-US" sz="2400" kern="1200" dirty="0"/>
        </a:p>
        <a:p>
          <a:pPr marL="228600" lvl="1" indent="-228600" algn="l" defTabSz="1066800">
            <a:lnSpc>
              <a:spcPct val="90000"/>
            </a:lnSpc>
            <a:spcBef>
              <a:spcPct val="0"/>
            </a:spcBef>
            <a:spcAft>
              <a:spcPct val="15000"/>
            </a:spcAft>
            <a:buChar char="•"/>
          </a:pPr>
          <a:r>
            <a:rPr lang="nb-NO" sz="2400" kern="1200" dirty="0"/>
            <a:t>Tuva Kantardjiev Wettland, Rederiforbund</a:t>
          </a:r>
          <a:endParaRPr lang="en-US" sz="2400" kern="1200" dirty="0"/>
        </a:p>
        <a:p>
          <a:pPr marL="228600" lvl="1" indent="-228600" algn="l" defTabSz="1066800">
            <a:lnSpc>
              <a:spcPct val="90000"/>
            </a:lnSpc>
            <a:spcBef>
              <a:spcPct val="0"/>
            </a:spcBef>
            <a:spcAft>
              <a:spcPct val="15000"/>
            </a:spcAft>
            <a:buChar char="•"/>
          </a:pPr>
          <a:r>
            <a:rPr lang="nb-NO" sz="2400" kern="1200" dirty="0"/>
            <a:t>Evelyn Blom-Dahl, NHO Sjøfart</a:t>
          </a:r>
          <a:endParaRPr lang="en-US" sz="2400" kern="1200" dirty="0"/>
        </a:p>
      </dsp:txBody>
      <dsp:txXfrm>
        <a:off x="0" y="2662988"/>
        <a:ext cx="11056088" cy="2034900"/>
      </dsp:txXfrm>
    </dsp:sp>
    <dsp:sp modelId="{91A73393-D7F7-48B2-8159-A6A9A440BF12}">
      <dsp:nvSpPr>
        <dsp:cNvPr id="0" name=""/>
        <dsp:cNvSpPr/>
      </dsp:nvSpPr>
      <dsp:spPr>
        <a:xfrm>
          <a:off x="552804" y="2412068"/>
          <a:ext cx="7739261"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526" tIns="0" rIns="292526" bIns="0" numCol="1" spcCol="1270" anchor="ctr" anchorCtr="0">
          <a:noAutofit/>
        </a:bodyPr>
        <a:lstStyle/>
        <a:p>
          <a:pPr marL="0" lvl="0" indent="0" algn="l" defTabSz="1066800">
            <a:lnSpc>
              <a:spcPct val="90000"/>
            </a:lnSpc>
            <a:spcBef>
              <a:spcPct val="0"/>
            </a:spcBef>
            <a:spcAft>
              <a:spcPct val="35000"/>
            </a:spcAft>
            <a:buNone/>
          </a:pPr>
          <a:r>
            <a:rPr lang="nb-NO" sz="2400" kern="1200" dirty="0"/>
            <a:t>Referansegruppen</a:t>
          </a:r>
          <a:r>
            <a:rPr lang="nb-NO" sz="1700" kern="1200" dirty="0"/>
            <a:t>:</a:t>
          </a:r>
          <a:endParaRPr lang="en-US" sz="1700" kern="1200" dirty="0"/>
        </a:p>
      </dsp:txBody>
      <dsp:txXfrm>
        <a:off x="577302" y="2436566"/>
        <a:ext cx="7690265"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3E8D4-C4B4-4D1E-8B0D-16E220485398}">
      <dsp:nvSpPr>
        <dsp:cNvPr id="0" name=""/>
        <dsp:cNvSpPr/>
      </dsp:nvSpPr>
      <dsp:spPr>
        <a:xfrm>
          <a:off x="351098" y="912920"/>
          <a:ext cx="2175252" cy="839647"/>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4C1BE-830B-4A77-9C65-5AB6EF15996F}">
      <dsp:nvSpPr>
        <dsp:cNvPr id="0" name=""/>
        <dsp:cNvSpPr/>
      </dsp:nvSpPr>
      <dsp:spPr>
        <a:xfrm>
          <a:off x="82844" y="1595940"/>
          <a:ext cx="2654162" cy="35933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nb-NO" sz="2400" b="1" i="0" kern="1200" dirty="0">
              <a:solidFill>
                <a:srgbClr val="000000"/>
              </a:solidFill>
              <a:effectLst/>
              <a:latin typeface="Calibri" panose="020F0502020204030204" pitchFamily="34" charset="0"/>
            </a:rPr>
            <a:t>Arbeidspakke 1 (AP 1)</a:t>
          </a:r>
        </a:p>
        <a:p>
          <a:pPr marL="0" lvl="0" indent="0" algn="ctr" defTabSz="1066800">
            <a:lnSpc>
              <a:spcPct val="90000"/>
            </a:lnSpc>
            <a:spcBef>
              <a:spcPct val="0"/>
            </a:spcBef>
            <a:spcAft>
              <a:spcPct val="35000"/>
            </a:spcAft>
            <a:buNone/>
          </a:pPr>
          <a:r>
            <a:rPr lang="nb-NO" sz="2400" b="1" i="0" kern="1200" dirty="0">
              <a:solidFill>
                <a:srgbClr val="000000"/>
              </a:solidFill>
              <a:effectLst/>
              <a:latin typeface="Calibri" panose="020F0502020204030204" pitchFamily="34" charset="0"/>
            </a:rPr>
            <a:t> </a:t>
          </a:r>
          <a:r>
            <a:rPr lang="nb-NO" sz="2400" i="0" kern="1200" dirty="0">
              <a:solidFill>
                <a:srgbClr val="000000"/>
              </a:solidFill>
              <a:effectLst/>
              <a:latin typeface="Calibri" panose="020F0502020204030204" pitchFamily="34" charset="0"/>
            </a:rPr>
            <a:t>Kartlegging av relevante EVU-tilbud hos </a:t>
          </a:r>
          <a:r>
            <a:rPr lang="nb-NO" sz="2400" i="0" kern="1200" dirty="0" err="1">
              <a:solidFill>
                <a:srgbClr val="000000"/>
              </a:solidFill>
              <a:effectLst/>
              <a:latin typeface="Calibri" panose="020F0502020204030204" pitchFamily="34" charset="0"/>
            </a:rPr>
            <a:t>utdanningsinstit</a:t>
          </a:r>
          <a:r>
            <a:rPr lang="nb-NO" sz="2400" i="0" kern="1200" dirty="0">
              <a:solidFill>
                <a:srgbClr val="000000"/>
              </a:solidFill>
              <a:effectLst/>
              <a:latin typeface="Calibri" panose="020F0502020204030204" pitchFamily="34" charset="0"/>
            </a:rPr>
            <a:t>.</a:t>
          </a:r>
          <a:endParaRPr lang="nb-NO" sz="2400" kern="1200" dirty="0"/>
        </a:p>
      </dsp:txBody>
      <dsp:txXfrm>
        <a:off x="160582" y="1673678"/>
        <a:ext cx="2498686" cy="3437844"/>
      </dsp:txXfrm>
    </dsp:sp>
    <dsp:sp modelId="{860107A5-AB49-4898-B14C-BDC97D2BF2A3}">
      <dsp:nvSpPr>
        <dsp:cNvPr id="0" name=""/>
        <dsp:cNvSpPr/>
      </dsp:nvSpPr>
      <dsp:spPr>
        <a:xfrm>
          <a:off x="3221586" y="912920"/>
          <a:ext cx="2175252" cy="839647"/>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01F98-4408-4441-81E5-C622F1DD8BFA}">
      <dsp:nvSpPr>
        <dsp:cNvPr id="0" name=""/>
        <dsp:cNvSpPr/>
      </dsp:nvSpPr>
      <dsp:spPr>
        <a:xfrm>
          <a:off x="2839490" y="1609521"/>
          <a:ext cx="3020289" cy="3611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nb-NO" sz="2400" b="1" i="0" kern="1200" dirty="0">
              <a:solidFill>
                <a:srgbClr val="000000"/>
              </a:solidFill>
              <a:effectLst/>
              <a:latin typeface="Calibri" panose="020F0502020204030204" pitchFamily="34" charset="0"/>
            </a:rPr>
            <a:t>Arbeidspakke 2 </a:t>
          </a:r>
        </a:p>
        <a:p>
          <a:pPr marL="0" lvl="0" indent="0" algn="ctr" defTabSz="1066800">
            <a:lnSpc>
              <a:spcPct val="90000"/>
            </a:lnSpc>
            <a:spcBef>
              <a:spcPct val="0"/>
            </a:spcBef>
            <a:spcAft>
              <a:spcPct val="35000"/>
            </a:spcAft>
            <a:buNone/>
          </a:pPr>
          <a:r>
            <a:rPr lang="nb-NO" sz="2400" b="1" i="0" kern="1200" dirty="0">
              <a:solidFill>
                <a:srgbClr val="000000"/>
              </a:solidFill>
              <a:effectLst/>
              <a:latin typeface="Calibri" panose="020F0502020204030204" pitchFamily="34" charset="0"/>
            </a:rPr>
            <a:t>(AP 2)</a:t>
          </a:r>
        </a:p>
        <a:p>
          <a:pPr marL="0" lvl="0" indent="0" algn="ctr" defTabSz="1066800">
            <a:lnSpc>
              <a:spcPct val="90000"/>
            </a:lnSpc>
            <a:spcBef>
              <a:spcPct val="0"/>
            </a:spcBef>
            <a:spcAft>
              <a:spcPct val="35000"/>
            </a:spcAft>
            <a:buNone/>
          </a:pPr>
          <a:r>
            <a:rPr lang="nb-NO" sz="2400" i="0" kern="1200" dirty="0">
              <a:solidFill>
                <a:srgbClr val="000000"/>
              </a:solidFill>
              <a:effectLst/>
              <a:latin typeface="Calibri" panose="020F0502020204030204" pitchFamily="34" charset="0"/>
            </a:rPr>
            <a:t> Identifisering av maritim næringsbehov for kompetanseheving </a:t>
          </a:r>
          <a:endParaRPr lang="nb-NO" sz="2400" b="0" i="0" kern="1200" dirty="0">
            <a:effectLst/>
            <a:latin typeface="Calibri"/>
            <a:cs typeface="Calibri"/>
          </a:endParaRPr>
        </a:p>
        <a:p>
          <a:pPr marL="0" lvl="0" indent="0" algn="ctr" defTabSz="1066800">
            <a:lnSpc>
              <a:spcPct val="90000"/>
            </a:lnSpc>
            <a:spcBef>
              <a:spcPct val="0"/>
            </a:spcBef>
            <a:spcAft>
              <a:spcPct val="35000"/>
            </a:spcAft>
            <a:buNone/>
          </a:pPr>
          <a:r>
            <a:rPr lang="nb-NO" sz="2400" b="0" i="0" kern="1200" dirty="0">
              <a:solidFill>
                <a:srgbClr val="000000"/>
              </a:solidFill>
              <a:effectLst/>
              <a:latin typeface="Calibri"/>
              <a:cs typeface="Calibri"/>
            </a:rPr>
            <a:t>(Rambøll)</a:t>
          </a:r>
          <a:endParaRPr lang="nb-NO" sz="2400" kern="1200" dirty="0">
            <a:effectLst/>
          </a:endParaRPr>
        </a:p>
      </dsp:txBody>
      <dsp:txXfrm>
        <a:off x="2927951" y="1697982"/>
        <a:ext cx="2843367" cy="3434157"/>
      </dsp:txXfrm>
    </dsp:sp>
    <dsp:sp modelId="{DF848686-9327-49A5-93CC-593F5DB9CC0F}">
      <dsp:nvSpPr>
        <dsp:cNvPr id="0" name=""/>
        <dsp:cNvSpPr/>
      </dsp:nvSpPr>
      <dsp:spPr>
        <a:xfrm>
          <a:off x="6343248" y="888780"/>
          <a:ext cx="2175252" cy="839647"/>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1954A-5DCF-481C-AFDD-6891B5F594BE}">
      <dsp:nvSpPr>
        <dsp:cNvPr id="0" name=""/>
        <dsp:cNvSpPr/>
      </dsp:nvSpPr>
      <dsp:spPr>
        <a:xfrm>
          <a:off x="6005962" y="1604198"/>
          <a:ext cx="3132669" cy="36120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nb-NO" sz="2400" b="1" i="0" kern="1200" dirty="0">
              <a:solidFill>
                <a:srgbClr val="000000"/>
              </a:solidFill>
              <a:effectLst/>
              <a:latin typeface="Calibri" panose="020F0502020204030204" pitchFamily="34" charset="0"/>
            </a:rPr>
            <a:t>Arbeidspakke 3 </a:t>
          </a:r>
        </a:p>
        <a:p>
          <a:pPr marL="0" lvl="0" indent="0" algn="ctr" defTabSz="1066800">
            <a:lnSpc>
              <a:spcPct val="90000"/>
            </a:lnSpc>
            <a:spcBef>
              <a:spcPct val="0"/>
            </a:spcBef>
            <a:spcAft>
              <a:spcPct val="35000"/>
            </a:spcAft>
            <a:buNone/>
          </a:pPr>
          <a:r>
            <a:rPr lang="nb-NO" sz="2400" b="1" i="0" kern="1200" dirty="0">
              <a:solidFill>
                <a:srgbClr val="000000"/>
              </a:solidFill>
              <a:effectLst/>
              <a:latin typeface="Calibri" panose="020F0502020204030204" pitchFamily="34" charset="0"/>
            </a:rPr>
            <a:t>(AP 3)</a:t>
          </a:r>
        </a:p>
        <a:p>
          <a:pPr marL="0" lvl="0" indent="0" algn="ctr" defTabSz="1066800">
            <a:lnSpc>
              <a:spcPct val="90000"/>
            </a:lnSpc>
            <a:spcBef>
              <a:spcPct val="0"/>
            </a:spcBef>
            <a:spcAft>
              <a:spcPct val="35000"/>
            </a:spcAft>
            <a:buNone/>
          </a:pPr>
          <a:r>
            <a:rPr lang="nb-NO" sz="2400" i="0" kern="1200" dirty="0">
              <a:solidFill>
                <a:srgbClr val="000000"/>
              </a:solidFill>
              <a:effectLst/>
              <a:latin typeface="Calibri" panose="020F0502020204030204" pitchFamily="34" charset="0"/>
            </a:rPr>
            <a:t> Gjennomføre GAP-analyse mellom tilgjengelighet av EVU og behov for kompetanse </a:t>
          </a:r>
          <a:endParaRPr lang="nb-NO" sz="2400" b="0" i="0" kern="1200" dirty="0">
            <a:solidFill>
              <a:srgbClr val="000000"/>
            </a:solidFill>
            <a:effectLst/>
            <a:latin typeface="Calibri"/>
            <a:cs typeface="Calibri"/>
          </a:endParaRPr>
        </a:p>
        <a:p>
          <a:pPr marL="0" lvl="0" indent="0" algn="ctr" defTabSz="1066800">
            <a:lnSpc>
              <a:spcPct val="90000"/>
            </a:lnSpc>
            <a:spcBef>
              <a:spcPct val="0"/>
            </a:spcBef>
            <a:spcAft>
              <a:spcPct val="35000"/>
            </a:spcAft>
            <a:buNone/>
          </a:pPr>
          <a:r>
            <a:rPr lang="nb-NO" sz="2400" b="0" i="0" kern="1200" dirty="0">
              <a:solidFill>
                <a:srgbClr val="000000"/>
              </a:solidFill>
              <a:effectLst/>
              <a:latin typeface="Calibri"/>
              <a:cs typeface="Calibri"/>
            </a:rPr>
            <a:t>(Rambøll)</a:t>
          </a:r>
          <a:endParaRPr lang="nb-NO" sz="2400" kern="1200" dirty="0">
            <a:effectLst/>
          </a:endParaRPr>
        </a:p>
      </dsp:txBody>
      <dsp:txXfrm>
        <a:off x="6097715" y="1695951"/>
        <a:ext cx="2949163" cy="3428513"/>
      </dsp:txXfrm>
    </dsp:sp>
    <dsp:sp modelId="{2DCB941C-6A58-4991-91DA-9AB3B868C105}">
      <dsp:nvSpPr>
        <dsp:cNvPr id="0" name=""/>
        <dsp:cNvSpPr/>
      </dsp:nvSpPr>
      <dsp:spPr>
        <a:xfrm>
          <a:off x="9357517" y="868209"/>
          <a:ext cx="2175252" cy="839647"/>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9EE94-2048-4587-AF33-F8021675A5CB}">
      <dsp:nvSpPr>
        <dsp:cNvPr id="0" name=""/>
        <dsp:cNvSpPr/>
      </dsp:nvSpPr>
      <dsp:spPr>
        <a:xfrm>
          <a:off x="9224435" y="1610436"/>
          <a:ext cx="2867295" cy="35942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100000"/>
            </a:lnSpc>
            <a:spcBef>
              <a:spcPct val="0"/>
            </a:spcBef>
            <a:spcAft>
              <a:spcPct val="35000"/>
            </a:spcAft>
            <a:buNone/>
          </a:pPr>
          <a:r>
            <a:rPr lang="nb-NO" sz="2400" b="1" i="0" kern="1200" dirty="0">
              <a:solidFill>
                <a:srgbClr val="000000"/>
              </a:solidFill>
              <a:effectLst/>
              <a:latin typeface="Calibri" panose="020F0502020204030204" pitchFamily="34" charset="0"/>
            </a:rPr>
            <a:t>Arbeidspakke 4 (AP 4) </a:t>
          </a:r>
        </a:p>
        <a:p>
          <a:pPr marL="0" lvl="0" indent="0" algn="ctr" defTabSz="1066800">
            <a:lnSpc>
              <a:spcPct val="90000"/>
            </a:lnSpc>
            <a:spcBef>
              <a:spcPct val="0"/>
            </a:spcBef>
            <a:spcAft>
              <a:spcPct val="35000"/>
            </a:spcAft>
            <a:buNone/>
          </a:pPr>
          <a:r>
            <a:rPr lang="nb-NO" sz="2400" i="0" kern="1200" dirty="0">
              <a:solidFill>
                <a:srgbClr val="000000"/>
              </a:solidFill>
              <a:effectLst/>
              <a:latin typeface="Calibri"/>
              <a:cs typeface="Calibri"/>
            </a:rPr>
            <a:t>Skissere ulike modeller for koordinering av tilbud og EVU etterspørsel</a:t>
          </a:r>
          <a:endParaRPr lang="nb-NO" sz="2400" kern="1200" dirty="0">
            <a:latin typeface="Calibri"/>
            <a:cs typeface="Calibri"/>
          </a:endParaRPr>
        </a:p>
        <a:p>
          <a:pPr marL="0" lvl="0" indent="0" algn="ctr" defTabSz="1066800">
            <a:lnSpc>
              <a:spcPct val="90000"/>
            </a:lnSpc>
            <a:spcBef>
              <a:spcPct val="0"/>
            </a:spcBef>
            <a:spcAft>
              <a:spcPct val="35000"/>
            </a:spcAft>
            <a:buNone/>
          </a:pPr>
          <a:r>
            <a:rPr lang="nb-NO" sz="2400" kern="1200" dirty="0">
              <a:latin typeface="Calibri"/>
              <a:cs typeface="Calibri"/>
            </a:rPr>
            <a:t>(Rambøll)</a:t>
          </a:r>
        </a:p>
      </dsp:txBody>
      <dsp:txXfrm>
        <a:off x="9308415" y="1694416"/>
        <a:ext cx="2699335" cy="342630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63B49-705D-4F02-B3A8-E9E98E2606D6}" type="datetimeFigureOut">
              <a:rPr lang="nb-NO" smtClean="0"/>
              <a:t>04.12.2023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00907-B900-4E25-9808-C0FF52EBB9CB}" type="slidenum">
              <a:rPr lang="nb-NO" smtClean="0"/>
              <a:t>‹#›</a:t>
            </a:fld>
            <a:endParaRPr lang="nb-NO"/>
          </a:p>
        </p:txBody>
      </p:sp>
    </p:spTree>
    <p:extLst>
      <p:ext uri="{BB962C8B-B14F-4D97-AF65-F5344CB8AC3E}">
        <p14:creationId xmlns:p14="http://schemas.microsoft.com/office/powerpoint/2010/main" val="52023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ECE3-CE70-E3CD-1DA8-497B5C5E64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9E805048-9365-67EA-932F-944B2221E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5E5E2061-4B10-883F-EAE1-50C0D5606DE9}"/>
              </a:ext>
            </a:extLst>
          </p:cNvPr>
          <p:cNvSpPr>
            <a:spLocks noGrp="1"/>
          </p:cNvSpPr>
          <p:nvPr>
            <p:ph type="dt" sz="half" idx="10"/>
          </p:nvPr>
        </p:nvSpPr>
        <p:spPr/>
        <p:txBody>
          <a:bodyPr/>
          <a:lstStyle/>
          <a:p>
            <a:fld id="{1383F17D-F995-4AE0-B5C8-4667450CAA6B}" type="datetime1">
              <a:rPr lang="nb-NO" smtClean="0"/>
              <a:t>04.12.2023</a:t>
            </a:fld>
            <a:endParaRPr lang="nb-NO"/>
          </a:p>
        </p:txBody>
      </p:sp>
      <p:sp>
        <p:nvSpPr>
          <p:cNvPr id="5" name="Footer Placeholder 4">
            <a:extLst>
              <a:ext uri="{FF2B5EF4-FFF2-40B4-BE49-F238E27FC236}">
                <a16:creationId xmlns:a16="http://schemas.microsoft.com/office/drawing/2014/main" id="{976BCF8B-14F5-9417-E389-86832CD3F852}"/>
              </a:ext>
            </a:extLst>
          </p:cNvPr>
          <p:cNvSpPr>
            <a:spLocks noGrp="1"/>
          </p:cNvSpPr>
          <p:nvPr>
            <p:ph type="ftr" sz="quarter" idx="11"/>
          </p:nvPr>
        </p:nvSpPr>
        <p:spPr/>
        <p:txBody>
          <a:bodyPr/>
          <a:lstStyle/>
          <a:p>
            <a:r>
              <a:rPr lang="nb-NO"/>
              <a:t>MUF - konferansen 2023</a:t>
            </a:r>
          </a:p>
        </p:txBody>
      </p:sp>
      <p:sp>
        <p:nvSpPr>
          <p:cNvPr id="6" name="Slide Number Placeholder 5">
            <a:extLst>
              <a:ext uri="{FF2B5EF4-FFF2-40B4-BE49-F238E27FC236}">
                <a16:creationId xmlns:a16="http://schemas.microsoft.com/office/drawing/2014/main" id="{70C2DB95-8D0A-725E-F9F5-B8EB198AEC84}"/>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10334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0827-4BD2-BA09-A4C2-7C80A28DAE6B}"/>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5E5FDCE7-1414-932E-1569-4544D7690E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529B0C9-EBEA-095F-3549-28FB59282127}"/>
              </a:ext>
            </a:extLst>
          </p:cNvPr>
          <p:cNvSpPr>
            <a:spLocks noGrp="1"/>
          </p:cNvSpPr>
          <p:nvPr>
            <p:ph type="dt" sz="half" idx="10"/>
          </p:nvPr>
        </p:nvSpPr>
        <p:spPr/>
        <p:txBody>
          <a:bodyPr/>
          <a:lstStyle/>
          <a:p>
            <a:fld id="{3D6B5C99-DDE4-4B98-BDD6-CC59CD80E2E7}" type="datetime1">
              <a:rPr lang="nb-NO" smtClean="0"/>
              <a:t>04.12.2023</a:t>
            </a:fld>
            <a:endParaRPr lang="nb-NO"/>
          </a:p>
        </p:txBody>
      </p:sp>
      <p:sp>
        <p:nvSpPr>
          <p:cNvPr id="5" name="Footer Placeholder 4">
            <a:extLst>
              <a:ext uri="{FF2B5EF4-FFF2-40B4-BE49-F238E27FC236}">
                <a16:creationId xmlns:a16="http://schemas.microsoft.com/office/drawing/2014/main" id="{34EF28C3-3FAC-20CE-31F3-82C9EDAFBCE4}"/>
              </a:ext>
            </a:extLst>
          </p:cNvPr>
          <p:cNvSpPr>
            <a:spLocks noGrp="1"/>
          </p:cNvSpPr>
          <p:nvPr>
            <p:ph type="ftr" sz="quarter" idx="11"/>
          </p:nvPr>
        </p:nvSpPr>
        <p:spPr/>
        <p:txBody>
          <a:bodyPr/>
          <a:lstStyle/>
          <a:p>
            <a:r>
              <a:rPr lang="nb-NO"/>
              <a:t>MUF - konferansen 2023</a:t>
            </a:r>
          </a:p>
        </p:txBody>
      </p:sp>
      <p:sp>
        <p:nvSpPr>
          <p:cNvPr id="6" name="Slide Number Placeholder 5">
            <a:extLst>
              <a:ext uri="{FF2B5EF4-FFF2-40B4-BE49-F238E27FC236}">
                <a16:creationId xmlns:a16="http://schemas.microsoft.com/office/drawing/2014/main" id="{BF04B0C7-17D0-FA43-1828-F2E98DBDDA43}"/>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306075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CC0C82-1881-5A33-6478-CAAE93CB05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B99D96F3-E5F9-6C2E-480D-B04301678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EE921BF-FD83-EF43-3DEB-3C76D9265BB8}"/>
              </a:ext>
            </a:extLst>
          </p:cNvPr>
          <p:cNvSpPr>
            <a:spLocks noGrp="1"/>
          </p:cNvSpPr>
          <p:nvPr>
            <p:ph type="dt" sz="half" idx="10"/>
          </p:nvPr>
        </p:nvSpPr>
        <p:spPr/>
        <p:txBody>
          <a:bodyPr/>
          <a:lstStyle/>
          <a:p>
            <a:fld id="{8895C5B7-080A-4AEC-AC34-FF4FC5864414}" type="datetime1">
              <a:rPr lang="nb-NO" smtClean="0"/>
              <a:t>04.12.2023</a:t>
            </a:fld>
            <a:endParaRPr lang="nb-NO"/>
          </a:p>
        </p:txBody>
      </p:sp>
      <p:sp>
        <p:nvSpPr>
          <p:cNvPr id="5" name="Footer Placeholder 4">
            <a:extLst>
              <a:ext uri="{FF2B5EF4-FFF2-40B4-BE49-F238E27FC236}">
                <a16:creationId xmlns:a16="http://schemas.microsoft.com/office/drawing/2014/main" id="{7B52130E-0B71-E552-FA97-4CBED2969922}"/>
              </a:ext>
            </a:extLst>
          </p:cNvPr>
          <p:cNvSpPr>
            <a:spLocks noGrp="1"/>
          </p:cNvSpPr>
          <p:nvPr>
            <p:ph type="ftr" sz="quarter" idx="11"/>
          </p:nvPr>
        </p:nvSpPr>
        <p:spPr/>
        <p:txBody>
          <a:bodyPr/>
          <a:lstStyle/>
          <a:p>
            <a:r>
              <a:rPr lang="nb-NO"/>
              <a:t>MUF - konferansen 2023</a:t>
            </a:r>
          </a:p>
        </p:txBody>
      </p:sp>
      <p:sp>
        <p:nvSpPr>
          <p:cNvPr id="6" name="Slide Number Placeholder 5">
            <a:extLst>
              <a:ext uri="{FF2B5EF4-FFF2-40B4-BE49-F238E27FC236}">
                <a16:creationId xmlns:a16="http://schemas.microsoft.com/office/drawing/2014/main" id="{1E3E6F31-1665-1FED-F551-9BBEBE75BAE0}"/>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388447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845E-A9C3-4F6C-8BA8-1AC87ECA14F3}"/>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9E915B51-D075-41B6-0548-AAF3853DA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D6BCCD3-B8B5-0FAF-BDB4-9AB2BC7C9B5C}"/>
              </a:ext>
            </a:extLst>
          </p:cNvPr>
          <p:cNvSpPr>
            <a:spLocks noGrp="1"/>
          </p:cNvSpPr>
          <p:nvPr>
            <p:ph type="dt" sz="half" idx="10"/>
          </p:nvPr>
        </p:nvSpPr>
        <p:spPr/>
        <p:txBody>
          <a:bodyPr/>
          <a:lstStyle/>
          <a:p>
            <a:fld id="{87817FAA-EB99-44E1-A6E8-5277D0D61290}" type="datetime1">
              <a:rPr lang="nb-NO" smtClean="0"/>
              <a:t>04.12.2023</a:t>
            </a:fld>
            <a:endParaRPr lang="nb-NO"/>
          </a:p>
        </p:txBody>
      </p:sp>
      <p:sp>
        <p:nvSpPr>
          <p:cNvPr id="5" name="Footer Placeholder 4">
            <a:extLst>
              <a:ext uri="{FF2B5EF4-FFF2-40B4-BE49-F238E27FC236}">
                <a16:creationId xmlns:a16="http://schemas.microsoft.com/office/drawing/2014/main" id="{F0AD7914-8A5F-F54F-0515-0AF41879F714}"/>
              </a:ext>
            </a:extLst>
          </p:cNvPr>
          <p:cNvSpPr>
            <a:spLocks noGrp="1"/>
          </p:cNvSpPr>
          <p:nvPr>
            <p:ph type="ftr" sz="quarter" idx="11"/>
          </p:nvPr>
        </p:nvSpPr>
        <p:spPr/>
        <p:txBody>
          <a:bodyPr/>
          <a:lstStyle/>
          <a:p>
            <a:r>
              <a:rPr lang="nb-NO"/>
              <a:t>MUF - konferansen 2023</a:t>
            </a:r>
          </a:p>
        </p:txBody>
      </p:sp>
      <p:sp>
        <p:nvSpPr>
          <p:cNvPr id="6" name="Slide Number Placeholder 5">
            <a:extLst>
              <a:ext uri="{FF2B5EF4-FFF2-40B4-BE49-F238E27FC236}">
                <a16:creationId xmlns:a16="http://schemas.microsoft.com/office/drawing/2014/main" id="{5D029705-7AB9-D946-1E8B-5C1D2F4D33B5}"/>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261609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1D12-062D-143A-701A-6EB336AAD1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A10A6A58-75FF-582A-E0DC-52B2B724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4BDC3-5A5A-64DC-F013-B2E06CF5A9BB}"/>
              </a:ext>
            </a:extLst>
          </p:cNvPr>
          <p:cNvSpPr>
            <a:spLocks noGrp="1"/>
          </p:cNvSpPr>
          <p:nvPr>
            <p:ph type="dt" sz="half" idx="10"/>
          </p:nvPr>
        </p:nvSpPr>
        <p:spPr/>
        <p:txBody>
          <a:bodyPr/>
          <a:lstStyle/>
          <a:p>
            <a:fld id="{6CA59E89-34C9-40A6-8303-7ED87C042B8B}" type="datetime1">
              <a:rPr lang="nb-NO" smtClean="0"/>
              <a:t>04.12.2023</a:t>
            </a:fld>
            <a:endParaRPr lang="nb-NO"/>
          </a:p>
        </p:txBody>
      </p:sp>
      <p:sp>
        <p:nvSpPr>
          <p:cNvPr id="5" name="Footer Placeholder 4">
            <a:extLst>
              <a:ext uri="{FF2B5EF4-FFF2-40B4-BE49-F238E27FC236}">
                <a16:creationId xmlns:a16="http://schemas.microsoft.com/office/drawing/2014/main" id="{4E4EE0D6-2611-8C21-77B5-25D6637614A7}"/>
              </a:ext>
            </a:extLst>
          </p:cNvPr>
          <p:cNvSpPr>
            <a:spLocks noGrp="1"/>
          </p:cNvSpPr>
          <p:nvPr>
            <p:ph type="ftr" sz="quarter" idx="11"/>
          </p:nvPr>
        </p:nvSpPr>
        <p:spPr/>
        <p:txBody>
          <a:bodyPr/>
          <a:lstStyle/>
          <a:p>
            <a:r>
              <a:rPr lang="nb-NO"/>
              <a:t>MUF - konferansen 2023</a:t>
            </a:r>
          </a:p>
        </p:txBody>
      </p:sp>
      <p:sp>
        <p:nvSpPr>
          <p:cNvPr id="6" name="Slide Number Placeholder 5">
            <a:extLst>
              <a:ext uri="{FF2B5EF4-FFF2-40B4-BE49-F238E27FC236}">
                <a16:creationId xmlns:a16="http://schemas.microsoft.com/office/drawing/2014/main" id="{EAE45F5D-9E9E-21DC-4950-8662184475A1}"/>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284110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8E7C-788E-B00A-D349-26801DC19F87}"/>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E31F395-210F-E3C0-A451-0AB963B090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809CBDA1-265A-3D64-A661-B18F368C05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72A4F76E-3B1C-5D93-8891-7B673A58B20C}"/>
              </a:ext>
            </a:extLst>
          </p:cNvPr>
          <p:cNvSpPr>
            <a:spLocks noGrp="1"/>
          </p:cNvSpPr>
          <p:nvPr>
            <p:ph type="dt" sz="half" idx="10"/>
          </p:nvPr>
        </p:nvSpPr>
        <p:spPr/>
        <p:txBody>
          <a:bodyPr/>
          <a:lstStyle/>
          <a:p>
            <a:fld id="{1CBFE695-A4EC-4B30-81E9-35CAD639D46A}" type="datetime1">
              <a:rPr lang="nb-NO" smtClean="0"/>
              <a:t>04.12.2023</a:t>
            </a:fld>
            <a:endParaRPr lang="nb-NO"/>
          </a:p>
        </p:txBody>
      </p:sp>
      <p:sp>
        <p:nvSpPr>
          <p:cNvPr id="6" name="Footer Placeholder 5">
            <a:extLst>
              <a:ext uri="{FF2B5EF4-FFF2-40B4-BE49-F238E27FC236}">
                <a16:creationId xmlns:a16="http://schemas.microsoft.com/office/drawing/2014/main" id="{33EF7626-AA01-2F5A-7943-6CD5B530FC81}"/>
              </a:ext>
            </a:extLst>
          </p:cNvPr>
          <p:cNvSpPr>
            <a:spLocks noGrp="1"/>
          </p:cNvSpPr>
          <p:nvPr>
            <p:ph type="ftr" sz="quarter" idx="11"/>
          </p:nvPr>
        </p:nvSpPr>
        <p:spPr/>
        <p:txBody>
          <a:bodyPr/>
          <a:lstStyle/>
          <a:p>
            <a:r>
              <a:rPr lang="nb-NO"/>
              <a:t>MUF - konferansen 2023</a:t>
            </a:r>
          </a:p>
        </p:txBody>
      </p:sp>
      <p:sp>
        <p:nvSpPr>
          <p:cNvPr id="7" name="Slide Number Placeholder 6">
            <a:extLst>
              <a:ext uri="{FF2B5EF4-FFF2-40B4-BE49-F238E27FC236}">
                <a16:creationId xmlns:a16="http://schemas.microsoft.com/office/drawing/2014/main" id="{B085FE11-B1C5-CD8A-EFD2-C49F1A475EDC}"/>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133443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C04B5-1FF1-2AB8-B7A0-15E326F1ABEF}"/>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DB39E560-4174-26BC-281F-11EA0FFB2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9DAA0B-8F5A-BA85-D429-70D1626DD7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28D3C692-80A6-067A-B90F-3758F247E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407038-F12C-63B1-9274-D0BE41958A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76A0BEE8-E514-32A2-BA55-7565E58A3173}"/>
              </a:ext>
            </a:extLst>
          </p:cNvPr>
          <p:cNvSpPr>
            <a:spLocks noGrp="1"/>
          </p:cNvSpPr>
          <p:nvPr>
            <p:ph type="dt" sz="half" idx="10"/>
          </p:nvPr>
        </p:nvSpPr>
        <p:spPr/>
        <p:txBody>
          <a:bodyPr/>
          <a:lstStyle/>
          <a:p>
            <a:fld id="{CB72F3BB-824D-4143-8388-FCDECAEC3D95}" type="datetime1">
              <a:rPr lang="nb-NO" smtClean="0"/>
              <a:t>04.12.2023</a:t>
            </a:fld>
            <a:endParaRPr lang="nb-NO"/>
          </a:p>
        </p:txBody>
      </p:sp>
      <p:sp>
        <p:nvSpPr>
          <p:cNvPr id="8" name="Footer Placeholder 7">
            <a:extLst>
              <a:ext uri="{FF2B5EF4-FFF2-40B4-BE49-F238E27FC236}">
                <a16:creationId xmlns:a16="http://schemas.microsoft.com/office/drawing/2014/main" id="{747E94AA-C656-B44C-9683-FA0F030BCDB5}"/>
              </a:ext>
            </a:extLst>
          </p:cNvPr>
          <p:cNvSpPr>
            <a:spLocks noGrp="1"/>
          </p:cNvSpPr>
          <p:nvPr>
            <p:ph type="ftr" sz="quarter" idx="11"/>
          </p:nvPr>
        </p:nvSpPr>
        <p:spPr/>
        <p:txBody>
          <a:bodyPr/>
          <a:lstStyle/>
          <a:p>
            <a:r>
              <a:rPr lang="nb-NO"/>
              <a:t>MUF - konferansen 2023</a:t>
            </a:r>
          </a:p>
        </p:txBody>
      </p:sp>
      <p:sp>
        <p:nvSpPr>
          <p:cNvPr id="9" name="Slide Number Placeholder 8">
            <a:extLst>
              <a:ext uri="{FF2B5EF4-FFF2-40B4-BE49-F238E27FC236}">
                <a16:creationId xmlns:a16="http://schemas.microsoft.com/office/drawing/2014/main" id="{740BA2CA-E952-FE11-D805-E0BCB2BD45D5}"/>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157995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F563-F69D-C567-AA3B-9D55AF5732F5}"/>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2D8FBC63-AAA8-EE00-6323-8407C1A29A7C}"/>
              </a:ext>
            </a:extLst>
          </p:cNvPr>
          <p:cNvSpPr>
            <a:spLocks noGrp="1"/>
          </p:cNvSpPr>
          <p:nvPr>
            <p:ph type="dt" sz="half" idx="10"/>
          </p:nvPr>
        </p:nvSpPr>
        <p:spPr/>
        <p:txBody>
          <a:bodyPr/>
          <a:lstStyle/>
          <a:p>
            <a:fld id="{C2E128F3-040E-486E-A592-6BB4A95D64D2}" type="datetime1">
              <a:rPr lang="nb-NO" smtClean="0"/>
              <a:t>04.12.2023</a:t>
            </a:fld>
            <a:endParaRPr lang="nb-NO"/>
          </a:p>
        </p:txBody>
      </p:sp>
      <p:sp>
        <p:nvSpPr>
          <p:cNvPr id="4" name="Footer Placeholder 3">
            <a:extLst>
              <a:ext uri="{FF2B5EF4-FFF2-40B4-BE49-F238E27FC236}">
                <a16:creationId xmlns:a16="http://schemas.microsoft.com/office/drawing/2014/main" id="{6BCBA913-1198-5D62-1865-FF21ACB3FBA3}"/>
              </a:ext>
            </a:extLst>
          </p:cNvPr>
          <p:cNvSpPr>
            <a:spLocks noGrp="1"/>
          </p:cNvSpPr>
          <p:nvPr>
            <p:ph type="ftr" sz="quarter" idx="11"/>
          </p:nvPr>
        </p:nvSpPr>
        <p:spPr/>
        <p:txBody>
          <a:bodyPr/>
          <a:lstStyle/>
          <a:p>
            <a:r>
              <a:rPr lang="nb-NO"/>
              <a:t>MUF - konferansen 2023</a:t>
            </a:r>
          </a:p>
        </p:txBody>
      </p:sp>
      <p:sp>
        <p:nvSpPr>
          <p:cNvPr id="5" name="Slide Number Placeholder 4">
            <a:extLst>
              <a:ext uri="{FF2B5EF4-FFF2-40B4-BE49-F238E27FC236}">
                <a16:creationId xmlns:a16="http://schemas.microsoft.com/office/drawing/2014/main" id="{22060FBC-4F92-6D69-A0B8-C4941E82219E}"/>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132361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58378-B392-9B10-A69B-0A1AB7FE1C78}"/>
              </a:ext>
            </a:extLst>
          </p:cNvPr>
          <p:cNvSpPr>
            <a:spLocks noGrp="1"/>
          </p:cNvSpPr>
          <p:nvPr>
            <p:ph type="dt" sz="half" idx="10"/>
          </p:nvPr>
        </p:nvSpPr>
        <p:spPr/>
        <p:txBody>
          <a:bodyPr/>
          <a:lstStyle/>
          <a:p>
            <a:fld id="{DE824F48-EB4D-423D-B4CE-33DB9A574DD3}" type="datetime1">
              <a:rPr lang="nb-NO" smtClean="0"/>
              <a:t>04.12.2023</a:t>
            </a:fld>
            <a:endParaRPr lang="nb-NO"/>
          </a:p>
        </p:txBody>
      </p:sp>
      <p:sp>
        <p:nvSpPr>
          <p:cNvPr id="3" name="Footer Placeholder 2">
            <a:extLst>
              <a:ext uri="{FF2B5EF4-FFF2-40B4-BE49-F238E27FC236}">
                <a16:creationId xmlns:a16="http://schemas.microsoft.com/office/drawing/2014/main" id="{E2D8B068-D8FE-C04F-1216-7CA1B3CB9147}"/>
              </a:ext>
            </a:extLst>
          </p:cNvPr>
          <p:cNvSpPr>
            <a:spLocks noGrp="1"/>
          </p:cNvSpPr>
          <p:nvPr>
            <p:ph type="ftr" sz="quarter" idx="11"/>
          </p:nvPr>
        </p:nvSpPr>
        <p:spPr/>
        <p:txBody>
          <a:bodyPr/>
          <a:lstStyle/>
          <a:p>
            <a:r>
              <a:rPr lang="nb-NO"/>
              <a:t>MUF - konferansen 2023</a:t>
            </a:r>
          </a:p>
        </p:txBody>
      </p:sp>
      <p:sp>
        <p:nvSpPr>
          <p:cNvPr id="4" name="Slide Number Placeholder 3">
            <a:extLst>
              <a:ext uri="{FF2B5EF4-FFF2-40B4-BE49-F238E27FC236}">
                <a16:creationId xmlns:a16="http://schemas.microsoft.com/office/drawing/2014/main" id="{3A831F83-1B82-87FA-72DD-B4C6BBF7B354}"/>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425504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8A1F-6AF6-B985-49F2-809A9EAE0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DA09D1F-6ED6-C87F-32D6-C5E39BC15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3D78C6EA-55E7-37A6-079E-96E00A18C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B2FEA-C472-808E-86C8-206EA884803F}"/>
              </a:ext>
            </a:extLst>
          </p:cNvPr>
          <p:cNvSpPr>
            <a:spLocks noGrp="1"/>
          </p:cNvSpPr>
          <p:nvPr>
            <p:ph type="dt" sz="half" idx="10"/>
          </p:nvPr>
        </p:nvSpPr>
        <p:spPr/>
        <p:txBody>
          <a:bodyPr/>
          <a:lstStyle/>
          <a:p>
            <a:fld id="{9392BFB0-D4B5-432B-9397-4A5DF617E7EF}" type="datetime1">
              <a:rPr lang="nb-NO" smtClean="0"/>
              <a:t>04.12.2023</a:t>
            </a:fld>
            <a:endParaRPr lang="nb-NO"/>
          </a:p>
        </p:txBody>
      </p:sp>
      <p:sp>
        <p:nvSpPr>
          <p:cNvPr id="6" name="Footer Placeholder 5">
            <a:extLst>
              <a:ext uri="{FF2B5EF4-FFF2-40B4-BE49-F238E27FC236}">
                <a16:creationId xmlns:a16="http://schemas.microsoft.com/office/drawing/2014/main" id="{8755FDB0-5E36-AA4B-8F9C-5B56D2DA3918}"/>
              </a:ext>
            </a:extLst>
          </p:cNvPr>
          <p:cNvSpPr>
            <a:spLocks noGrp="1"/>
          </p:cNvSpPr>
          <p:nvPr>
            <p:ph type="ftr" sz="quarter" idx="11"/>
          </p:nvPr>
        </p:nvSpPr>
        <p:spPr/>
        <p:txBody>
          <a:bodyPr/>
          <a:lstStyle/>
          <a:p>
            <a:r>
              <a:rPr lang="nb-NO"/>
              <a:t>MUF - konferansen 2023</a:t>
            </a:r>
          </a:p>
        </p:txBody>
      </p:sp>
      <p:sp>
        <p:nvSpPr>
          <p:cNvPr id="7" name="Slide Number Placeholder 6">
            <a:extLst>
              <a:ext uri="{FF2B5EF4-FFF2-40B4-BE49-F238E27FC236}">
                <a16:creationId xmlns:a16="http://schemas.microsoft.com/office/drawing/2014/main" id="{0C0C291D-367B-B79E-923B-7B053F06E44E}"/>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24282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A76C-D42F-C611-5DFD-236D72DC0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4ED4AF1C-BF50-B012-E819-9631A90D85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080597AB-7D84-C3C2-DEE8-1BBDA4276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5966C2-B396-ACCC-622F-1D18743DF688}"/>
              </a:ext>
            </a:extLst>
          </p:cNvPr>
          <p:cNvSpPr>
            <a:spLocks noGrp="1"/>
          </p:cNvSpPr>
          <p:nvPr>
            <p:ph type="dt" sz="half" idx="10"/>
          </p:nvPr>
        </p:nvSpPr>
        <p:spPr/>
        <p:txBody>
          <a:bodyPr/>
          <a:lstStyle/>
          <a:p>
            <a:fld id="{802C4FF1-08CF-4291-B128-9632E08E8821}" type="datetime1">
              <a:rPr lang="nb-NO" smtClean="0"/>
              <a:t>04.12.2023</a:t>
            </a:fld>
            <a:endParaRPr lang="nb-NO"/>
          </a:p>
        </p:txBody>
      </p:sp>
      <p:sp>
        <p:nvSpPr>
          <p:cNvPr id="6" name="Footer Placeholder 5">
            <a:extLst>
              <a:ext uri="{FF2B5EF4-FFF2-40B4-BE49-F238E27FC236}">
                <a16:creationId xmlns:a16="http://schemas.microsoft.com/office/drawing/2014/main" id="{80F693E7-02DE-57A3-4258-E6E8A376F4E5}"/>
              </a:ext>
            </a:extLst>
          </p:cNvPr>
          <p:cNvSpPr>
            <a:spLocks noGrp="1"/>
          </p:cNvSpPr>
          <p:nvPr>
            <p:ph type="ftr" sz="quarter" idx="11"/>
          </p:nvPr>
        </p:nvSpPr>
        <p:spPr/>
        <p:txBody>
          <a:bodyPr/>
          <a:lstStyle/>
          <a:p>
            <a:r>
              <a:rPr lang="nb-NO"/>
              <a:t>MUF - konferansen 2023</a:t>
            </a:r>
          </a:p>
        </p:txBody>
      </p:sp>
      <p:sp>
        <p:nvSpPr>
          <p:cNvPr id="7" name="Slide Number Placeholder 6">
            <a:extLst>
              <a:ext uri="{FF2B5EF4-FFF2-40B4-BE49-F238E27FC236}">
                <a16:creationId xmlns:a16="http://schemas.microsoft.com/office/drawing/2014/main" id="{CC1B9FE6-1929-2DA4-0CA0-20567803054B}"/>
              </a:ext>
            </a:extLst>
          </p:cNvPr>
          <p:cNvSpPr>
            <a:spLocks noGrp="1"/>
          </p:cNvSpPr>
          <p:nvPr>
            <p:ph type="sldNum" sz="quarter" idx="12"/>
          </p:nvPr>
        </p:nvSpPr>
        <p:spPr/>
        <p:txBody>
          <a:bodyPr/>
          <a:lstStyle/>
          <a:p>
            <a:fld id="{51817188-37DE-4753-B850-663038CD91A6}" type="slidenum">
              <a:rPr lang="nb-NO" smtClean="0"/>
              <a:t>‹#›</a:t>
            </a:fld>
            <a:endParaRPr lang="nb-NO"/>
          </a:p>
        </p:txBody>
      </p:sp>
    </p:spTree>
    <p:extLst>
      <p:ext uri="{BB962C8B-B14F-4D97-AF65-F5344CB8AC3E}">
        <p14:creationId xmlns:p14="http://schemas.microsoft.com/office/powerpoint/2010/main" val="272009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E58581-A5D8-7A3F-88EE-3B3B53924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3B3610ED-5705-8F10-965F-9700A4424E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FF4B6D9-6565-8371-3EA8-999EE90817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C1A84-D728-407B-B673-7327995C8D7E}" type="datetime1">
              <a:rPr lang="nb-NO" smtClean="0"/>
              <a:t>04.12.2023</a:t>
            </a:fld>
            <a:endParaRPr lang="nb-NO"/>
          </a:p>
        </p:txBody>
      </p:sp>
      <p:sp>
        <p:nvSpPr>
          <p:cNvPr id="5" name="Footer Placeholder 4">
            <a:extLst>
              <a:ext uri="{FF2B5EF4-FFF2-40B4-BE49-F238E27FC236}">
                <a16:creationId xmlns:a16="http://schemas.microsoft.com/office/drawing/2014/main" id="{75980956-8847-C265-590C-2285F533D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MUF - konferansen 2023</a:t>
            </a:r>
          </a:p>
        </p:txBody>
      </p:sp>
      <p:sp>
        <p:nvSpPr>
          <p:cNvPr id="6" name="Slide Number Placeholder 5">
            <a:extLst>
              <a:ext uri="{FF2B5EF4-FFF2-40B4-BE49-F238E27FC236}">
                <a16:creationId xmlns:a16="http://schemas.microsoft.com/office/drawing/2014/main" id="{CA8CF70D-A3D6-3A73-0D3E-22E94E229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17188-37DE-4753-B850-663038CD91A6}" type="slidenum">
              <a:rPr lang="nb-NO" smtClean="0"/>
              <a:t>‹#›</a:t>
            </a:fld>
            <a:endParaRPr lang="nb-NO"/>
          </a:p>
        </p:txBody>
      </p:sp>
    </p:spTree>
    <p:extLst>
      <p:ext uri="{BB962C8B-B14F-4D97-AF65-F5344CB8AC3E}">
        <p14:creationId xmlns:p14="http://schemas.microsoft.com/office/powerpoint/2010/main" val="223244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mailto:Sanda.knutson@usn.no" TargetMode="External"/><Relationship Id="rId4" Type="http://schemas.openxmlformats.org/officeDocument/2006/relationships/hyperlink" Target="http://WWW.MARKOMII.NO"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B337C2F-F4B9-764C-45E5-86A1306E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38644"/>
            <a:ext cx="12202176" cy="1519355"/>
            <a:chOff x="-10176" y="5338644"/>
            <a:chExt cx="12202176" cy="1519355"/>
          </a:xfrm>
        </p:grpSpPr>
        <p:sp>
          <p:nvSpPr>
            <p:cNvPr id="12" name="Rectangle 11">
              <a:extLst>
                <a:ext uri="{FF2B5EF4-FFF2-40B4-BE49-F238E27FC236}">
                  <a16:creationId xmlns:a16="http://schemas.microsoft.com/office/drawing/2014/main" id="{DE1E11FF-4A87-A65F-DAEC-E20057A3F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19AAC3-64F6-CEDF-0B56-5C0C6BD3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906919" y="3566802"/>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0DE637-E8FB-63A7-A5E2-E28DBE1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07A35B2-2145-3FC7-1ADA-B0FF67EBBF4D}"/>
              </a:ext>
            </a:extLst>
          </p:cNvPr>
          <p:cNvSpPr>
            <a:spLocks noGrp="1"/>
          </p:cNvSpPr>
          <p:nvPr>
            <p:ph type="ctrTitle"/>
          </p:nvPr>
        </p:nvSpPr>
        <p:spPr>
          <a:xfrm>
            <a:off x="838200" y="5595614"/>
            <a:ext cx="6850488" cy="913975"/>
          </a:xfrm>
        </p:spPr>
        <p:txBody>
          <a:bodyPr anchor="ctr">
            <a:normAutofit/>
          </a:bodyPr>
          <a:lstStyle/>
          <a:p>
            <a:pPr algn="l"/>
            <a:r>
              <a:rPr lang="nb-NO" sz="3200" b="1" dirty="0">
                <a:solidFill>
                  <a:srgbClr val="FFFFFF"/>
                </a:solidFill>
              </a:rPr>
              <a:t>Behovsanalyse av maritime utdanninger</a:t>
            </a:r>
          </a:p>
        </p:txBody>
      </p:sp>
      <p:sp>
        <p:nvSpPr>
          <p:cNvPr id="3" name="Subtitle 2">
            <a:extLst>
              <a:ext uri="{FF2B5EF4-FFF2-40B4-BE49-F238E27FC236}">
                <a16:creationId xmlns:a16="http://schemas.microsoft.com/office/drawing/2014/main" id="{4745D674-C92D-1F06-614E-E26FA9B2FADA}"/>
              </a:ext>
            </a:extLst>
          </p:cNvPr>
          <p:cNvSpPr>
            <a:spLocks noGrp="1"/>
          </p:cNvSpPr>
          <p:nvPr>
            <p:ph type="subTitle" idx="1"/>
          </p:nvPr>
        </p:nvSpPr>
        <p:spPr>
          <a:xfrm>
            <a:off x="7688688" y="5586418"/>
            <a:ext cx="3627014" cy="934080"/>
          </a:xfrm>
        </p:spPr>
        <p:txBody>
          <a:bodyPr anchor="ctr">
            <a:normAutofit fontScale="92500" lnSpcReduction="10000"/>
          </a:bodyPr>
          <a:lstStyle/>
          <a:p>
            <a:pPr algn="r"/>
            <a:endParaRPr lang="nb-NO" sz="700" dirty="0">
              <a:solidFill>
                <a:srgbClr val="FFFFFF"/>
              </a:solidFill>
            </a:endParaRPr>
          </a:p>
          <a:p>
            <a:pPr algn="r"/>
            <a:endParaRPr lang="nb-NO" sz="700" dirty="0">
              <a:solidFill>
                <a:srgbClr val="FFFFFF"/>
              </a:solidFill>
            </a:endParaRPr>
          </a:p>
          <a:p>
            <a:pPr algn="r"/>
            <a:endParaRPr lang="nb-NO" sz="700" dirty="0">
              <a:solidFill>
                <a:srgbClr val="FFFFFF"/>
              </a:solidFill>
            </a:endParaRPr>
          </a:p>
          <a:p>
            <a:pPr algn="r"/>
            <a:r>
              <a:rPr lang="nb-NO" sz="2000" dirty="0">
                <a:solidFill>
                  <a:srgbClr val="FFFFFF"/>
                </a:solidFill>
              </a:rPr>
              <a:t>MARKOM II</a:t>
            </a:r>
          </a:p>
        </p:txBody>
      </p:sp>
      <p:pic>
        <p:nvPicPr>
          <p:cNvPr id="4" name="object 9">
            <a:extLst>
              <a:ext uri="{FF2B5EF4-FFF2-40B4-BE49-F238E27FC236}">
                <a16:creationId xmlns:a16="http://schemas.microsoft.com/office/drawing/2014/main" id="{9749F16F-65AB-3C56-C294-5D41E5F7E6F0}"/>
              </a:ext>
            </a:extLst>
          </p:cNvPr>
          <p:cNvPicPr/>
          <p:nvPr/>
        </p:nvPicPr>
        <p:blipFill>
          <a:blip r:embed="rId2" cstate="print"/>
          <a:stretch>
            <a:fillRect/>
          </a:stretch>
        </p:blipFill>
        <p:spPr>
          <a:xfrm>
            <a:off x="8929991" y="486756"/>
            <a:ext cx="2709258" cy="914027"/>
          </a:xfrm>
          <a:prstGeom prst="rect">
            <a:avLst/>
          </a:prstGeom>
        </p:spPr>
      </p:pic>
      <p:pic>
        <p:nvPicPr>
          <p:cNvPr id="6" name="Picture 5" descr="A ship on the water&#10;&#10;Description automatically generated">
            <a:extLst>
              <a:ext uri="{FF2B5EF4-FFF2-40B4-BE49-F238E27FC236}">
                <a16:creationId xmlns:a16="http://schemas.microsoft.com/office/drawing/2014/main" id="{86FA006A-0837-E944-F4C4-E8A7A4C880F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43769"/>
            <a:ext cx="4757657" cy="3668404"/>
          </a:xfrm>
          <a:prstGeom prst="rect">
            <a:avLst/>
          </a:prstGeom>
        </p:spPr>
      </p:pic>
    </p:spTree>
    <p:extLst>
      <p:ext uri="{BB962C8B-B14F-4D97-AF65-F5344CB8AC3E}">
        <p14:creationId xmlns:p14="http://schemas.microsoft.com/office/powerpoint/2010/main" val="231032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14E1141-65DC-4F54-8399-7221AE6F8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96000" cy="6858000"/>
            <a:chOff x="7467600" y="0"/>
            <a:chExt cx="4724400" cy="6858000"/>
          </a:xfrm>
        </p:grpSpPr>
        <p:sp>
          <p:nvSpPr>
            <p:cNvPr id="13" name="Rectangle 12">
              <a:extLst>
                <a:ext uri="{FF2B5EF4-FFF2-40B4-BE49-F238E27FC236}">
                  <a16:creationId xmlns:a16="http://schemas.microsoft.com/office/drawing/2014/main" id="{DD75B897-7127-4AAC-A078-70739204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DCFF188-DB07-46AA-A2B3-71E936EA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215A9370-15D3-4C30-8BA1-2059A74C9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81A8B3-25A3-ADBB-90EE-4718D624B8CF}"/>
              </a:ext>
            </a:extLst>
          </p:cNvPr>
          <p:cNvSpPr>
            <a:spLocks noGrp="1"/>
          </p:cNvSpPr>
          <p:nvPr>
            <p:ph idx="1"/>
          </p:nvPr>
        </p:nvSpPr>
        <p:spPr>
          <a:xfrm>
            <a:off x="1143001" y="2359742"/>
            <a:ext cx="9222657" cy="2821857"/>
          </a:xfrm>
        </p:spPr>
        <p:txBody>
          <a:bodyPr vert="horz" lIns="91440" tIns="45720" rIns="91440" bIns="45720" rtlCol="0" anchor="t">
            <a:normAutofit/>
          </a:bodyPr>
          <a:lstStyle/>
          <a:p>
            <a:pPr marL="0" indent="0" algn="ctr">
              <a:buNone/>
            </a:pPr>
            <a:r>
              <a:rPr lang="nb-NO" b="1" dirty="0">
                <a:cs typeface="Calibri"/>
              </a:rPr>
              <a:t>(AP 3)</a:t>
            </a:r>
            <a:r>
              <a:rPr lang="nb-NO" dirty="0">
                <a:cs typeface="Calibri"/>
              </a:rPr>
              <a:t> </a:t>
            </a:r>
            <a:endParaRPr lang="en-US" dirty="0">
              <a:latin typeface="Calibri Light"/>
              <a:cs typeface="Calibri Light"/>
            </a:endParaRPr>
          </a:p>
          <a:p>
            <a:pPr marL="0" indent="0">
              <a:buNone/>
            </a:pPr>
            <a:r>
              <a:rPr lang="nb-NO" b="1" dirty="0">
                <a:cs typeface="Calibri"/>
              </a:rPr>
              <a:t>GAP-analyse mellom EVU-tilbud og behov for kompetanse</a:t>
            </a:r>
            <a:br>
              <a:rPr lang="nb-NO" b="1" dirty="0">
                <a:cs typeface="Calibri"/>
              </a:rPr>
            </a:br>
            <a:endParaRPr lang="en-US">
              <a:latin typeface="Calibri Light"/>
              <a:cs typeface="Calibri Light"/>
            </a:endParaRPr>
          </a:p>
          <a:p>
            <a:endParaRPr lang="en-US" sz="1800">
              <a:solidFill>
                <a:schemeClr val="tx1">
                  <a:alpha val="55000"/>
                </a:schemeClr>
              </a:solidFill>
              <a:cs typeface="Calibri"/>
            </a:endParaRPr>
          </a:p>
        </p:txBody>
      </p:sp>
      <p:pic>
        <p:nvPicPr>
          <p:cNvPr id="8" name="Picture 7">
            <a:extLst>
              <a:ext uri="{FF2B5EF4-FFF2-40B4-BE49-F238E27FC236}">
                <a16:creationId xmlns:a16="http://schemas.microsoft.com/office/drawing/2014/main" id="{CC64DCDC-A48B-21BC-7580-445EA83B1DCF}"/>
              </a:ext>
            </a:extLst>
          </p:cNvPr>
          <p:cNvPicPr>
            <a:picLocks noChangeAspect="1"/>
          </p:cNvPicPr>
          <p:nvPr/>
        </p:nvPicPr>
        <p:blipFill>
          <a:blip r:embed="rId2"/>
          <a:stretch>
            <a:fillRect/>
          </a:stretch>
        </p:blipFill>
        <p:spPr>
          <a:xfrm>
            <a:off x="8964562" y="135003"/>
            <a:ext cx="2743200" cy="934446"/>
          </a:xfrm>
          <a:prstGeom prst="rect">
            <a:avLst/>
          </a:prstGeom>
        </p:spPr>
      </p:pic>
      <p:sp>
        <p:nvSpPr>
          <p:cNvPr id="2" name="Plassholder for bunntekst 1">
            <a:extLst>
              <a:ext uri="{FF2B5EF4-FFF2-40B4-BE49-F238E27FC236}">
                <a16:creationId xmlns:a16="http://schemas.microsoft.com/office/drawing/2014/main" id="{EB7280A9-075B-8551-3D3B-BF2405ECE59B}"/>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273205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A6F9711-3737-5A91-F407-300DE45F508B}"/>
              </a:ext>
            </a:extLst>
          </p:cNvPr>
          <p:cNvGraphicFramePr>
            <a:graphicFrameLocks noGrp="1"/>
          </p:cNvGraphicFramePr>
          <p:nvPr>
            <p:ph idx="1"/>
            <p:extLst>
              <p:ext uri="{D42A27DB-BD31-4B8C-83A1-F6EECF244321}">
                <p14:modId xmlns:p14="http://schemas.microsoft.com/office/powerpoint/2010/main" val="3767614639"/>
              </p:ext>
            </p:extLst>
          </p:nvPr>
        </p:nvGraphicFramePr>
        <p:xfrm>
          <a:off x="604344" y="170792"/>
          <a:ext cx="8840722" cy="6540492"/>
        </p:xfrm>
        <a:graphic>
          <a:graphicData uri="http://schemas.openxmlformats.org/drawingml/2006/table">
            <a:tbl>
              <a:tblPr firstRow="1" bandRow="1">
                <a:tableStyleId>{5C22544A-7EE6-4342-B048-85BDC9FD1C3A}</a:tableStyleId>
              </a:tblPr>
              <a:tblGrid>
                <a:gridCol w="2468829">
                  <a:extLst>
                    <a:ext uri="{9D8B030D-6E8A-4147-A177-3AD203B41FA5}">
                      <a16:colId xmlns:a16="http://schemas.microsoft.com/office/drawing/2014/main" val="328956773"/>
                    </a:ext>
                  </a:extLst>
                </a:gridCol>
                <a:gridCol w="2019955">
                  <a:extLst>
                    <a:ext uri="{9D8B030D-6E8A-4147-A177-3AD203B41FA5}">
                      <a16:colId xmlns:a16="http://schemas.microsoft.com/office/drawing/2014/main" val="4019337695"/>
                    </a:ext>
                  </a:extLst>
                </a:gridCol>
                <a:gridCol w="1921421">
                  <a:extLst>
                    <a:ext uri="{9D8B030D-6E8A-4147-A177-3AD203B41FA5}">
                      <a16:colId xmlns:a16="http://schemas.microsoft.com/office/drawing/2014/main" val="905636716"/>
                    </a:ext>
                  </a:extLst>
                </a:gridCol>
                <a:gridCol w="2430517">
                  <a:extLst>
                    <a:ext uri="{9D8B030D-6E8A-4147-A177-3AD203B41FA5}">
                      <a16:colId xmlns:a16="http://schemas.microsoft.com/office/drawing/2014/main" val="2455408054"/>
                    </a:ext>
                  </a:extLst>
                </a:gridCol>
              </a:tblGrid>
              <a:tr h="720354">
                <a:tc>
                  <a:txBody>
                    <a:bodyPr/>
                    <a:lstStyle/>
                    <a:p>
                      <a:pPr fontAlgn="ctr"/>
                      <a:endParaRPr lang="en-US" sz="1100" dirty="0">
                        <a:effectLst/>
                      </a:endParaRPr>
                    </a:p>
                    <a:p>
                      <a:pPr algn="ctr" rtl="0" fontAlgn="base"/>
                      <a:r>
                        <a:rPr lang="en-US" sz="1100" b="1" i="0" dirty="0">
                          <a:solidFill>
                            <a:srgbClr val="000000"/>
                          </a:solidFill>
                          <a:effectLst/>
                          <a:latin typeface="Verdana"/>
                        </a:rPr>
                        <a:t>Tema</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100" dirty="0">
                        <a:effectLst/>
                      </a:endParaRPr>
                    </a:p>
                    <a:p>
                      <a:pPr algn="ctr" rtl="0" fontAlgn="base"/>
                      <a:r>
                        <a:rPr lang="en-US" sz="1100" b="1" i="0" err="1">
                          <a:solidFill>
                            <a:srgbClr val="000000"/>
                          </a:solidFill>
                          <a:effectLst/>
                          <a:latin typeface="Verdana"/>
                        </a:rPr>
                        <a:t>Kompetansebehov</a:t>
                      </a:r>
                      <a:r>
                        <a:rPr lang="en-US" sz="1100" b="1" i="0" dirty="0">
                          <a:solidFill>
                            <a:srgbClr val="000000"/>
                          </a:solidFill>
                          <a:effectLst/>
                          <a:latin typeface="Verdana"/>
                        </a:rPr>
                        <a:t> (</a:t>
                      </a:r>
                      <a:r>
                        <a:rPr lang="en-US" sz="1100" b="1" i="0" err="1">
                          <a:solidFill>
                            <a:srgbClr val="000000"/>
                          </a:solidFill>
                          <a:effectLst/>
                          <a:latin typeface="Verdana"/>
                        </a:rPr>
                        <a:t>resultater</a:t>
                      </a:r>
                      <a:r>
                        <a:rPr lang="en-US" sz="1100" b="1" i="0" dirty="0">
                          <a:solidFill>
                            <a:srgbClr val="000000"/>
                          </a:solidFill>
                          <a:effectLst/>
                          <a:latin typeface="Verdana"/>
                        </a:rPr>
                        <a:t> </a:t>
                      </a:r>
                      <a:r>
                        <a:rPr lang="en-US" sz="1100" b="1" i="0" err="1">
                          <a:solidFill>
                            <a:srgbClr val="000000"/>
                          </a:solidFill>
                          <a:effectLst/>
                          <a:latin typeface="Verdana"/>
                        </a:rPr>
                        <a:t>fra</a:t>
                      </a:r>
                      <a:r>
                        <a:rPr lang="en-US" sz="1100" b="1" i="0" dirty="0">
                          <a:solidFill>
                            <a:srgbClr val="000000"/>
                          </a:solidFill>
                          <a:effectLst/>
                          <a:latin typeface="Verdana"/>
                        </a:rPr>
                        <a:t> </a:t>
                      </a:r>
                      <a:r>
                        <a:rPr lang="en-US" sz="1100" b="1" i="0" err="1">
                          <a:solidFill>
                            <a:srgbClr val="000000"/>
                          </a:solidFill>
                          <a:effectLst/>
                          <a:latin typeface="Verdana"/>
                        </a:rPr>
                        <a:t>dokumentanalyse</a:t>
                      </a:r>
                      <a:r>
                        <a:rPr lang="en-US" sz="1100" b="1" i="0" dirty="0">
                          <a:solidFill>
                            <a:srgbClr val="000000"/>
                          </a:solidFill>
                          <a:effectLst/>
                          <a:latin typeface="Verdana"/>
                        </a:rPr>
                        <a:t>)</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100" dirty="0">
                        <a:effectLst/>
                      </a:endParaRPr>
                    </a:p>
                    <a:p>
                      <a:pPr algn="ctr" rtl="0" fontAlgn="base"/>
                      <a:r>
                        <a:rPr lang="en-US" sz="1100" b="1" i="0" err="1">
                          <a:solidFill>
                            <a:srgbClr val="000000"/>
                          </a:solidFill>
                          <a:effectLst/>
                          <a:latin typeface="Verdana"/>
                        </a:rPr>
                        <a:t>Viktighet</a:t>
                      </a:r>
                      <a:r>
                        <a:rPr lang="en-US" sz="1100" b="1" i="0" dirty="0">
                          <a:solidFill>
                            <a:srgbClr val="000000"/>
                          </a:solidFill>
                          <a:effectLst/>
                          <a:latin typeface="Verdana"/>
                        </a:rPr>
                        <a:t> </a:t>
                      </a:r>
                      <a:r>
                        <a:rPr lang="en-US" sz="1100" b="0" i="0" dirty="0">
                          <a:solidFill>
                            <a:srgbClr val="000000"/>
                          </a:solidFill>
                          <a:effectLst/>
                          <a:latin typeface="Verdana"/>
                        </a:rPr>
                        <a:t> </a:t>
                      </a:r>
                      <a:endParaRPr lang="en-US" sz="1100" b="0" i="0">
                        <a:effectLst/>
                        <a:latin typeface="Verdana"/>
                      </a:endParaRPr>
                    </a:p>
                    <a:p>
                      <a:pPr algn="ctr" rtl="0" fontAlgn="base"/>
                      <a:r>
                        <a:rPr lang="en-US" sz="1100" b="1" i="0" dirty="0">
                          <a:solidFill>
                            <a:srgbClr val="000000"/>
                          </a:solidFill>
                          <a:effectLst/>
                          <a:latin typeface="Verdana"/>
                        </a:rPr>
                        <a:t>(</a:t>
                      </a:r>
                      <a:r>
                        <a:rPr lang="en-US" sz="1100" b="1" i="0" err="1">
                          <a:solidFill>
                            <a:srgbClr val="000000"/>
                          </a:solidFill>
                          <a:effectLst/>
                          <a:latin typeface="Verdana"/>
                        </a:rPr>
                        <a:t>resultater</a:t>
                      </a:r>
                      <a:r>
                        <a:rPr lang="en-US" sz="1100" b="1" i="0" dirty="0">
                          <a:solidFill>
                            <a:srgbClr val="000000"/>
                          </a:solidFill>
                          <a:effectLst/>
                          <a:latin typeface="Verdana"/>
                        </a:rPr>
                        <a:t> </a:t>
                      </a:r>
                      <a:r>
                        <a:rPr lang="en-US" sz="1100" b="1" i="0" err="1">
                          <a:solidFill>
                            <a:srgbClr val="000000"/>
                          </a:solidFill>
                          <a:effectLst/>
                          <a:latin typeface="Verdana"/>
                        </a:rPr>
                        <a:t>fra</a:t>
                      </a:r>
                      <a:r>
                        <a:rPr lang="en-US" sz="1100" b="1" i="0" dirty="0">
                          <a:solidFill>
                            <a:srgbClr val="000000"/>
                          </a:solidFill>
                          <a:effectLst/>
                          <a:latin typeface="Verdana"/>
                        </a:rPr>
                        <a:t> </a:t>
                      </a:r>
                      <a:r>
                        <a:rPr lang="en-US" sz="1100" b="1" i="0" err="1">
                          <a:solidFill>
                            <a:srgbClr val="000000"/>
                          </a:solidFill>
                          <a:effectLst/>
                          <a:latin typeface="Verdana"/>
                        </a:rPr>
                        <a:t>spørreundersøkelse</a:t>
                      </a:r>
                      <a:r>
                        <a:rPr lang="en-US" sz="1100" b="1" i="0" dirty="0">
                          <a:solidFill>
                            <a:srgbClr val="000000"/>
                          </a:solidFill>
                          <a:effectLst/>
                          <a:latin typeface="Verdana"/>
                        </a:rPr>
                        <a:t>)</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100" dirty="0">
                        <a:effectLst/>
                      </a:endParaRPr>
                    </a:p>
                    <a:p>
                      <a:pPr algn="ctr" rtl="0" fontAlgn="base"/>
                      <a:r>
                        <a:rPr lang="en-US" sz="1100" b="1" i="0" err="1">
                          <a:solidFill>
                            <a:srgbClr val="000000"/>
                          </a:solidFill>
                          <a:effectLst/>
                          <a:latin typeface="Verdana"/>
                        </a:rPr>
                        <a:t>Differanse</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9773566"/>
                  </a:ext>
                </a:extLst>
              </a:tr>
              <a:tr h="485456">
                <a:tc>
                  <a:txBody>
                    <a:bodyPr/>
                    <a:lstStyle/>
                    <a:p>
                      <a:pPr fontAlgn="ctr"/>
                      <a:r>
                        <a:rPr lang="en-US" sz="1100" b="0" i="0" dirty="0">
                          <a:solidFill>
                            <a:srgbClr val="000000"/>
                          </a:solidFill>
                          <a:effectLst/>
                          <a:latin typeface="Verdana"/>
                        </a:rPr>
                        <a:t>Liquified biogas (LBG)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5 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3,5 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1,5 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extLst>
                  <a:ext uri="{0D108BD9-81ED-4DB2-BD59-A6C34878D82A}">
                    <a16:rowId xmlns:a16="http://schemas.microsoft.com/office/drawing/2014/main" val="2785174855"/>
                  </a:ext>
                </a:extLst>
              </a:tr>
              <a:tr h="485456">
                <a:tc>
                  <a:txBody>
                    <a:bodyPr/>
                    <a:lstStyle/>
                    <a:p>
                      <a:pPr fontAlgn="ctr"/>
                      <a:r>
                        <a:rPr lang="en-US" sz="1100" b="0" i="0" dirty="0">
                          <a:solidFill>
                            <a:srgbClr val="000000"/>
                          </a:solidFill>
                          <a:effectLst/>
                          <a:latin typeface="Verdana"/>
                        </a:rPr>
                        <a:t>Autonome </a:t>
                      </a:r>
                      <a:r>
                        <a:rPr lang="en-US" sz="1100" b="0" i="0" dirty="0" err="1">
                          <a:solidFill>
                            <a:srgbClr val="000000"/>
                          </a:solidFill>
                          <a:effectLst/>
                          <a:latin typeface="Verdana"/>
                        </a:rPr>
                        <a:t>systemer</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5 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extLst>
                  <a:ext uri="{0D108BD9-81ED-4DB2-BD59-A6C34878D82A}">
                    <a16:rowId xmlns:a16="http://schemas.microsoft.com/office/drawing/2014/main" val="1261483387"/>
                  </a:ext>
                </a:extLst>
              </a:tr>
              <a:tr h="485456">
                <a:tc>
                  <a:txBody>
                    <a:bodyPr/>
                    <a:lstStyle/>
                    <a:p>
                      <a:pPr fontAlgn="ctr"/>
                      <a:r>
                        <a:rPr lang="en-US" sz="1100" b="0" i="0" dirty="0" err="1">
                          <a:solidFill>
                            <a:srgbClr val="000000"/>
                          </a:solidFill>
                          <a:effectLst/>
                          <a:latin typeface="Verdana"/>
                        </a:rPr>
                        <a:t>Batteriteknologi</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5 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4,2 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0,8 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extLst>
                  <a:ext uri="{0D108BD9-81ED-4DB2-BD59-A6C34878D82A}">
                    <a16:rowId xmlns:a16="http://schemas.microsoft.com/office/drawing/2014/main" val="3499491586"/>
                  </a:ext>
                </a:extLst>
              </a:tr>
              <a:tr h="485456">
                <a:tc>
                  <a:txBody>
                    <a:bodyPr/>
                    <a:lstStyle/>
                    <a:p>
                      <a:pPr fontAlgn="ctr"/>
                      <a:r>
                        <a:rPr lang="en-US" sz="1100" b="0" i="0" dirty="0" err="1">
                          <a:solidFill>
                            <a:srgbClr val="000000"/>
                          </a:solidFill>
                          <a:effectLst/>
                          <a:latin typeface="Verdana"/>
                        </a:rPr>
                        <a:t>Metanol</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3,6 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-0,6 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6339401"/>
                  </a:ext>
                </a:extLst>
              </a:tr>
              <a:tr h="485456">
                <a:tc>
                  <a:txBody>
                    <a:bodyPr/>
                    <a:lstStyle/>
                    <a:p>
                      <a:pPr fontAlgn="ctr"/>
                      <a:r>
                        <a:rPr lang="en-US" sz="1100" b="0" i="0" dirty="0" err="1">
                          <a:solidFill>
                            <a:srgbClr val="000000"/>
                          </a:solidFill>
                          <a:effectLst/>
                          <a:latin typeface="Verdana"/>
                        </a:rPr>
                        <a:t>Ammoniakk</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3,7 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-0,7 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454295"/>
                  </a:ext>
                </a:extLst>
              </a:tr>
              <a:tr h="485456">
                <a:tc>
                  <a:txBody>
                    <a:bodyPr/>
                    <a:lstStyle/>
                    <a:p>
                      <a:pPr fontAlgn="ctr"/>
                      <a:r>
                        <a:rPr lang="en-US" sz="1100" b="0" i="0" dirty="0">
                          <a:solidFill>
                            <a:srgbClr val="000000"/>
                          </a:solidFill>
                          <a:effectLst/>
                          <a:latin typeface="Verdana"/>
                        </a:rPr>
                        <a:t>Hydrogen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3,9 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-0,9 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709529"/>
                  </a:ext>
                </a:extLst>
              </a:tr>
              <a:tr h="485456">
                <a:tc>
                  <a:txBody>
                    <a:bodyPr/>
                    <a:lstStyle/>
                    <a:p>
                      <a:pPr fontAlgn="ctr"/>
                      <a:r>
                        <a:rPr lang="en-US" sz="1100" b="0" i="0" dirty="0" err="1">
                          <a:solidFill>
                            <a:srgbClr val="000000"/>
                          </a:solidFill>
                          <a:effectLst/>
                          <a:latin typeface="Verdana"/>
                        </a:rPr>
                        <a:t>Brenselcelleteknologi</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3,9 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-0,9 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4610298"/>
                  </a:ext>
                </a:extLst>
              </a:tr>
              <a:tr h="485456">
                <a:tc>
                  <a:txBody>
                    <a:bodyPr/>
                    <a:lstStyle/>
                    <a:p>
                      <a:pPr fontAlgn="ctr"/>
                      <a:r>
                        <a:rPr lang="en-US" sz="1100" b="0" i="0" dirty="0" err="1">
                          <a:solidFill>
                            <a:srgbClr val="000000"/>
                          </a:solidFill>
                          <a:effectLst/>
                          <a:latin typeface="Verdana"/>
                        </a:rPr>
                        <a:t>Eksosrensing</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2 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3,9 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-1,9 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2150266702"/>
                  </a:ext>
                </a:extLst>
              </a:tr>
              <a:tr h="485456">
                <a:tc>
                  <a:txBody>
                    <a:bodyPr/>
                    <a:lstStyle/>
                    <a:p>
                      <a:pPr fontAlgn="ctr"/>
                      <a:r>
                        <a:rPr lang="en-US" sz="1100" b="0" i="0" dirty="0">
                          <a:solidFill>
                            <a:srgbClr val="000000"/>
                          </a:solidFill>
                          <a:effectLst/>
                          <a:latin typeface="Verdana"/>
                        </a:rPr>
                        <a:t>Low flashpoint fuels (IGF)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3,7 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-2,7 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1277686940"/>
                  </a:ext>
                </a:extLst>
              </a:tr>
              <a:tr h="485456">
                <a:tc>
                  <a:txBody>
                    <a:bodyPr/>
                    <a:lstStyle/>
                    <a:p>
                      <a:pPr fontAlgn="ctr"/>
                      <a:r>
                        <a:rPr lang="en-US" sz="1100" b="0" i="0" dirty="0">
                          <a:solidFill>
                            <a:srgbClr val="000000"/>
                          </a:solidFill>
                          <a:effectLst/>
                          <a:latin typeface="Verdana"/>
                        </a:rPr>
                        <a:t>Kraft </a:t>
                      </a:r>
                      <a:r>
                        <a:rPr lang="en-US" sz="1100" b="0" i="0" dirty="0" err="1">
                          <a:solidFill>
                            <a:srgbClr val="000000"/>
                          </a:solidFill>
                          <a:effectLst/>
                          <a:latin typeface="Verdana"/>
                        </a:rPr>
                        <a:t>og</a:t>
                      </a:r>
                      <a:r>
                        <a:rPr lang="en-US" sz="1100" b="0" i="0" dirty="0">
                          <a:solidFill>
                            <a:srgbClr val="000000"/>
                          </a:solidFill>
                          <a:effectLst/>
                          <a:latin typeface="Verdana"/>
                        </a:rPr>
                        <a:t> </a:t>
                      </a:r>
                      <a:r>
                        <a:rPr lang="en-US" sz="1100" b="0" i="0" dirty="0" err="1">
                          <a:solidFill>
                            <a:srgbClr val="000000"/>
                          </a:solidFill>
                          <a:effectLst/>
                          <a:latin typeface="Verdana"/>
                        </a:rPr>
                        <a:t>styringselektronikk</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4,1 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-3,1 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1525600841"/>
                  </a:ext>
                </a:extLst>
              </a:tr>
              <a:tr h="438476">
                <a:tc>
                  <a:txBody>
                    <a:bodyPr/>
                    <a:lstStyle/>
                    <a:p>
                      <a:pPr fontAlgn="ctr"/>
                      <a:r>
                        <a:rPr lang="en-US" sz="1100" b="0" i="0" dirty="0" err="1">
                          <a:solidFill>
                            <a:srgbClr val="000000"/>
                          </a:solidFill>
                          <a:effectLst/>
                          <a:latin typeface="Verdana"/>
                        </a:rPr>
                        <a:t>Måle</a:t>
                      </a:r>
                      <a:r>
                        <a:rPr lang="en-US" sz="1100" b="0" i="0" dirty="0">
                          <a:solidFill>
                            <a:srgbClr val="000000"/>
                          </a:solidFill>
                          <a:effectLst/>
                          <a:latin typeface="Verdana"/>
                        </a:rPr>
                        <a:t>- </a:t>
                      </a:r>
                      <a:r>
                        <a:rPr lang="en-US" sz="1100" b="0" i="0" dirty="0" err="1">
                          <a:solidFill>
                            <a:srgbClr val="000000"/>
                          </a:solidFill>
                          <a:effectLst/>
                          <a:latin typeface="Verdana"/>
                        </a:rPr>
                        <a:t>og</a:t>
                      </a:r>
                      <a:r>
                        <a:rPr lang="en-US" sz="1100" b="0" i="0" dirty="0">
                          <a:solidFill>
                            <a:srgbClr val="000000"/>
                          </a:solidFill>
                          <a:effectLst/>
                          <a:latin typeface="Verdana"/>
                        </a:rPr>
                        <a:t> </a:t>
                      </a:r>
                      <a:r>
                        <a:rPr lang="en-US" sz="1100" b="0" i="0" dirty="0" err="1">
                          <a:solidFill>
                            <a:srgbClr val="000000"/>
                          </a:solidFill>
                          <a:effectLst/>
                          <a:latin typeface="Verdana"/>
                        </a:rPr>
                        <a:t>reguleringsteknikk</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4,1 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-3,1 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579969593"/>
                  </a:ext>
                </a:extLst>
              </a:tr>
              <a:tr h="485456">
                <a:tc>
                  <a:txBody>
                    <a:bodyPr/>
                    <a:lstStyle/>
                    <a:p>
                      <a:pPr fontAlgn="ctr"/>
                      <a:r>
                        <a:rPr lang="en-US" sz="1100" b="0" i="0" dirty="0" err="1">
                          <a:solidFill>
                            <a:srgbClr val="000000"/>
                          </a:solidFill>
                          <a:effectLst/>
                          <a:latin typeface="Verdana"/>
                        </a:rPr>
                        <a:t>Miljø</a:t>
                      </a:r>
                      <a:r>
                        <a:rPr lang="en-US" sz="1100" b="0" i="0" dirty="0">
                          <a:solidFill>
                            <a:srgbClr val="000000"/>
                          </a:solidFill>
                          <a:effectLst/>
                          <a:latin typeface="Verdana"/>
                        </a:rPr>
                        <a:t> </a:t>
                      </a:r>
                      <a:r>
                        <a:rPr lang="en-US" sz="1100" b="0" i="0" dirty="0" err="1">
                          <a:solidFill>
                            <a:srgbClr val="000000"/>
                          </a:solidFill>
                          <a:effectLst/>
                          <a:latin typeface="Verdana"/>
                        </a:rPr>
                        <a:t>og</a:t>
                      </a:r>
                      <a:r>
                        <a:rPr lang="en-US" sz="1100" b="0" i="0" dirty="0">
                          <a:solidFill>
                            <a:srgbClr val="000000"/>
                          </a:solidFill>
                          <a:effectLst/>
                          <a:latin typeface="Verdana"/>
                        </a:rPr>
                        <a:t> </a:t>
                      </a:r>
                      <a:r>
                        <a:rPr lang="en-US" sz="1100" b="0" i="0" dirty="0" err="1">
                          <a:solidFill>
                            <a:srgbClr val="000000"/>
                          </a:solidFill>
                          <a:effectLst/>
                          <a:latin typeface="Verdana"/>
                        </a:rPr>
                        <a:t>utslipp</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4,5 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err="1">
                          <a:solidFill>
                            <a:srgbClr val="000000"/>
                          </a:solidFill>
                          <a:effectLst/>
                          <a:latin typeface="Verdana"/>
                        </a:rPr>
                        <a:t>n.a.</a:t>
                      </a:r>
                      <a:r>
                        <a:rPr lang="en-US" sz="1100" b="0" i="0" dirty="0">
                          <a:solidFill>
                            <a:srgbClr val="000000"/>
                          </a:solidFill>
                          <a:effectLst/>
                          <a:latin typeface="Verdana"/>
                        </a:rPr>
                        <a:t> </a:t>
                      </a:r>
                      <a:endParaRPr lang="en-US" sz="1100" b="0" i="0">
                        <a:effectLst/>
                        <a:latin typeface="Verdan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4258302"/>
                  </a:ext>
                </a:extLst>
              </a:tr>
            </a:tbl>
          </a:graphicData>
        </a:graphic>
      </p:graphicFrame>
      <p:pic>
        <p:nvPicPr>
          <p:cNvPr id="5" name="object 9">
            <a:extLst>
              <a:ext uri="{FF2B5EF4-FFF2-40B4-BE49-F238E27FC236}">
                <a16:creationId xmlns:a16="http://schemas.microsoft.com/office/drawing/2014/main" id="{7C264143-4FE8-0394-F657-3706452521A0}"/>
              </a:ext>
            </a:extLst>
          </p:cNvPr>
          <p:cNvPicPr/>
          <p:nvPr/>
        </p:nvPicPr>
        <p:blipFill>
          <a:blip r:embed="rId2" cstate="print"/>
          <a:stretch>
            <a:fillRect/>
          </a:stretch>
        </p:blipFill>
        <p:spPr>
          <a:xfrm>
            <a:off x="9591675" y="143474"/>
            <a:ext cx="2012058" cy="723301"/>
          </a:xfrm>
          <a:prstGeom prst="rect">
            <a:avLst/>
          </a:prstGeom>
        </p:spPr>
      </p:pic>
    </p:spTree>
    <p:extLst>
      <p:ext uri="{BB962C8B-B14F-4D97-AF65-F5344CB8AC3E}">
        <p14:creationId xmlns:p14="http://schemas.microsoft.com/office/powerpoint/2010/main" val="319625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CBE0E12-6E0B-7745-2C05-120279E1C912}"/>
              </a:ext>
            </a:extLst>
          </p:cNvPr>
          <p:cNvGraphicFramePr>
            <a:graphicFrameLocks noGrp="1"/>
          </p:cNvGraphicFramePr>
          <p:nvPr>
            <p:ph idx="1"/>
            <p:extLst>
              <p:ext uri="{D42A27DB-BD31-4B8C-83A1-F6EECF244321}">
                <p14:modId xmlns:p14="http://schemas.microsoft.com/office/powerpoint/2010/main" val="1828764879"/>
              </p:ext>
            </p:extLst>
          </p:nvPr>
        </p:nvGraphicFramePr>
        <p:xfrm>
          <a:off x="597775" y="80253"/>
          <a:ext cx="8713105" cy="6582302"/>
        </p:xfrm>
        <a:graphic>
          <a:graphicData uri="http://schemas.openxmlformats.org/drawingml/2006/table">
            <a:tbl>
              <a:tblPr firstRow="1" bandRow="1">
                <a:tableStyleId>{5C22544A-7EE6-4342-B048-85BDC9FD1C3A}</a:tableStyleId>
              </a:tblPr>
              <a:tblGrid>
                <a:gridCol w="2603969">
                  <a:extLst>
                    <a:ext uri="{9D8B030D-6E8A-4147-A177-3AD203B41FA5}">
                      <a16:colId xmlns:a16="http://schemas.microsoft.com/office/drawing/2014/main" val="3782576035"/>
                    </a:ext>
                  </a:extLst>
                </a:gridCol>
                <a:gridCol w="2036379">
                  <a:extLst>
                    <a:ext uri="{9D8B030D-6E8A-4147-A177-3AD203B41FA5}">
                      <a16:colId xmlns:a16="http://schemas.microsoft.com/office/drawing/2014/main" val="118517964"/>
                    </a:ext>
                  </a:extLst>
                </a:gridCol>
                <a:gridCol w="2225236">
                  <a:extLst>
                    <a:ext uri="{9D8B030D-6E8A-4147-A177-3AD203B41FA5}">
                      <a16:colId xmlns:a16="http://schemas.microsoft.com/office/drawing/2014/main" val="454070534"/>
                    </a:ext>
                  </a:extLst>
                </a:gridCol>
                <a:gridCol w="1847521">
                  <a:extLst>
                    <a:ext uri="{9D8B030D-6E8A-4147-A177-3AD203B41FA5}">
                      <a16:colId xmlns:a16="http://schemas.microsoft.com/office/drawing/2014/main" val="3276426262"/>
                    </a:ext>
                  </a:extLst>
                </a:gridCol>
              </a:tblGrid>
              <a:tr h="608222">
                <a:tc>
                  <a:txBody>
                    <a:bodyPr/>
                    <a:lstStyle/>
                    <a:p>
                      <a:pPr fontAlgn="ctr"/>
                      <a:endParaRPr lang="en-US" sz="1100" dirty="0">
                        <a:effectLst/>
                      </a:endParaRPr>
                    </a:p>
                    <a:p>
                      <a:pPr algn="ctr" rtl="0" fontAlgn="base"/>
                      <a:r>
                        <a:rPr lang="en-US" sz="1100" b="1" i="0" dirty="0">
                          <a:solidFill>
                            <a:srgbClr val="000000"/>
                          </a:solidFill>
                          <a:effectLst/>
                          <a:latin typeface="Verdana"/>
                        </a:rPr>
                        <a:t>Tema</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100" dirty="0">
                        <a:effectLst/>
                      </a:endParaRPr>
                    </a:p>
                    <a:p>
                      <a:pPr algn="ctr" rtl="0" fontAlgn="base"/>
                      <a:r>
                        <a:rPr lang="en-US" sz="1100" b="1" i="0" err="1">
                          <a:solidFill>
                            <a:srgbClr val="000000"/>
                          </a:solidFill>
                          <a:effectLst/>
                          <a:latin typeface="Verdana"/>
                        </a:rPr>
                        <a:t>Kompetansebehov</a:t>
                      </a:r>
                      <a:r>
                        <a:rPr lang="en-US" sz="1100" b="1" i="0" dirty="0">
                          <a:solidFill>
                            <a:srgbClr val="000000"/>
                          </a:solidFill>
                          <a:effectLst/>
                          <a:latin typeface="Verdana"/>
                        </a:rPr>
                        <a:t> (</a:t>
                      </a:r>
                      <a:r>
                        <a:rPr lang="en-US" sz="1100" b="1" i="0" err="1">
                          <a:solidFill>
                            <a:srgbClr val="000000"/>
                          </a:solidFill>
                          <a:effectLst/>
                          <a:latin typeface="Verdana"/>
                        </a:rPr>
                        <a:t>dokumentanalyse</a:t>
                      </a:r>
                      <a:r>
                        <a:rPr lang="en-US" sz="1100" b="1" i="0" dirty="0">
                          <a:solidFill>
                            <a:srgbClr val="000000"/>
                          </a:solidFill>
                          <a:effectLst/>
                          <a:latin typeface="Verdana"/>
                        </a:rPr>
                        <a:t>)</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100" dirty="0">
                        <a:effectLst/>
                      </a:endParaRPr>
                    </a:p>
                    <a:p>
                      <a:pPr algn="ctr" rtl="0" fontAlgn="base"/>
                      <a:r>
                        <a:rPr lang="en-US" sz="1100" b="1" i="0" err="1">
                          <a:solidFill>
                            <a:srgbClr val="000000"/>
                          </a:solidFill>
                          <a:effectLst/>
                          <a:latin typeface="Verdana"/>
                        </a:rPr>
                        <a:t>Viktighet</a:t>
                      </a:r>
                      <a:r>
                        <a:rPr lang="en-US" sz="1100" b="1" i="0" dirty="0">
                          <a:solidFill>
                            <a:srgbClr val="000000"/>
                          </a:solidFill>
                          <a:effectLst/>
                          <a:latin typeface="Verdana"/>
                        </a:rPr>
                        <a:t> (</a:t>
                      </a:r>
                      <a:r>
                        <a:rPr lang="en-US" sz="1100" b="1" i="0" err="1">
                          <a:solidFill>
                            <a:srgbClr val="000000"/>
                          </a:solidFill>
                          <a:effectLst/>
                          <a:latin typeface="Verdana"/>
                        </a:rPr>
                        <a:t>spørreundersøkelse</a:t>
                      </a:r>
                      <a:r>
                        <a:rPr lang="en-US" sz="1100" b="1" i="0" dirty="0">
                          <a:solidFill>
                            <a:srgbClr val="000000"/>
                          </a:solidFill>
                          <a:effectLst/>
                          <a:latin typeface="Verdana"/>
                        </a:rPr>
                        <a:t>)</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100" dirty="0">
                        <a:effectLst/>
                      </a:endParaRPr>
                    </a:p>
                    <a:p>
                      <a:pPr algn="ctr" rtl="0" fontAlgn="base"/>
                      <a:r>
                        <a:rPr lang="en-US" sz="1100" b="1" i="0" dirty="0" err="1">
                          <a:solidFill>
                            <a:srgbClr val="000000"/>
                          </a:solidFill>
                          <a:effectLst/>
                          <a:latin typeface="Verdana"/>
                        </a:rPr>
                        <a:t>Differanse</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4747956"/>
                  </a:ext>
                </a:extLst>
              </a:tr>
              <a:tr h="422231">
                <a:tc>
                  <a:txBody>
                    <a:bodyPr/>
                    <a:lstStyle/>
                    <a:p>
                      <a:pPr fontAlgn="ctr"/>
                      <a:r>
                        <a:rPr lang="en-US" sz="1100" b="0" i="0" dirty="0" err="1">
                          <a:solidFill>
                            <a:srgbClr val="000000"/>
                          </a:solidFill>
                          <a:effectLst/>
                          <a:latin typeface="Verdana"/>
                        </a:rPr>
                        <a:t>Sensordata</a:t>
                      </a:r>
                      <a:r>
                        <a:rPr lang="en-US" sz="1100" b="0" i="0" dirty="0">
                          <a:solidFill>
                            <a:srgbClr val="000000"/>
                          </a:solidFill>
                          <a:effectLst/>
                          <a:latin typeface="Verdana"/>
                        </a:rPr>
                        <a:t>/</a:t>
                      </a:r>
                      <a:r>
                        <a:rPr lang="en-US" sz="1100" b="0" i="0" dirty="0" err="1">
                          <a:solidFill>
                            <a:srgbClr val="000000"/>
                          </a:solidFill>
                          <a:effectLst/>
                          <a:latin typeface="Verdana"/>
                        </a:rPr>
                        <a:t>tingenes</a:t>
                      </a:r>
                      <a:r>
                        <a:rPr lang="en-US" sz="1100" b="0" i="0" dirty="0">
                          <a:solidFill>
                            <a:srgbClr val="000000"/>
                          </a:solidFill>
                          <a:effectLst/>
                          <a:latin typeface="Verdana"/>
                        </a:rPr>
                        <a:t> </a:t>
                      </a:r>
                      <a:r>
                        <a:rPr lang="en-US" sz="1100" b="0" i="0" dirty="0" err="1">
                          <a:solidFill>
                            <a:srgbClr val="000000"/>
                          </a:solidFill>
                          <a:effectLst/>
                          <a:latin typeface="Verdana"/>
                        </a:rPr>
                        <a:t>internett</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5 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3,6 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1,4 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extLst>
                  <a:ext uri="{0D108BD9-81ED-4DB2-BD59-A6C34878D82A}">
                    <a16:rowId xmlns:a16="http://schemas.microsoft.com/office/drawing/2014/main" val="1366259656"/>
                  </a:ext>
                </a:extLst>
              </a:tr>
              <a:tr h="422231">
                <a:tc>
                  <a:txBody>
                    <a:bodyPr/>
                    <a:lstStyle/>
                    <a:p>
                      <a:pPr fontAlgn="ctr"/>
                      <a:r>
                        <a:rPr lang="en-US" sz="1100" b="0" i="0" dirty="0">
                          <a:solidFill>
                            <a:srgbClr val="000000"/>
                          </a:solidFill>
                          <a:effectLst/>
                          <a:latin typeface="Verdana"/>
                        </a:rPr>
                        <a:t>Autonome </a:t>
                      </a:r>
                      <a:r>
                        <a:rPr lang="en-US" sz="1100" b="0" i="0" dirty="0" err="1">
                          <a:solidFill>
                            <a:srgbClr val="000000"/>
                          </a:solidFill>
                          <a:effectLst/>
                          <a:latin typeface="Verdana"/>
                        </a:rPr>
                        <a:t>systemer</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5 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3,8 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1,2 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extLst>
                  <a:ext uri="{0D108BD9-81ED-4DB2-BD59-A6C34878D82A}">
                    <a16:rowId xmlns:a16="http://schemas.microsoft.com/office/drawing/2014/main" val="1883900623"/>
                  </a:ext>
                </a:extLst>
              </a:tr>
              <a:tr h="422231">
                <a:tc>
                  <a:txBody>
                    <a:bodyPr/>
                    <a:lstStyle/>
                    <a:p>
                      <a:pPr fontAlgn="ctr"/>
                      <a:r>
                        <a:rPr lang="en-US" sz="1100" b="0" i="0" dirty="0">
                          <a:solidFill>
                            <a:srgbClr val="000000"/>
                          </a:solidFill>
                          <a:effectLst/>
                          <a:latin typeface="Verdana"/>
                        </a:rPr>
                        <a:t>Data- </a:t>
                      </a:r>
                      <a:r>
                        <a:rPr lang="en-US" sz="1100" b="0" i="0" dirty="0" err="1">
                          <a:solidFill>
                            <a:srgbClr val="000000"/>
                          </a:solidFill>
                          <a:effectLst/>
                          <a:latin typeface="Verdana"/>
                        </a:rPr>
                        <a:t>og</a:t>
                      </a:r>
                      <a:r>
                        <a:rPr lang="en-US" sz="1100" b="0" i="0" dirty="0">
                          <a:solidFill>
                            <a:srgbClr val="000000"/>
                          </a:solidFill>
                          <a:effectLst/>
                          <a:latin typeface="Verdana"/>
                        </a:rPr>
                        <a:t> </a:t>
                      </a:r>
                      <a:r>
                        <a:rPr lang="en-US" sz="1100" b="0" i="0" dirty="0" err="1">
                          <a:solidFill>
                            <a:srgbClr val="000000"/>
                          </a:solidFill>
                          <a:effectLst/>
                          <a:latin typeface="Verdana"/>
                        </a:rPr>
                        <a:t>stordataanalyse</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0,9 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extLst>
                  <a:ext uri="{0D108BD9-81ED-4DB2-BD59-A6C34878D82A}">
                    <a16:rowId xmlns:a16="http://schemas.microsoft.com/office/drawing/2014/main" val="110456977"/>
                  </a:ext>
                </a:extLst>
              </a:tr>
              <a:tr h="422231">
                <a:tc>
                  <a:txBody>
                    <a:bodyPr/>
                    <a:lstStyle/>
                    <a:p>
                      <a:pPr fontAlgn="ctr"/>
                      <a:r>
                        <a:rPr lang="en-US" sz="1100" b="0" i="0" dirty="0">
                          <a:solidFill>
                            <a:srgbClr val="000000"/>
                          </a:solidFill>
                          <a:effectLst/>
                          <a:latin typeface="Verdana"/>
                        </a:rPr>
                        <a:t>Digital </a:t>
                      </a:r>
                      <a:r>
                        <a:rPr lang="en-US" sz="1100" b="0" i="0" dirty="0" err="1">
                          <a:solidFill>
                            <a:srgbClr val="000000"/>
                          </a:solidFill>
                          <a:effectLst/>
                          <a:latin typeface="Verdana"/>
                        </a:rPr>
                        <a:t>tvilling</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3,3 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0,7 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194300"/>
                  </a:ext>
                </a:extLst>
              </a:tr>
              <a:tr h="422231">
                <a:tc>
                  <a:txBody>
                    <a:bodyPr/>
                    <a:lstStyle/>
                    <a:p>
                      <a:pPr fontAlgn="ctr"/>
                      <a:r>
                        <a:rPr lang="en-US" sz="1100" b="0" i="0" dirty="0" err="1">
                          <a:solidFill>
                            <a:srgbClr val="000000"/>
                          </a:solidFill>
                          <a:effectLst/>
                          <a:latin typeface="Verdana"/>
                        </a:rPr>
                        <a:t>Kunstig</a:t>
                      </a:r>
                      <a:r>
                        <a:rPr lang="en-US" sz="1100" b="0" i="0" dirty="0">
                          <a:solidFill>
                            <a:srgbClr val="000000"/>
                          </a:solidFill>
                          <a:effectLst/>
                          <a:latin typeface="Verdana"/>
                        </a:rPr>
                        <a:t> </a:t>
                      </a:r>
                      <a:r>
                        <a:rPr lang="en-US" sz="1100" b="0" i="0" dirty="0" err="1">
                          <a:solidFill>
                            <a:srgbClr val="000000"/>
                          </a:solidFill>
                          <a:effectLst/>
                          <a:latin typeface="Verdana"/>
                        </a:rPr>
                        <a:t>intelligens</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3,5 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0,5 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3983145"/>
                  </a:ext>
                </a:extLst>
              </a:tr>
              <a:tr h="422231">
                <a:tc>
                  <a:txBody>
                    <a:bodyPr/>
                    <a:lstStyle/>
                    <a:p>
                      <a:pPr fontAlgn="ctr"/>
                      <a:r>
                        <a:rPr lang="en-US" sz="1100" b="0" i="0" dirty="0" err="1">
                          <a:solidFill>
                            <a:srgbClr val="000000"/>
                          </a:solidFill>
                          <a:effectLst/>
                          <a:latin typeface="Verdana"/>
                        </a:rPr>
                        <a:t>Datasikkerhet</a:t>
                      </a:r>
                      <a:r>
                        <a:rPr lang="en-US" sz="1100" b="0" i="0" dirty="0">
                          <a:solidFill>
                            <a:srgbClr val="000000"/>
                          </a:solidFill>
                          <a:effectLst/>
                          <a:latin typeface="Verdana"/>
                        </a:rPr>
                        <a:t> </a:t>
                      </a:r>
                      <a:endParaRPr lang="en-US" sz="1100" b="0" i="0" dirty="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4,1 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379529"/>
                  </a:ext>
                </a:extLst>
              </a:tr>
              <a:tr h="422231">
                <a:tc>
                  <a:txBody>
                    <a:bodyPr/>
                    <a:lstStyle/>
                    <a:p>
                      <a:pPr fontAlgn="ctr"/>
                      <a:r>
                        <a:rPr lang="en-US" sz="1100" b="0" i="0" dirty="0" err="1">
                          <a:solidFill>
                            <a:srgbClr val="000000"/>
                          </a:solidFill>
                          <a:effectLst/>
                          <a:latin typeface="Verdana"/>
                        </a:rPr>
                        <a:t>Robotisering</a:t>
                      </a:r>
                      <a:r>
                        <a:rPr lang="en-US" sz="1100" b="0" i="0" dirty="0">
                          <a:solidFill>
                            <a:srgbClr val="000000"/>
                          </a:solidFill>
                          <a:effectLst/>
                          <a:latin typeface="Verdana"/>
                        </a:rPr>
                        <a:t> </a:t>
                      </a:r>
                      <a:endParaRPr lang="en-US" sz="1100" b="0" i="0" dirty="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3,4 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endParaRPr lang="en-US" sz="1100" dirty="0">
                        <a:effectLst/>
                      </a:endParaRPr>
                    </a:p>
                    <a:p>
                      <a:pPr algn="ctr" rtl="0" fontAlgn="base"/>
                      <a:r>
                        <a:rPr lang="en-US" sz="1100" b="0" i="0" dirty="0">
                          <a:solidFill>
                            <a:srgbClr val="000000"/>
                          </a:solidFill>
                          <a:effectLst/>
                          <a:latin typeface="Verdana"/>
                        </a:rPr>
                        <a:t>-0,4 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586259"/>
                  </a:ext>
                </a:extLst>
              </a:tr>
              <a:tr h="422231">
                <a:tc>
                  <a:txBody>
                    <a:bodyPr/>
                    <a:lstStyle/>
                    <a:p>
                      <a:pPr fontAlgn="ctr"/>
                      <a:r>
                        <a:rPr lang="en-US" sz="1100" b="0" i="0" dirty="0">
                          <a:solidFill>
                            <a:srgbClr val="000000"/>
                          </a:solidFill>
                          <a:effectLst/>
                          <a:latin typeface="Verdana"/>
                        </a:rPr>
                        <a:t>Cloud computing </a:t>
                      </a:r>
                      <a:endParaRPr lang="en-US" sz="1100" b="0" i="0" dirty="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2 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1505020042"/>
                  </a:ext>
                </a:extLst>
              </a:tr>
              <a:tr h="422231">
                <a:tc>
                  <a:txBody>
                    <a:bodyPr/>
                    <a:lstStyle/>
                    <a:p>
                      <a:pPr fontAlgn="ctr"/>
                      <a:r>
                        <a:rPr lang="en-US" sz="1100" b="0" i="0" dirty="0">
                          <a:solidFill>
                            <a:srgbClr val="000000"/>
                          </a:solidFill>
                          <a:effectLst/>
                          <a:latin typeface="Verdana"/>
                        </a:rPr>
                        <a:t>Droner </a:t>
                      </a:r>
                      <a:endParaRPr lang="en-US" sz="1100" b="0" i="0" dirty="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2 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4179099954"/>
                  </a:ext>
                </a:extLst>
              </a:tr>
              <a:tr h="422231">
                <a:tc>
                  <a:txBody>
                    <a:bodyPr/>
                    <a:lstStyle/>
                    <a:p>
                      <a:pPr fontAlgn="ctr"/>
                      <a:r>
                        <a:rPr lang="en-US" sz="1100" b="0" i="0" dirty="0">
                          <a:solidFill>
                            <a:srgbClr val="000000"/>
                          </a:solidFill>
                          <a:effectLst/>
                          <a:latin typeface="Verdana"/>
                        </a:rPr>
                        <a:t>3D-Printing </a:t>
                      </a:r>
                      <a:endParaRPr lang="en-US" sz="1100" b="0" i="0" dirty="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2 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2083549278"/>
                  </a:ext>
                </a:extLst>
              </a:tr>
              <a:tr h="422231">
                <a:tc>
                  <a:txBody>
                    <a:bodyPr/>
                    <a:lstStyle/>
                    <a:p>
                      <a:pPr fontAlgn="ctr"/>
                      <a:r>
                        <a:rPr lang="en-US" sz="1100" b="0" i="0" dirty="0" err="1">
                          <a:solidFill>
                            <a:srgbClr val="000000"/>
                          </a:solidFill>
                          <a:effectLst/>
                          <a:latin typeface="Verdana"/>
                        </a:rPr>
                        <a:t>Augmentert</a:t>
                      </a:r>
                      <a:r>
                        <a:rPr lang="en-US" sz="1100" b="0" i="0" dirty="0">
                          <a:solidFill>
                            <a:srgbClr val="000000"/>
                          </a:solidFill>
                          <a:effectLst/>
                          <a:latin typeface="Verdana"/>
                        </a:rPr>
                        <a:t>/</a:t>
                      </a:r>
                      <a:r>
                        <a:rPr lang="en-US" sz="1100" b="0" i="0" dirty="0" err="1">
                          <a:solidFill>
                            <a:srgbClr val="000000"/>
                          </a:solidFill>
                          <a:effectLst/>
                          <a:latin typeface="Verdana"/>
                        </a:rPr>
                        <a:t>virtuell</a:t>
                      </a:r>
                      <a:r>
                        <a:rPr lang="en-US" sz="1100" b="0" i="0" dirty="0">
                          <a:solidFill>
                            <a:srgbClr val="000000"/>
                          </a:solidFill>
                          <a:effectLst/>
                          <a:latin typeface="Verdana"/>
                        </a:rPr>
                        <a:t> </a:t>
                      </a:r>
                      <a:r>
                        <a:rPr lang="en-US" sz="1100" b="0" i="0" dirty="0" err="1">
                          <a:solidFill>
                            <a:srgbClr val="000000"/>
                          </a:solidFill>
                          <a:effectLst/>
                          <a:latin typeface="Verdana"/>
                        </a:rPr>
                        <a:t>virkelighet</a:t>
                      </a:r>
                      <a:r>
                        <a:rPr lang="en-US" sz="1100" b="0" i="0" dirty="0">
                          <a:solidFill>
                            <a:srgbClr val="000000"/>
                          </a:solidFill>
                          <a:effectLst/>
                          <a:latin typeface="Verdana"/>
                        </a:rPr>
                        <a:t>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2 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3,3 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-1,3 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2458652129"/>
                  </a:ext>
                </a:extLst>
              </a:tr>
              <a:tr h="422231">
                <a:tc>
                  <a:txBody>
                    <a:bodyPr/>
                    <a:lstStyle/>
                    <a:p>
                      <a:pPr fontAlgn="ctr"/>
                      <a:r>
                        <a:rPr lang="en-US" sz="1100" b="0" i="0" dirty="0">
                          <a:solidFill>
                            <a:srgbClr val="000000"/>
                          </a:solidFill>
                          <a:effectLst/>
                          <a:latin typeface="Verdana"/>
                        </a:rPr>
                        <a:t>5G/</a:t>
                      </a:r>
                      <a:r>
                        <a:rPr lang="en-US" sz="1100" b="0" i="0" dirty="0" err="1">
                          <a:solidFill>
                            <a:srgbClr val="000000"/>
                          </a:solidFill>
                          <a:effectLst/>
                          <a:latin typeface="Verdana"/>
                        </a:rPr>
                        <a:t>Dataoverføring</a:t>
                      </a:r>
                      <a:r>
                        <a:rPr lang="en-US" sz="1100" b="0" i="0" dirty="0">
                          <a:solidFill>
                            <a:srgbClr val="000000"/>
                          </a:solidFill>
                          <a:effectLst/>
                          <a:latin typeface="Verdana"/>
                        </a:rPr>
                        <a:t> </a:t>
                      </a:r>
                      <a:endParaRPr lang="en-US" sz="1100" b="0" i="0" dirty="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2 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3,3 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-1,3 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429262524"/>
                  </a:ext>
                </a:extLst>
              </a:tr>
              <a:tr h="422231">
                <a:tc>
                  <a:txBody>
                    <a:bodyPr/>
                    <a:lstStyle/>
                    <a:p>
                      <a:pPr fontAlgn="ctr"/>
                      <a:r>
                        <a:rPr lang="en-US" sz="1100" b="0" i="0" dirty="0" err="1">
                          <a:solidFill>
                            <a:srgbClr val="000000"/>
                          </a:solidFill>
                          <a:effectLst/>
                          <a:latin typeface="Verdana"/>
                        </a:rPr>
                        <a:t>Visualisering</a:t>
                      </a:r>
                      <a:r>
                        <a:rPr lang="en-US" sz="1100" b="0" i="0" dirty="0">
                          <a:solidFill>
                            <a:srgbClr val="000000"/>
                          </a:solidFill>
                          <a:effectLst/>
                          <a:latin typeface="Verdana"/>
                        </a:rPr>
                        <a:t> </a:t>
                      </a:r>
                      <a:endParaRPr lang="en-US" sz="1100" b="0" i="0" dirty="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2 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3,5 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-1,5 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1983540084"/>
                  </a:ext>
                </a:extLst>
              </a:tr>
              <a:tr h="422231">
                <a:tc>
                  <a:txBody>
                    <a:bodyPr/>
                    <a:lstStyle/>
                    <a:p>
                      <a:pPr fontAlgn="ctr"/>
                      <a:r>
                        <a:rPr lang="en-US" sz="1100" b="0" i="0" dirty="0" err="1">
                          <a:solidFill>
                            <a:srgbClr val="000000"/>
                          </a:solidFill>
                          <a:effectLst/>
                          <a:latin typeface="Verdana"/>
                        </a:rPr>
                        <a:t>Blokkjedeteknologi</a:t>
                      </a:r>
                      <a:r>
                        <a:rPr lang="en-US" sz="1100" b="0" i="0" dirty="0">
                          <a:solidFill>
                            <a:srgbClr val="000000"/>
                          </a:solidFill>
                          <a:effectLst/>
                          <a:latin typeface="Verdana"/>
                        </a:rPr>
                        <a:t> </a:t>
                      </a:r>
                      <a:endParaRPr lang="en-US" sz="1100" b="0" i="0" dirty="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2,7 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a:txBody>
                    <a:bodyPr/>
                    <a:lstStyle/>
                    <a:p>
                      <a:pPr fontAlgn="ctr"/>
                      <a:endParaRPr lang="en-US" sz="1100" dirty="0">
                        <a:effectLst/>
                      </a:endParaRPr>
                    </a:p>
                    <a:p>
                      <a:pPr algn="ctr" rtl="0" fontAlgn="base"/>
                      <a:r>
                        <a:rPr lang="en-US" sz="1100" b="0" i="0" dirty="0">
                          <a:solidFill>
                            <a:srgbClr val="000000"/>
                          </a:solidFill>
                          <a:effectLst/>
                          <a:latin typeface="Verdana"/>
                        </a:rPr>
                        <a:t>-1,7 </a:t>
                      </a:r>
                      <a:endParaRPr lang="en-US" sz="1100" b="0" i="0">
                        <a:effectLst/>
                        <a:latin typeface="Verdan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extLst>
                  <a:ext uri="{0D108BD9-81ED-4DB2-BD59-A6C34878D82A}">
                    <a16:rowId xmlns:a16="http://schemas.microsoft.com/office/drawing/2014/main" val="1111376905"/>
                  </a:ext>
                </a:extLst>
              </a:tr>
            </a:tbl>
          </a:graphicData>
        </a:graphic>
      </p:graphicFrame>
      <p:pic>
        <p:nvPicPr>
          <p:cNvPr id="7" name="object 9">
            <a:extLst>
              <a:ext uri="{FF2B5EF4-FFF2-40B4-BE49-F238E27FC236}">
                <a16:creationId xmlns:a16="http://schemas.microsoft.com/office/drawing/2014/main" id="{E340A150-C29C-0524-93DC-281C69093459}"/>
              </a:ext>
            </a:extLst>
          </p:cNvPr>
          <p:cNvPicPr/>
          <p:nvPr/>
        </p:nvPicPr>
        <p:blipFill>
          <a:blip r:embed="rId2" cstate="print"/>
          <a:stretch>
            <a:fillRect/>
          </a:stretch>
        </p:blipFill>
        <p:spPr>
          <a:xfrm>
            <a:off x="9591675" y="143474"/>
            <a:ext cx="2012058" cy="723301"/>
          </a:xfrm>
          <a:prstGeom prst="rect">
            <a:avLst/>
          </a:prstGeom>
        </p:spPr>
      </p:pic>
    </p:spTree>
    <p:extLst>
      <p:ext uri="{BB962C8B-B14F-4D97-AF65-F5344CB8AC3E}">
        <p14:creationId xmlns:p14="http://schemas.microsoft.com/office/powerpoint/2010/main" val="292574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7E9431-7F37-8EC4-E239-BACE0E8077B1}"/>
              </a:ext>
            </a:extLst>
          </p:cNvPr>
          <p:cNvSpPr>
            <a:spLocks noGrp="1"/>
          </p:cNvSpPr>
          <p:nvPr>
            <p:ph type="title"/>
          </p:nvPr>
        </p:nvSpPr>
        <p:spPr>
          <a:xfrm>
            <a:off x="915525" y="504338"/>
            <a:ext cx="10234520" cy="1171000"/>
          </a:xfrm>
        </p:spPr>
        <p:txBody>
          <a:bodyPr>
            <a:normAutofit/>
          </a:bodyPr>
          <a:lstStyle/>
          <a:p>
            <a:r>
              <a:rPr lang="nb-NO" sz="2800" b="1" dirty="0">
                <a:latin typeface="Calibri"/>
                <a:cs typeface="Calibri"/>
              </a:rPr>
              <a:t>Fysisk workshop i Oslo – validering av funn</a:t>
            </a:r>
            <a:endParaRPr lang="nb-NO" sz="2800" b="1" dirty="0">
              <a:latin typeface="Calibri"/>
            </a:endParaRPr>
          </a:p>
        </p:txBody>
      </p:sp>
      <p:sp>
        <p:nvSpPr>
          <p:cNvPr id="3" name="Content Placeholder 2">
            <a:extLst>
              <a:ext uri="{FF2B5EF4-FFF2-40B4-BE49-F238E27FC236}">
                <a16:creationId xmlns:a16="http://schemas.microsoft.com/office/drawing/2014/main" id="{7DF81BC7-5207-1D7A-D3EF-F1A3AA791334}"/>
              </a:ext>
            </a:extLst>
          </p:cNvPr>
          <p:cNvSpPr>
            <a:spLocks noGrp="1"/>
          </p:cNvSpPr>
          <p:nvPr>
            <p:ph idx="1"/>
          </p:nvPr>
        </p:nvSpPr>
        <p:spPr>
          <a:xfrm>
            <a:off x="702585" y="2295242"/>
            <a:ext cx="9264829" cy="3744620"/>
          </a:xfrm>
        </p:spPr>
        <p:txBody>
          <a:bodyPr anchor="ctr">
            <a:noAutofit/>
          </a:bodyPr>
          <a:lstStyle/>
          <a:p>
            <a:r>
              <a:rPr lang="nb-NO" sz="2400" dirty="0">
                <a:solidFill>
                  <a:schemeClr val="tx1">
                    <a:lumMod val="85000"/>
                    <a:lumOff val="15000"/>
                  </a:schemeClr>
                </a:solidFill>
              </a:rPr>
              <a:t>Workshop, 15. september 2023: validere funn fra GAP-analysen.</a:t>
            </a:r>
            <a:endParaRPr lang="nb-NO" sz="2400" dirty="0">
              <a:solidFill>
                <a:schemeClr val="tx1">
                  <a:lumMod val="85000"/>
                  <a:lumOff val="15000"/>
                </a:schemeClr>
              </a:solidFill>
              <a:cs typeface="Calibri"/>
            </a:endParaRPr>
          </a:p>
          <a:p>
            <a:r>
              <a:rPr lang="nb-NO" sz="2400" dirty="0">
                <a:solidFill>
                  <a:schemeClr val="tx1">
                    <a:lumMod val="85000"/>
                    <a:lumOff val="15000"/>
                  </a:schemeClr>
                </a:solidFill>
              </a:rPr>
              <a:t>Deltagelse: 22 personer</a:t>
            </a:r>
            <a:endParaRPr lang="nb-NO" sz="2400" dirty="0">
              <a:solidFill>
                <a:schemeClr val="tx1">
                  <a:lumMod val="85000"/>
                  <a:lumOff val="15000"/>
                </a:schemeClr>
              </a:solidFill>
              <a:cs typeface="Calibri"/>
            </a:endParaRPr>
          </a:p>
          <a:p>
            <a:pPr lvl="4"/>
            <a:r>
              <a:rPr lang="nb-NO" sz="2400" dirty="0">
                <a:solidFill>
                  <a:schemeClr val="tx1">
                    <a:lumMod val="85000"/>
                    <a:lumOff val="15000"/>
                  </a:schemeClr>
                </a:solidFill>
              </a:rPr>
              <a:t>12 fra næring</a:t>
            </a:r>
            <a:endParaRPr lang="nb-NO" sz="2400" dirty="0">
              <a:solidFill>
                <a:schemeClr val="tx1">
                  <a:lumMod val="85000"/>
                  <a:lumOff val="15000"/>
                </a:schemeClr>
              </a:solidFill>
              <a:cs typeface="Calibri"/>
            </a:endParaRPr>
          </a:p>
          <a:p>
            <a:pPr lvl="4"/>
            <a:r>
              <a:rPr lang="nb-NO" sz="2400" dirty="0">
                <a:solidFill>
                  <a:schemeClr val="tx1">
                    <a:lumMod val="85000"/>
                    <a:lumOff val="15000"/>
                  </a:schemeClr>
                </a:solidFill>
              </a:rPr>
              <a:t>8 fra utdanningsinstitusjoner</a:t>
            </a:r>
            <a:endParaRPr lang="nb-NO" sz="2400" dirty="0">
              <a:solidFill>
                <a:schemeClr val="tx1">
                  <a:lumMod val="85000"/>
                  <a:lumOff val="15000"/>
                </a:schemeClr>
              </a:solidFill>
              <a:cs typeface="Calibri"/>
            </a:endParaRPr>
          </a:p>
          <a:p>
            <a:pPr marL="0" indent="0">
              <a:buNone/>
            </a:pPr>
            <a:endParaRPr lang="nb-NO" sz="2400" dirty="0">
              <a:solidFill>
                <a:schemeClr val="tx1">
                  <a:lumMod val="85000"/>
                  <a:lumOff val="15000"/>
                </a:schemeClr>
              </a:solidFill>
            </a:endParaRPr>
          </a:p>
          <a:p>
            <a:pPr marL="0" indent="0">
              <a:buNone/>
            </a:pPr>
            <a:r>
              <a:rPr lang="nb-NO" sz="2400" b="0" i="0" dirty="0">
                <a:solidFill>
                  <a:schemeClr val="tx1">
                    <a:lumMod val="85000"/>
                    <a:lumOff val="15000"/>
                  </a:schemeClr>
                </a:solidFill>
                <a:effectLst/>
              </a:rPr>
              <a:t>«Under workshopen ble resultatene fra dokumentanalysen og GAP-analysen videre bearbeidet av deltakerne med utgangspunkt i deres erfaring og kompetanse. Deltakerne ble oppfordret til å komme med innspill på både størrelsen på kompetansebehov, samt hvordan behovet dekkes gjennom undervisningen som tilbys i dag.»</a:t>
            </a:r>
            <a:endParaRPr lang="nb-NO" sz="2400" b="0" i="0" dirty="0">
              <a:solidFill>
                <a:schemeClr val="tx1">
                  <a:lumMod val="85000"/>
                  <a:lumOff val="15000"/>
                </a:schemeClr>
              </a:solidFill>
              <a:effectLst/>
              <a:cs typeface="Calibri"/>
            </a:endParaRPr>
          </a:p>
          <a:p>
            <a:pPr marL="0" indent="0">
              <a:buNone/>
            </a:pPr>
            <a:r>
              <a:rPr lang="nb-NO" sz="2000" i="1" dirty="0">
                <a:solidFill>
                  <a:schemeClr val="tx1">
                    <a:lumMod val="85000"/>
                    <a:lumOff val="15000"/>
                  </a:schemeClr>
                </a:solidFill>
              </a:rPr>
              <a:t>(Fra rapporten)</a:t>
            </a:r>
          </a:p>
        </p:txBody>
      </p:sp>
      <p:sp>
        <p:nvSpPr>
          <p:cNvPr id="13"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9">
            <a:extLst>
              <a:ext uri="{FF2B5EF4-FFF2-40B4-BE49-F238E27FC236}">
                <a16:creationId xmlns:a16="http://schemas.microsoft.com/office/drawing/2014/main" id="{E8BDC180-471A-2161-819B-93397362F85E}"/>
              </a:ext>
            </a:extLst>
          </p:cNvPr>
          <p:cNvPicPr/>
          <p:nvPr/>
        </p:nvPicPr>
        <p:blipFill>
          <a:blip r:embed="rId2" cstate="print"/>
          <a:stretch>
            <a:fillRect/>
          </a:stretch>
        </p:blipFill>
        <p:spPr>
          <a:xfrm>
            <a:off x="9791700" y="143474"/>
            <a:ext cx="1812033" cy="647101"/>
          </a:xfrm>
          <a:prstGeom prst="rect">
            <a:avLst/>
          </a:prstGeom>
        </p:spPr>
      </p:pic>
      <p:sp>
        <p:nvSpPr>
          <p:cNvPr id="5" name="Plassholder for bunntekst 4">
            <a:extLst>
              <a:ext uri="{FF2B5EF4-FFF2-40B4-BE49-F238E27FC236}">
                <a16:creationId xmlns:a16="http://schemas.microsoft.com/office/drawing/2014/main" id="{5C9E0AA9-7BC4-54E2-E3B2-6D17812B1C8D}"/>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102831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313BF74-1889-1C33-4E1F-40E5702034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9311" y="563003"/>
            <a:ext cx="4664334" cy="5613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A38765C-678E-D8D7-CA05-6FC08A220CBD}"/>
              </a:ext>
            </a:extLst>
          </p:cNvPr>
          <p:cNvSpPr txBox="1"/>
          <p:nvPr/>
        </p:nvSpPr>
        <p:spPr>
          <a:xfrm>
            <a:off x="8263988" y="1912353"/>
            <a:ext cx="3185468" cy="34163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nb-NO" sz="2400" dirty="0"/>
              <a:t>Områder med stort kompetansebehov i maritim sektor</a:t>
            </a:r>
            <a:endParaRPr lang="nb-NO" sz="2400" dirty="0">
              <a:cs typeface="Calibri"/>
            </a:endParaRPr>
          </a:p>
          <a:p>
            <a:endParaRPr lang="nb-NO" sz="2400" dirty="0">
              <a:cs typeface="Calibri"/>
            </a:endParaRPr>
          </a:p>
          <a:p>
            <a:r>
              <a:rPr lang="nb-NO" sz="2400" b="1" dirty="0">
                <a:solidFill>
                  <a:srgbClr val="FF0000"/>
                </a:solidFill>
              </a:rPr>
              <a:t>!</a:t>
            </a:r>
            <a:r>
              <a:rPr lang="nb-NO" sz="2400" dirty="0"/>
              <a:t> – gap mellom behov og tilbud</a:t>
            </a:r>
            <a:endParaRPr lang="nb-NO" sz="2400" dirty="0">
              <a:cs typeface="Calibri"/>
            </a:endParaRPr>
          </a:p>
          <a:p>
            <a:endParaRPr lang="nb-NO" sz="2400" dirty="0">
              <a:cs typeface="Calibri"/>
            </a:endParaRPr>
          </a:p>
          <a:p>
            <a:r>
              <a:rPr lang="nb-NO" sz="2400" dirty="0">
                <a:cs typeface="Calibri"/>
              </a:rPr>
              <a:t>Kompetanseområder som bør tilbys som EVU</a:t>
            </a:r>
          </a:p>
        </p:txBody>
      </p:sp>
      <p:pic>
        <p:nvPicPr>
          <p:cNvPr id="5" name="object 9">
            <a:extLst>
              <a:ext uri="{FF2B5EF4-FFF2-40B4-BE49-F238E27FC236}">
                <a16:creationId xmlns:a16="http://schemas.microsoft.com/office/drawing/2014/main" id="{0846B49F-827B-94E8-5AB9-B0B2F5A44D78}"/>
              </a:ext>
            </a:extLst>
          </p:cNvPr>
          <p:cNvPicPr/>
          <p:nvPr/>
        </p:nvPicPr>
        <p:blipFill>
          <a:blip r:embed="rId3" cstate="print"/>
          <a:stretch>
            <a:fillRect/>
          </a:stretch>
        </p:blipFill>
        <p:spPr>
          <a:xfrm>
            <a:off x="9763125" y="143474"/>
            <a:ext cx="1840608" cy="685201"/>
          </a:xfrm>
          <a:prstGeom prst="rect">
            <a:avLst/>
          </a:prstGeom>
        </p:spPr>
      </p:pic>
      <p:sp>
        <p:nvSpPr>
          <p:cNvPr id="3" name="TextBox 2">
            <a:extLst>
              <a:ext uri="{FF2B5EF4-FFF2-40B4-BE49-F238E27FC236}">
                <a16:creationId xmlns:a16="http://schemas.microsoft.com/office/drawing/2014/main" id="{3A3E0E2F-43EC-175C-40BE-9AB46FD8B497}"/>
              </a:ext>
            </a:extLst>
          </p:cNvPr>
          <p:cNvSpPr txBox="1"/>
          <p:nvPr/>
        </p:nvSpPr>
        <p:spPr>
          <a:xfrm>
            <a:off x="8319448" y="4882115"/>
            <a:ext cx="3309026" cy="369332"/>
          </a:xfrm>
          <a:prstGeom prst="rect">
            <a:avLst/>
          </a:prstGeom>
          <a:noFill/>
        </p:spPr>
        <p:txBody>
          <a:bodyPr wrap="square" lIns="91440" tIns="45720" rIns="91440" bIns="45720" rtlCol="0" anchor="t">
            <a:spAutoFit/>
          </a:bodyPr>
          <a:lstStyle/>
          <a:p>
            <a:endParaRPr lang="nb-NO" dirty="0"/>
          </a:p>
        </p:txBody>
      </p:sp>
      <p:sp>
        <p:nvSpPr>
          <p:cNvPr id="2" name="Plassholder for bunntekst 1">
            <a:extLst>
              <a:ext uri="{FF2B5EF4-FFF2-40B4-BE49-F238E27FC236}">
                <a16:creationId xmlns:a16="http://schemas.microsoft.com/office/drawing/2014/main" id="{EE5F2FC1-CE9C-1C5B-8003-C03DFF5C37EC}"/>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188304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bject 9">
            <a:extLst>
              <a:ext uri="{FF2B5EF4-FFF2-40B4-BE49-F238E27FC236}">
                <a16:creationId xmlns:a16="http://schemas.microsoft.com/office/drawing/2014/main" id="{AD0C4BA3-C2F0-43CA-B6E0-FE43F0694BB2}"/>
              </a:ext>
            </a:extLst>
          </p:cNvPr>
          <p:cNvPicPr/>
          <p:nvPr/>
        </p:nvPicPr>
        <p:blipFill rotWithShape="1">
          <a:blip r:embed="rId2" cstate="print"/>
          <a:srcRect l="5757" r="1" b="1"/>
          <a:stretch/>
        </p:blipFill>
        <p:spPr>
          <a:xfrm>
            <a:off x="9926595" y="272285"/>
            <a:ext cx="1798476" cy="790396"/>
          </a:xfrm>
          <a:prstGeom prst="rect">
            <a:avLst/>
          </a:prstGeom>
        </p:spPr>
      </p:pic>
      <p:pic>
        <p:nvPicPr>
          <p:cNvPr id="6" name="Picture 5" descr="A close-up of a rope&#10;&#10;Description automatically generated">
            <a:extLst>
              <a:ext uri="{FF2B5EF4-FFF2-40B4-BE49-F238E27FC236}">
                <a16:creationId xmlns:a16="http://schemas.microsoft.com/office/drawing/2014/main" id="{40DCB1F1-893E-0488-0EEE-EB69907ADACE}"/>
              </a:ext>
            </a:extLst>
          </p:cNvPr>
          <p:cNvPicPr>
            <a:picLocks noChangeAspect="1"/>
          </p:cNvPicPr>
          <p:nvPr/>
        </p:nvPicPr>
        <p:blipFill rotWithShape="1">
          <a:blip r:embed="rId3">
            <a:extLst>
              <a:ext uri="{28A0092B-C50C-407E-A947-70E740481C1C}">
                <a14:useLocalDpi xmlns:a14="http://schemas.microsoft.com/office/drawing/2010/main" val="0"/>
              </a:ext>
            </a:extLst>
          </a:blip>
          <a:srcRect t="30903" r="2" b="24348"/>
          <a:stretch/>
        </p:blipFill>
        <p:spPr>
          <a:xfrm>
            <a:off x="5546558" y="2391337"/>
            <a:ext cx="6645441" cy="4466657"/>
          </a:xfrm>
          <a:prstGeom prst="rect">
            <a:avLst/>
          </a:prstGeom>
        </p:spPr>
      </p:pic>
      <p:sp>
        <p:nvSpPr>
          <p:cNvPr id="24" name="Rectangle 23">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76DD65-B41D-8A34-DE50-8CF6D276BB28}"/>
              </a:ext>
            </a:extLst>
          </p:cNvPr>
          <p:cNvSpPr>
            <a:spLocks noGrp="1"/>
          </p:cNvSpPr>
          <p:nvPr>
            <p:ph idx="1"/>
          </p:nvPr>
        </p:nvSpPr>
        <p:spPr>
          <a:xfrm>
            <a:off x="341615" y="2443998"/>
            <a:ext cx="9834835" cy="4204338"/>
          </a:xfrm>
        </p:spPr>
        <p:txBody>
          <a:bodyPr vert="horz" lIns="91440" tIns="45720" rIns="91440" bIns="45720" rtlCol="0" anchor="t">
            <a:noAutofit/>
          </a:bodyPr>
          <a:lstStyle/>
          <a:p>
            <a:pPr fontAlgn="base"/>
            <a:r>
              <a:rPr lang="nb-NO" sz="2400" dirty="0">
                <a:solidFill>
                  <a:schemeClr val="bg1"/>
                </a:solidFill>
                <a:latin typeface="Verdana"/>
                <a:ea typeface="Verdana"/>
              </a:rPr>
              <a:t>Relevant med etter-</a:t>
            </a:r>
            <a:r>
              <a:rPr lang="nb-NO" sz="2400" b="0" i="0" dirty="0">
                <a:solidFill>
                  <a:schemeClr val="bg1"/>
                </a:solidFill>
                <a:effectLst/>
                <a:latin typeface="Verdana"/>
                <a:ea typeface="Verdana"/>
              </a:rPr>
              <a:t> og videreutdanningstilbud hvor ett eller flere av følgende kjennetegn gjør seg gjeldene: </a:t>
            </a:r>
          </a:p>
          <a:p>
            <a:pPr rtl="0" fontAlgn="base">
              <a:buFont typeface="Arial" panose="020B0604020202020204" pitchFamily="34" charset="0"/>
              <a:buChar char="•"/>
            </a:pPr>
            <a:r>
              <a:rPr lang="nb-NO" sz="2400" b="0" i="0" dirty="0">
                <a:solidFill>
                  <a:schemeClr val="bg1"/>
                </a:solidFill>
                <a:effectLst/>
                <a:latin typeface="Verdana"/>
                <a:ea typeface="Verdana"/>
              </a:rPr>
              <a:t>Den aktuelle teknologien er umoden </a:t>
            </a:r>
          </a:p>
          <a:p>
            <a:pPr fontAlgn="base"/>
            <a:r>
              <a:rPr lang="nb-NO" sz="2400" b="0" i="0" dirty="0">
                <a:solidFill>
                  <a:schemeClr val="bg1"/>
                </a:solidFill>
                <a:effectLst/>
                <a:latin typeface="Verdana"/>
                <a:ea typeface="Verdana"/>
              </a:rPr>
              <a:t>Det er behov for praktisk rettet kompetanse, og fokuset er på å (videre)utvikle ferdigheter </a:t>
            </a:r>
            <a:endParaRPr lang="nb-NO" sz="2400" dirty="0">
              <a:solidFill>
                <a:schemeClr val="bg1"/>
              </a:solidFill>
              <a:latin typeface="Verdana"/>
              <a:ea typeface="Verdana"/>
            </a:endParaRPr>
          </a:p>
          <a:p>
            <a:pPr>
              <a:buFont typeface="Arial" panose="020B0604020202020204" pitchFamily="34" charset="0"/>
              <a:buChar char="•"/>
            </a:pPr>
            <a:r>
              <a:rPr lang="nb-NO" sz="2400" b="0" i="0" dirty="0">
                <a:solidFill>
                  <a:schemeClr val="bg1"/>
                </a:solidFill>
                <a:effectLst/>
                <a:latin typeface="Verdana"/>
                <a:ea typeface="Verdana"/>
              </a:rPr>
              <a:t>Det er behov for dybdekompetanse innenfor tematikken </a:t>
            </a:r>
          </a:p>
          <a:p>
            <a:pPr rtl="0" fontAlgn="base">
              <a:buFont typeface="Arial" panose="020B0604020202020204" pitchFamily="34" charset="0"/>
              <a:buChar char="•"/>
            </a:pPr>
            <a:r>
              <a:rPr lang="nb-NO" sz="2400" b="0" i="0" dirty="0">
                <a:solidFill>
                  <a:schemeClr val="bg1"/>
                </a:solidFill>
                <a:effectLst/>
                <a:latin typeface="Verdana"/>
                <a:ea typeface="Verdana"/>
              </a:rPr>
              <a:t>Det er behov for at undervisningen er tett tilpasset rederiets behov, eller kompetansebehovet er rolle/skips- og fartøysspesifikt </a:t>
            </a:r>
          </a:p>
        </p:txBody>
      </p:sp>
      <p:sp>
        <p:nvSpPr>
          <p:cNvPr id="2" name="Plassholder for bunntekst 1">
            <a:extLst>
              <a:ext uri="{FF2B5EF4-FFF2-40B4-BE49-F238E27FC236}">
                <a16:creationId xmlns:a16="http://schemas.microsoft.com/office/drawing/2014/main" id="{475D926F-96F8-ABDC-181C-8F4BA260A9A2}"/>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313414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4477C12-6A75-525A-0550-7F8F1202E7F3}"/>
              </a:ext>
            </a:extLst>
          </p:cNvPr>
          <p:cNvPicPr>
            <a:picLocks noGrp="1" noChangeAspect="1"/>
          </p:cNvPicPr>
          <p:nvPr>
            <p:ph idx="1"/>
          </p:nvPr>
        </p:nvPicPr>
        <p:blipFill>
          <a:blip r:embed="rId2"/>
          <a:stretch>
            <a:fillRect/>
          </a:stretch>
        </p:blipFill>
        <p:spPr>
          <a:xfrm>
            <a:off x="111215" y="1849013"/>
            <a:ext cx="7711964" cy="4616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ject 9">
            <a:extLst>
              <a:ext uri="{FF2B5EF4-FFF2-40B4-BE49-F238E27FC236}">
                <a16:creationId xmlns:a16="http://schemas.microsoft.com/office/drawing/2014/main" id="{EE138BCA-1A93-A391-2B99-2F462CFE4761}"/>
              </a:ext>
            </a:extLst>
          </p:cNvPr>
          <p:cNvPicPr/>
          <p:nvPr/>
        </p:nvPicPr>
        <p:blipFill>
          <a:blip r:embed="rId3" cstate="print"/>
          <a:stretch>
            <a:fillRect/>
          </a:stretch>
        </p:blipFill>
        <p:spPr>
          <a:xfrm>
            <a:off x="9734549" y="143474"/>
            <a:ext cx="1869183" cy="646331"/>
          </a:xfrm>
          <a:prstGeom prst="rect">
            <a:avLst/>
          </a:prstGeom>
        </p:spPr>
      </p:pic>
      <p:sp>
        <p:nvSpPr>
          <p:cNvPr id="7" name="TextBox 6">
            <a:extLst>
              <a:ext uri="{FF2B5EF4-FFF2-40B4-BE49-F238E27FC236}">
                <a16:creationId xmlns:a16="http://schemas.microsoft.com/office/drawing/2014/main" id="{22B1AC29-8823-0A03-F4AD-82BF2F95B6ED}"/>
              </a:ext>
            </a:extLst>
          </p:cNvPr>
          <p:cNvSpPr txBox="1"/>
          <p:nvPr/>
        </p:nvSpPr>
        <p:spPr>
          <a:xfrm>
            <a:off x="4543585" y="5292370"/>
            <a:ext cx="233012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400" b="1" dirty="0">
                <a:cs typeface="Calibri"/>
              </a:rPr>
              <a:t>Veien videre...</a:t>
            </a:r>
          </a:p>
          <a:p>
            <a:endParaRPr lang="nb-NO" sz="2400" dirty="0">
              <a:cs typeface="Calibri"/>
            </a:endParaRPr>
          </a:p>
          <a:p>
            <a:endParaRPr lang="nb-NO" sz="2400" dirty="0">
              <a:cs typeface="Calibri"/>
            </a:endParaRPr>
          </a:p>
          <a:p>
            <a:endParaRPr lang="nb-NO" sz="2400" dirty="0">
              <a:cs typeface="Calibri"/>
            </a:endParaRPr>
          </a:p>
        </p:txBody>
      </p:sp>
      <p:sp>
        <p:nvSpPr>
          <p:cNvPr id="2" name="TextBox 1">
            <a:extLst>
              <a:ext uri="{FF2B5EF4-FFF2-40B4-BE49-F238E27FC236}">
                <a16:creationId xmlns:a16="http://schemas.microsoft.com/office/drawing/2014/main" id="{2775ECB1-5DE6-7D55-3BD8-6F6B35F66169}"/>
              </a:ext>
            </a:extLst>
          </p:cNvPr>
          <p:cNvSpPr txBox="1"/>
          <p:nvPr/>
        </p:nvSpPr>
        <p:spPr>
          <a:xfrm>
            <a:off x="7814930" y="3296093"/>
            <a:ext cx="299129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hlinkClick r:id="rId4"/>
              </a:rPr>
              <a:t>WWW.MARKOMII.NO</a:t>
            </a:r>
            <a:endParaRPr lang="en-US" sz="2400">
              <a:cs typeface="Calibri"/>
            </a:endParaRPr>
          </a:p>
          <a:p>
            <a:endParaRPr lang="en-US" dirty="0">
              <a:cs typeface="Calibri"/>
            </a:endParaRPr>
          </a:p>
          <a:p>
            <a:pPr algn="l"/>
            <a:endParaRPr lang="en-US" dirty="0">
              <a:cs typeface="Calibri"/>
            </a:endParaRPr>
          </a:p>
        </p:txBody>
      </p:sp>
      <p:sp>
        <p:nvSpPr>
          <p:cNvPr id="3" name="TextBox 2">
            <a:extLst>
              <a:ext uri="{FF2B5EF4-FFF2-40B4-BE49-F238E27FC236}">
                <a16:creationId xmlns:a16="http://schemas.microsoft.com/office/drawing/2014/main" id="{710F502A-0CFD-FA08-E5E4-FFA18DB9A903}"/>
              </a:ext>
            </a:extLst>
          </p:cNvPr>
          <p:cNvSpPr txBox="1"/>
          <p:nvPr/>
        </p:nvSpPr>
        <p:spPr>
          <a:xfrm>
            <a:off x="7814930" y="4864395"/>
            <a:ext cx="299129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Sanda Knutson</a:t>
            </a:r>
          </a:p>
          <a:p>
            <a:r>
              <a:rPr lang="en-US" dirty="0" err="1">
                <a:cs typeface="Calibri"/>
              </a:rPr>
              <a:t>Prosjektleder</a:t>
            </a:r>
            <a:r>
              <a:rPr lang="en-US" dirty="0">
                <a:cs typeface="Calibri"/>
              </a:rPr>
              <a:t> MARKOM II</a:t>
            </a:r>
          </a:p>
          <a:p>
            <a:r>
              <a:rPr lang="en-US" dirty="0">
                <a:cs typeface="Calibri"/>
                <a:hlinkClick r:id="rId5"/>
              </a:rPr>
              <a:t>Sanda.knutson@usn.no</a:t>
            </a:r>
          </a:p>
          <a:p>
            <a:r>
              <a:rPr lang="en-US" dirty="0">
                <a:cs typeface="Calibri"/>
              </a:rPr>
              <a:t>Mob: 986 27 702</a:t>
            </a:r>
          </a:p>
          <a:p>
            <a:endParaRPr lang="en-US" dirty="0">
              <a:cs typeface="Calibri"/>
            </a:endParaRPr>
          </a:p>
        </p:txBody>
      </p:sp>
      <p:sp>
        <p:nvSpPr>
          <p:cNvPr id="4" name="Plassholder for bunntekst 3">
            <a:extLst>
              <a:ext uri="{FF2B5EF4-FFF2-40B4-BE49-F238E27FC236}">
                <a16:creationId xmlns:a16="http://schemas.microsoft.com/office/drawing/2014/main" id="{187AB3EF-FF48-428F-A8A2-0D476118C984}"/>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56004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0B69-3EFE-6008-7CEB-46DE4F1FDFE3}"/>
              </a:ext>
            </a:extLst>
          </p:cNvPr>
          <p:cNvSpPr>
            <a:spLocks noGrp="1"/>
          </p:cNvSpPr>
          <p:nvPr>
            <p:ph type="title"/>
          </p:nvPr>
        </p:nvSpPr>
        <p:spPr/>
        <p:txBody>
          <a:bodyPr/>
          <a:lstStyle/>
          <a:p>
            <a:r>
              <a:rPr lang="nb-NO" b="1" dirty="0">
                <a:latin typeface="+mn-lt"/>
              </a:rPr>
              <a:t>Oppstart</a:t>
            </a:r>
          </a:p>
        </p:txBody>
      </p:sp>
      <p:graphicFrame>
        <p:nvGraphicFramePr>
          <p:cNvPr id="7" name="Content Placeholder 2">
            <a:extLst>
              <a:ext uri="{FF2B5EF4-FFF2-40B4-BE49-F238E27FC236}">
                <a16:creationId xmlns:a16="http://schemas.microsoft.com/office/drawing/2014/main" id="{D9B7BA83-A6FD-FFF2-265F-76148C56C8F1}"/>
              </a:ext>
            </a:extLst>
          </p:cNvPr>
          <p:cNvGraphicFramePr>
            <a:graphicFrameLocks noGrp="1"/>
          </p:cNvGraphicFramePr>
          <p:nvPr>
            <p:ph idx="1"/>
            <p:extLst>
              <p:ext uri="{D42A27DB-BD31-4B8C-83A1-F6EECF244321}">
                <p14:modId xmlns:p14="http://schemas.microsoft.com/office/powerpoint/2010/main" val="72973546"/>
              </p:ext>
            </p:extLst>
          </p:nvPr>
        </p:nvGraphicFramePr>
        <p:xfrm>
          <a:off x="-198474" y="1015258"/>
          <a:ext cx="11552274" cy="532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ject 9">
            <a:extLst>
              <a:ext uri="{FF2B5EF4-FFF2-40B4-BE49-F238E27FC236}">
                <a16:creationId xmlns:a16="http://schemas.microsoft.com/office/drawing/2014/main" id="{EA767113-6C25-715F-D54E-27A03C45B9D1}"/>
              </a:ext>
            </a:extLst>
          </p:cNvPr>
          <p:cNvPicPr/>
          <p:nvPr/>
        </p:nvPicPr>
        <p:blipFill>
          <a:blip r:embed="rId7" cstate="print"/>
          <a:stretch>
            <a:fillRect/>
          </a:stretch>
        </p:blipFill>
        <p:spPr>
          <a:xfrm>
            <a:off x="9725025" y="143474"/>
            <a:ext cx="1878708" cy="685201"/>
          </a:xfrm>
          <a:prstGeom prst="rect">
            <a:avLst/>
          </a:prstGeom>
        </p:spPr>
      </p:pic>
      <p:sp>
        <p:nvSpPr>
          <p:cNvPr id="3" name="Plassholder for bunntekst 2">
            <a:extLst>
              <a:ext uri="{FF2B5EF4-FFF2-40B4-BE49-F238E27FC236}">
                <a16:creationId xmlns:a16="http://schemas.microsoft.com/office/drawing/2014/main" id="{EADBE539-DE86-311C-EF1F-E06046A0115D}"/>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358537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3C8A-E24D-6F2E-575D-690D9DAA2A3B}"/>
              </a:ext>
            </a:extLst>
          </p:cNvPr>
          <p:cNvSpPr>
            <a:spLocks noGrp="1"/>
          </p:cNvSpPr>
          <p:nvPr>
            <p:ph type="title"/>
          </p:nvPr>
        </p:nvSpPr>
        <p:spPr>
          <a:xfrm>
            <a:off x="3430218" y="385222"/>
            <a:ext cx="4791075" cy="1325563"/>
          </a:xfrm>
        </p:spPr>
        <p:txBody>
          <a:bodyPr/>
          <a:lstStyle/>
          <a:p>
            <a:r>
              <a:rPr lang="nb-NO" b="1" dirty="0">
                <a:latin typeface="+mn-lt"/>
              </a:rPr>
              <a:t>Organiseringen</a:t>
            </a:r>
          </a:p>
        </p:txBody>
      </p:sp>
      <p:graphicFrame>
        <p:nvGraphicFramePr>
          <p:cNvPr id="8" name="Content Placeholder 2">
            <a:extLst>
              <a:ext uri="{FF2B5EF4-FFF2-40B4-BE49-F238E27FC236}">
                <a16:creationId xmlns:a16="http://schemas.microsoft.com/office/drawing/2014/main" id="{539BFA86-4B48-4C34-A47A-5F5FFB662449}"/>
              </a:ext>
            </a:extLst>
          </p:cNvPr>
          <p:cNvGraphicFramePr>
            <a:graphicFrameLocks noGrp="1"/>
          </p:cNvGraphicFramePr>
          <p:nvPr>
            <p:ph idx="1"/>
            <p:extLst>
              <p:ext uri="{D42A27DB-BD31-4B8C-83A1-F6EECF244321}">
                <p14:modId xmlns:p14="http://schemas.microsoft.com/office/powerpoint/2010/main" val="1239730443"/>
              </p:ext>
            </p:extLst>
          </p:nvPr>
        </p:nvGraphicFramePr>
        <p:xfrm>
          <a:off x="297712" y="1444625"/>
          <a:ext cx="11056088" cy="4732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ject 9">
            <a:extLst>
              <a:ext uri="{FF2B5EF4-FFF2-40B4-BE49-F238E27FC236}">
                <a16:creationId xmlns:a16="http://schemas.microsoft.com/office/drawing/2014/main" id="{07FE6AAA-DBF2-1882-53FB-DC647958D825}"/>
              </a:ext>
            </a:extLst>
          </p:cNvPr>
          <p:cNvPicPr/>
          <p:nvPr/>
        </p:nvPicPr>
        <p:blipFill>
          <a:blip r:embed="rId7" cstate="print"/>
          <a:stretch>
            <a:fillRect/>
          </a:stretch>
        </p:blipFill>
        <p:spPr>
          <a:xfrm>
            <a:off x="9467850" y="143474"/>
            <a:ext cx="2135883" cy="799501"/>
          </a:xfrm>
          <a:prstGeom prst="rect">
            <a:avLst/>
          </a:prstGeom>
        </p:spPr>
      </p:pic>
      <p:sp>
        <p:nvSpPr>
          <p:cNvPr id="3" name="Plassholder for bunntekst 2">
            <a:extLst>
              <a:ext uri="{FF2B5EF4-FFF2-40B4-BE49-F238E27FC236}">
                <a16:creationId xmlns:a16="http://schemas.microsoft.com/office/drawing/2014/main" id="{D8803C3C-972F-802E-9B89-25C2F63C8232}"/>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56947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8FA7-BA66-B20E-91BE-CD69C80DBF5F}"/>
              </a:ext>
            </a:extLst>
          </p:cNvPr>
          <p:cNvSpPr>
            <a:spLocks noGrp="1"/>
          </p:cNvSpPr>
          <p:nvPr>
            <p:ph type="title"/>
          </p:nvPr>
        </p:nvSpPr>
        <p:spPr>
          <a:xfrm>
            <a:off x="4083399" y="272654"/>
            <a:ext cx="4025202" cy="1242611"/>
          </a:xfrm>
        </p:spPr>
        <p:txBody>
          <a:bodyPr>
            <a:normAutofit/>
          </a:bodyPr>
          <a:lstStyle/>
          <a:p>
            <a:r>
              <a:rPr lang="nb-NO" sz="3200" b="1" dirty="0">
                <a:latin typeface="+mn-lt"/>
              </a:rPr>
              <a:t>Arbeidspakker</a:t>
            </a:r>
            <a:endParaRPr lang="nb-NO" sz="3200" dirty="0">
              <a:latin typeface="+mn-lt"/>
            </a:endParaRPr>
          </a:p>
        </p:txBody>
      </p:sp>
      <p:graphicFrame>
        <p:nvGraphicFramePr>
          <p:cNvPr id="4" name="Content Placeholder 3">
            <a:extLst>
              <a:ext uri="{FF2B5EF4-FFF2-40B4-BE49-F238E27FC236}">
                <a16:creationId xmlns:a16="http://schemas.microsoft.com/office/drawing/2014/main" id="{CB67C436-BC5B-1441-8C55-53229F7B63A7}"/>
              </a:ext>
            </a:extLst>
          </p:cNvPr>
          <p:cNvGraphicFramePr>
            <a:graphicFrameLocks noGrp="1"/>
          </p:cNvGraphicFramePr>
          <p:nvPr>
            <p:ph idx="1"/>
            <p:extLst>
              <p:ext uri="{D42A27DB-BD31-4B8C-83A1-F6EECF244321}">
                <p14:modId xmlns:p14="http://schemas.microsoft.com/office/powerpoint/2010/main" val="2199058664"/>
              </p:ext>
            </p:extLst>
          </p:nvPr>
        </p:nvGraphicFramePr>
        <p:xfrm>
          <a:off x="-1" y="1185705"/>
          <a:ext cx="12117275" cy="5307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ject 9" descr="A blue text on a black background&#10;&#10;Description automatically generated">
            <a:extLst>
              <a:ext uri="{FF2B5EF4-FFF2-40B4-BE49-F238E27FC236}">
                <a16:creationId xmlns:a16="http://schemas.microsoft.com/office/drawing/2014/main" id="{611CE5A1-1FBC-6E8D-4BCB-7E57B6E5F1D8}"/>
              </a:ext>
            </a:extLst>
          </p:cNvPr>
          <p:cNvPicPr/>
          <p:nvPr/>
        </p:nvPicPr>
        <p:blipFill>
          <a:blip r:embed="rId7" cstate="print"/>
          <a:stretch>
            <a:fillRect/>
          </a:stretch>
        </p:blipFill>
        <p:spPr>
          <a:xfrm>
            <a:off x="9648825" y="143474"/>
            <a:ext cx="1954908" cy="713776"/>
          </a:xfrm>
          <a:prstGeom prst="rect">
            <a:avLst/>
          </a:prstGeom>
        </p:spPr>
      </p:pic>
      <p:sp>
        <p:nvSpPr>
          <p:cNvPr id="3" name="Plassholder for bunntekst 2">
            <a:extLst>
              <a:ext uri="{FF2B5EF4-FFF2-40B4-BE49-F238E27FC236}">
                <a16:creationId xmlns:a16="http://schemas.microsoft.com/office/drawing/2014/main" id="{8B7E3E4E-60B8-1D2D-04D0-7DE824169027}"/>
              </a:ext>
            </a:extLst>
          </p:cNvPr>
          <p:cNvSpPr>
            <a:spLocks noGrp="1"/>
          </p:cNvSpPr>
          <p:nvPr>
            <p:ph type="ftr" sz="quarter" idx="11"/>
          </p:nvPr>
        </p:nvSpPr>
        <p:spPr/>
        <p:txBody>
          <a:bodyPr/>
          <a:lstStyle/>
          <a:p>
            <a:r>
              <a:rPr lang="nb-NO" dirty="0"/>
              <a:t>MUF - konferansen 2023</a:t>
            </a:r>
          </a:p>
        </p:txBody>
      </p:sp>
    </p:spTree>
    <p:extLst>
      <p:ext uri="{BB962C8B-B14F-4D97-AF65-F5344CB8AC3E}">
        <p14:creationId xmlns:p14="http://schemas.microsoft.com/office/powerpoint/2010/main" val="163608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7F21-DA39-51F5-4AC8-B71EB921257C}"/>
              </a:ext>
            </a:extLst>
          </p:cNvPr>
          <p:cNvSpPr>
            <a:spLocks noGrp="1"/>
          </p:cNvSpPr>
          <p:nvPr>
            <p:ph type="title"/>
          </p:nvPr>
        </p:nvSpPr>
        <p:spPr>
          <a:xfrm>
            <a:off x="418070" y="654123"/>
            <a:ext cx="11088129" cy="1325563"/>
          </a:xfrm>
        </p:spPr>
        <p:txBody>
          <a:bodyPr>
            <a:normAutofit/>
          </a:bodyPr>
          <a:lstStyle/>
          <a:p>
            <a:r>
              <a:rPr lang="nb-NO" sz="2800" b="1" i="0" dirty="0">
                <a:solidFill>
                  <a:srgbClr val="000000"/>
                </a:solidFill>
                <a:effectLst/>
                <a:latin typeface="Calibri" panose="020F0502020204030204" pitchFamily="34" charset="0"/>
              </a:rPr>
              <a:t>(AP 1): Kartlegging av relevante EVU-tilbud hos utdanningsinstitusjoner</a:t>
            </a:r>
          </a:p>
        </p:txBody>
      </p:sp>
      <p:sp>
        <p:nvSpPr>
          <p:cNvPr id="3" name="Content Placeholder 2">
            <a:extLst>
              <a:ext uri="{FF2B5EF4-FFF2-40B4-BE49-F238E27FC236}">
                <a16:creationId xmlns:a16="http://schemas.microsoft.com/office/drawing/2014/main" id="{1C183022-3B74-849F-F1A4-39C843207819}"/>
              </a:ext>
            </a:extLst>
          </p:cNvPr>
          <p:cNvSpPr>
            <a:spLocks noGrp="1"/>
          </p:cNvSpPr>
          <p:nvPr>
            <p:ph idx="1"/>
          </p:nvPr>
        </p:nvSpPr>
        <p:spPr>
          <a:xfrm>
            <a:off x="562020" y="1769952"/>
            <a:ext cx="10489353" cy="4515517"/>
          </a:xfrm>
        </p:spPr>
        <p:txBody>
          <a:bodyPr vert="horz" lIns="91440" tIns="45720" rIns="91440" bIns="45720" rtlCol="0" anchor="t">
            <a:normAutofit/>
          </a:bodyPr>
          <a:lstStyle/>
          <a:p>
            <a:pPr marL="0" indent="0">
              <a:buNone/>
            </a:pPr>
            <a:r>
              <a:rPr lang="nb-NO" b="1" dirty="0">
                <a:effectLst/>
              </a:rPr>
              <a:t>Spørreundersøkelse</a:t>
            </a:r>
            <a:endParaRPr lang="nb-NO" dirty="0"/>
          </a:p>
          <a:p>
            <a:pPr>
              <a:buFont typeface="Arial" panose="020B0604020202020204" pitchFamily="34" charset="0"/>
              <a:buChar char="•"/>
            </a:pPr>
            <a:r>
              <a:rPr lang="nb-NO" dirty="0">
                <a:effectLst/>
              </a:rPr>
              <a:t>Videregående skoler, fagskoler, høgskole og universiteter innen maritim utdanning: sendt til totalt 180 ansatte</a:t>
            </a:r>
          </a:p>
          <a:p>
            <a:pPr>
              <a:buFont typeface="Arial" panose="020B0604020202020204" pitchFamily="34" charset="0"/>
              <a:buChar char="•"/>
            </a:pPr>
            <a:r>
              <a:rPr lang="nb-NO" dirty="0">
                <a:effectLst/>
              </a:rPr>
              <a:t>Svarprosent: 43%, 77 respondenter</a:t>
            </a:r>
          </a:p>
          <a:p>
            <a:r>
              <a:rPr lang="nb-NO" dirty="0"/>
              <a:t>Utdanningsnivå:</a:t>
            </a:r>
          </a:p>
          <a:p>
            <a:pPr lvl="1"/>
            <a:r>
              <a:rPr lang="nb-NO" dirty="0"/>
              <a:t>Mastergrad (30%)</a:t>
            </a:r>
          </a:p>
          <a:p>
            <a:pPr lvl="1"/>
            <a:r>
              <a:rPr lang="nb-NO" dirty="0"/>
              <a:t>Fagskole (29%)</a:t>
            </a:r>
          </a:p>
          <a:p>
            <a:pPr lvl="1"/>
            <a:r>
              <a:rPr lang="nb-NO" dirty="0"/>
              <a:t>Bachelor (21%)</a:t>
            </a:r>
          </a:p>
          <a:p>
            <a:pPr lvl="1"/>
            <a:r>
              <a:rPr lang="nb-NO" dirty="0"/>
              <a:t>Doktorgrad (14%)</a:t>
            </a:r>
          </a:p>
          <a:p>
            <a:pPr lvl="1"/>
            <a:r>
              <a:rPr lang="nb-NO" dirty="0"/>
              <a:t>VGS (5%)</a:t>
            </a:r>
          </a:p>
        </p:txBody>
      </p:sp>
      <p:pic>
        <p:nvPicPr>
          <p:cNvPr id="4" name="object 9">
            <a:extLst>
              <a:ext uri="{FF2B5EF4-FFF2-40B4-BE49-F238E27FC236}">
                <a16:creationId xmlns:a16="http://schemas.microsoft.com/office/drawing/2014/main" id="{899BF136-712D-2320-AC6A-43FFB04A63F2}"/>
              </a:ext>
            </a:extLst>
          </p:cNvPr>
          <p:cNvPicPr/>
          <p:nvPr/>
        </p:nvPicPr>
        <p:blipFill>
          <a:blip r:embed="rId2" cstate="print"/>
          <a:stretch>
            <a:fillRect/>
          </a:stretch>
        </p:blipFill>
        <p:spPr>
          <a:xfrm>
            <a:off x="9591675" y="143474"/>
            <a:ext cx="2012058" cy="723301"/>
          </a:xfrm>
          <a:prstGeom prst="rect">
            <a:avLst/>
          </a:prstGeom>
        </p:spPr>
      </p:pic>
      <p:pic>
        <p:nvPicPr>
          <p:cNvPr id="1026" name="Picture 2">
            <a:extLst>
              <a:ext uri="{FF2B5EF4-FFF2-40B4-BE49-F238E27FC236}">
                <a16:creationId xmlns:a16="http://schemas.microsoft.com/office/drawing/2014/main" id="{AA93C344-8909-39B0-E21B-F307074B9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822" y="3532386"/>
            <a:ext cx="6339847" cy="3095418"/>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bunntekst 4">
            <a:extLst>
              <a:ext uri="{FF2B5EF4-FFF2-40B4-BE49-F238E27FC236}">
                <a16:creationId xmlns:a16="http://schemas.microsoft.com/office/drawing/2014/main" id="{7C374A66-5200-9C4D-C3E3-2D5311C87A69}"/>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107676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AC114C-5F24-4F4E-7C51-B2C2EF8AAE04}"/>
              </a:ext>
            </a:extLst>
          </p:cNvPr>
          <p:cNvSpPr>
            <a:spLocks noGrp="1"/>
          </p:cNvSpPr>
          <p:nvPr>
            <p:ph idx="1"/>
          </p:nvPr>
        </p:nvSpPr>
        <p:spPr/>
        <p:txBody>
          <a:bodyPr vert="horz" lIns="91440" tIns="45720" rIns="91440" bIns="45720" rtlCol="0" anchor="t">
            <a:normAutofit/>
          </a:bodyPr>
          <a:lstStyle/>
          <a:p>
            <a:r>
              <a:rPr lang="nb-NO" b="1" dirty="0">
                <a:cs typeface="Calibri" panose="020F0502020204030204"/>
              </a:rPr>
              <a:t>Stillingen respondentene har:</a:t>
            </a:r>
          </a:p>
          <a:p>
            <a:pPr lvl="1"/>
            <a:r>
              <a:rPr lang="nb-NO" dirty="0">
                <a:cs typeface="Calibri" panose="020F0502020204030204"/>
              </a:rPr>
              <a:t>Undervisning (95%)</a:t>
            </a:r>
          </a:p>
          <a:p>
            <a:pPr lvl="1"/>
            <a:r>
              <a:rPr lang="nb-NO" dirty="0">
                <a:cs typeface="Calibri" panose="020F0502020204030204"/>
              </a:rPr>
              <a:t>Undervisning EVU (12%)</a:t>
            </a:r>
          </a:p>
          <a:p>
            <a:pPr lvl="1"/>
            <a:r>
              <a:rPr lang="nb-NO" dirty="0">
                <a:cs typeface="Calibri" panose="020F0502020204030204"/>
              </a:rPr>
              <a:t>Avdelingsleder, studieleder, undervisningsleder (7%)</a:t>
            </a:r>
          </a:p>
          <a:p>
            <a:pPr lvl="1"/>
            <a:r>
              <a:rPr lang="nb-NO" dirty="0">
                <a:cs typeface="Calibri" panose="020F0502020204030204"/>
              </a:rPr>
              <a:t>Andre (9%)</a:t>
            </a:r>
          </a:p>
          <a:p>
            <a:pPr lvl="1"/>
            <a:endParaRPr lang="nb-NO" dirty="0">
              <a:cs typeface="Calibri" panose="020F0502020204030204"/>
            </a:endParaRPr>
          </a:p>
          <a:p>
            <a:r>
              <a:rPr lang="nb-NO" b="1" dirty="0">
                <a:cs typeface="Calibri" panose="020F0502020204030204"/>
              </a:rPr>
              <a:t>Operativ erfaring:</a:t>
            </a:r>
          </a:p>
          <a:p>
            <a:pPr lvl="1"/>
            <a:r>
              <a:rPr lang="nb-NO" dirty="0">
                <a:cs typeface="Calibri" panose="020F0502020204030204"/>
              </a:rPr>
              <a:t>Mer enn 15 år (57%)</a:t>
            </a:r>
          </a:p>
          <a:p>
            <a:pPr lvl="1"/>
            <a:r>
              <a:rPr lang="nb-NO" dirty="0">
                <a:cs typeface="Calibri" panose="020F0502020204030204"/>
              </a:rPr>
              <a:t>5-15 år (29%)</a:t>
            </a:r>
          </a:p>
          <a:p>
            <a:pPr lvl="1"/>
            <a:r>
              <a:rPr lang="nb-NO" dirty="0">
                <a:cs typeface="Calibri" panose="020F0502020204030204"/>
              </a:rPr>
              <a:t>1-5 år (14%)</a:t>
            </a:r>
          </a:p>
          <a:p>
            <a:pPr marL="0" indent="0">
              <a:buNone/>
            </a:pPr>
            <a:endParaRPr lang="nb-NO" dirty="0">
              <a:cs typeface="Calibri" panose="020F0502020204030204"/>
            </a:endParaRPr>
          </a:p>
        </p:txBody>
      </p:sp>
      <p:pic>
        <p:nvPicPr>
          <p:cNvPr id="5" name="object 9">
            <a:extLst>
              <a:ext uri="{FF2B5EF4-FFF2-40B4-BE49-F238E27FC236}">
                <a16:creationId xmlns:a16="http://schemas.microsoft.com/office/drawing/2014/main" id="{B9B65E05-43ED-9EBE-509D-60E412F97E4E}"/>
              </a:ext>
            </a:extLst>
          </p:cNvPr>
          <p:cNvPicPr/>
          <p:nvPr/>
        </p:nvPicPr>
        <p:blipFill>
          <a:blip r:embed="rId2" cstate="print"/>
          <a:stretch>
            <a:fillRect/>
          </a:stretch>
        </p:blipFill>
        <p:spPr>
          <a:xfrm>
            <a:off x="9591675" y="143474"/>
            <a:ext cx="2012058" cy="723301"/>
          </a:xfrm>
          <a:prstGeom prst="rect">
            <a:avLst/>
          </a:prstGeom>
        </p:spPr>
      </p:pic>
      <p:sp>
        <p:nvSpPr>
          <p:cNvPr id="6" name="Title 1">
            <a:extLst>
              <a:ext uri="{FF2B5EF4-FFF2-40B4-BE49-F238E27FC236}">
                <a16:creationId xmlns:a16="http://schemas.microsoft.com/office/drawing/2014/main" id="{7591C206-903D-1206-032D-318941FF4CA9}"/>
              </a:ext>
            </a:extLst>
          </p:cNvPr>
          <p:cNvSpPr txBox="1">
            <a:spLocks/>
          </p:cNvSpPr>
          <p:nvPr/>
        </p:nvSpPr>
        <p:spPr>
          <a:xfrm>
            <a:off x="418070" y="654123"/>
            <a:ext cx="110881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b="1" dirty="0">
                <a:solidFill>
                  <a:srgbClr val="000000"/>
                </a:solidFill>
                <a:latin typeface="Calibri"/>
                <a:cs typeface="Calibri"/>
              </a:rPr>
              <a:t>(AP 1): Kartlegging av relevante EVU-tilbud hos utdanningsinstitusjoner (fort.)</a:t>
            </a:r>
            <a:endParaRPr lang="nb-NO" sz="2800" b="1" dirty="0">
              <a:solidFill>
                <a:srgbClr val="000000"/>
              </a:solidFill>
              <a:latin typeface="Calibri" panose="020F0502020204030204" pitchFamily="34" charset="0"/>
            </a:endParaRPr>
          </a:p>
        </p:txBody>
      </p:sp>
      <p:sp>
        <p:nvSpPr>
          <p:cNvPr id="2" name="Plassholder for bunntekst 1">
            <a:extLst>
              <a:ext uri="{FF2B5EF4-FFF2-40B4-BE49-F238E27FC236}">
                <a16:creationId xmlns:a16="http://schemas.microsoft.com/office/drawing/2014/main" id="{38A86004-8028-644F-B6A0-AE228D3AB801}"/>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299193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DF86E-2EB8-CD4D-A893-D67E9215C0E1}"/>
              </a:ext>
            </a:extLst>
          </p:cNvPr>
          <p:cNvSpPr>
            <a:spLocks noGrp="1"/>
          </p:cNvSpPr>
          <p:nvPr>
            <p:ph type="title"/>
          </p:nvPr>
        </p:nvSpPr>
        <p:spPr>
          <a:xfrm>
            <a:off x="496919" y="745195"/>
            <a:ext cx="10141799" cy="1300554"/>
          </a:xfrm>
        </p:spPr>
        <p:txBody>
          <a:bodyPr anchor="b">
            <a:normAutofit/>
          </a:bodyPr>
          <a:lstStyle/>
          <a:p>
            <a:r>
              <a:rPr lang="nb-NO" sz="2600" b="1" i="0" dirty="0">
                <a:effectLst/>
                <a:latin typeface="Calibri" panose="020F0502020204030204" pitchFamily="34" charset="0"/>
              </a:rPr>
              <a:t>(AP 2): Identifisering av maritim nærings behov for kompetanseheving</a:t>
            </a:r>
            <a:r>
              <a:rPr lang="nb-NO" sz="2600" b="0" i="0" dirty="0">
                <a:effectLst/>
                <a:latin typeface="Calibri" panose="020F0502020204030204" pitchFamily="34" charset="0"/>
              </a:rPr>
              <a:t> </a:t>
            </a:r>
            <a:br>
              <a:rPr lang="nb-NO" sz="2600" b="1" dirty="0">
                <a:latin typeface="Calibri" panose="020F0502020204030204" pitchFamily="34" charset="0"/>
              </a:rPr>
            </a:br>
            <a:endParaRPr lang="nb-NO" sz="2600" dirty="0"/>
          </a:p>
        </p:txBody>
      </p:sp>
      <p:sp>
        <p:nvSpPr>
          <p:cNvPr id="11" name="Rectangle 1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1E2BAA-3044-D0FE-0E1C-C8C24858F99F}"/>
              </a:ext>
            </a:extLst>
          </p:cNvPr>
          <p:cNvSpPr>
            <a:spLocks noGrp="1"/>
          </p:cNvSpPr>
          <p:nvPr>
            <p:ph idx="1"/>
          </p:nvPr>
        </p:nvSpPr>
        <p:spPr>
          <a:xfrm>
            <a:off x="4678129" y="2198682"/>
            <a:ext cx="6382734" cy="4215379"/>
          </a:xfrm>
        </p:spPr>
        <p:txBody>
          <a:bodyPr vert="horz" lIns="91440" tIns="45720" rIns="91440" bIns="45720" rtlCol="0" anchor="ctr">
            <a:noAutofit/>
          </a:bodyPr>
          <a:lstStyle/>
          <a:p>
            <a:r>
              <a:rPr lang="nb-NO" sz="2400" dirty="0"/>
              <a:t>Dokumentanalyse</a:t>
            </a:r>
            <a:endParaRPr lang="nb-NO" sz="2400" dirty="0">
              <a:cs typeface="Calibri"/>
            </a:endParaRPr>
          </a:p>
          <a:p>
            <a:pPr lvl="1"/>
            <a:r>
              <a:rPr lang="nb-NO" dirty="0"/>
              <a:t>18 rapporter innen maritim sektor</a:t>
            </a:r>
            <a:endParaRPr lang="nb-NO" dirty="0">
              <a:cs typeface="Calibri"/>
            </a:endParaRPr>
          </a:p>
          <a:p>
            <a:pPr lvl="1"/>
            <a:r>
              <a:rPr lang="nb-NO" dirty="0"/>
              <a:t>Innspill fra representanter fra næringslivet</a:t>
            </a:r>
            <a:endParaRPr lang="nb-NO" dirty="0">
              <a:cs typeface="Calibri"/>
            </a:endParaRPr>
          </a:p>
          <a:p>
            <a:pPr lvl="1"/>
            <a:r>
              <a:rPr lang="nb-NO" dirty="0"/>
              <a:t>Behov for kompetanse i 25 ulike områder/temaer delt i to:</a:t>
            </a:r>
            <a:endParaRPr lang="nb-NO" dirty="0">
              <a:cs typeface="Calibri"/>
            </a:endParaRPr>
          </a:p>
          <a:p>
            <a:pPr lvl="2"/>
            <a:r>
              <a:rPr lang="nb-NO" sz="2400" dirty="0"/>
              <a:t>Kompetanse innen maritim framdriftsteknologi og alternative drivstoff</a:t>
            </a:r>
            <a:endParaRPr lang="nb-NO" sz="2400" dirty="0">
              <a:cs typeface="Calibri"/>
            </a:endParaRPr>
          </a:p>
          <a:p>
            <a:pPr lvl="2"/>
            <a:r>
              <a:rPr lang="nb-NO" sz="2400" dirty="0"/>
              <a:t>Kompetanse for digitale og muliggjørende teknologier</a:t>
            </a:r>
            <a:endParaRPr lang="nb-NO" sz="2400" dirty="0">
              <a:cs typeface="Calibri"/>
            </a:endParaRPr>
          </a:p>
          <a:p>
            <a:pPr lvl="1"/>
            <a:endParaRPr lang="nb-NO" sz="2000" dirty="0"/>
          </a:p>
        </p:txBody>
      </p:sp>
      <p:sp>
        <p:nvSpPr>
          <p:cNvPr id="15" name="Rectangle 1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9">
            <a:extLst>
              <a:ext uri="{FF2B5EF4-FFF2-40B4-BE49-F238E27FC236}">
                <a16:creationId xmlns:a16="http://schemas.microsoft.com/office/drawing/2014/main" id="{CF4B0565-6603-A7DA-FDDC-A01D3B68B700}"/>
              </a:ext>
            </a:extLst>
          </p:cNvPr>
          <p:cNvPicPr/>
          <p:nvPr/>
        </p:nvPicPr>
        <p:blipFill>
          <a:blip r:embed="rId2" cstate="print"/>
          <a:stretch>
            <a:fillRect/>
          </a:stretch>
        </p:blipFill>
        <p:spPr>
          <a:xfrm>
            <a:off x="9445557" y="354346"/>
            <a:ext cx="2249524" cy="781699"/>
          </a:xfrm>
          <a:prstGeom prst="rect">
            <a:avLst/>
          </a:prstGeom>
        </p:spPr>
      </p:pic>
      <p:pic>
        <p:nvPicPr>
          <p:cNvPr id="7" name="Picture 6" descr="A boat wake behind a railing&#10;&#10;Description automatically generated">
            <a:extLst>
              <a:ext uri="{FF2B5EF4-FFF2-40B4-BE49-F238E27FC236}">
                <a16:creationId xmlns:a16="http://schemas.microsoft.com/office/drawing/2014/main" id="{1C0292BD-AC69-B825-ADA5-130DCCD03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595" y="2306468"/>
            <a:ext cx="2534219" cy="3806337"/>
          </a:xfrm>
          <a:prstGeom prst="rect">
            <a:avLst/>
          </a:prstGeom>
        </p:spPr>
      </p:pic>
      <p:sp>
        <p:nvSpPr>
          <p:cNvPr id="4" name="Plassholder for bunntekst 3">
            <a:extLst>
              <a:ext uri="{FF2B5EF4-FFF2-40B4-BE49-F238E27FC236}">
                <a16:creationId xmlns:a16="http://schemas.microsoft.com/office/drawing/2014/main" id="{7DEF91C8-0860-C53A-8F3E-7E61B3E087CE}"/>
              </a:ext>
            </a:extLst>
          </p:cNvPr>
          <p:cNvSpPr>
            <a:spLocks noGrp="1"/>
          </p:cNvSpPr>
          <p:nvPr>
            <p:ph type="ftr" sz="quarter" idx="11"/>
          </p:nvPr>
        </p:nvSpPr>
        <p:spPr/>
        <p:txBody>
          <a:bodyPr/>
          <a:lstStyle/>
          <a:p>
            <a:r>
              <a:rPr lang="nb-NO"/>
              <a:t>MUF - konferansen 2023</a:t>
            </a:r>
          </a:p>
        </p:txBody>
      </p:sp>
    </p:spTree>
    <p:extLst>
      <p:ext uri="{BB962C8B-B14F-4D97-AF65-F5344CB8AC3E}">
        <p14:creationId xmlns:p14="http://schemas.microsoft.com/office/powerpoint/2010/main" val="72717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55A7-498A-9BD0-A359-4A7781EEE904}"/>
              </a:ext>
            </a:extLst>
          </p:cNvPr>
          <p:cNvSpPr>
            <a:spLocks noGrp="1"/>
          </p:cNvSpPr>
          <p:nvPr>
            <p:ph type="title"/>
          </p:nvPr>
        </p:nvSpPr>
        <p:spPr>
          <a:xfrm>
            <a:off x="1322265" y="136525"/>
            <a:ext cx="8064230" cy="860560"/>
          </a:xfrm>
        </p:spPr>
        <p:txBody>
          <a:bodyPr>
            <a:normAutofit/>
          </a:bodyPr>
          <a:lstStyle/>
          <a:p>
            <a:pPr algn="ctr"/>
            <a:r>
              <a:rPr lang="nb-NO" sz="2800" b="1" dirty="0">
                <a:latin typeface="+mn-lt"/>
              </a:rPr>
              <a:t>Vurdering av 25 kompetanseområder</a:t>
            </a:r>
            <a:endParaRPr lang="en-US" dirty="0"/>
          </a:p>
        </p:txBody>
      </p:sp>
      <p:graphicFrame>
        <p:nvGraphicFramePr>
          <p:cNvPr id="7" name="Content Placeholder 6">
            <a:extLst>
              <a:ext uri="{FF2B5EF4-FFF2-40B4-BE49-F238E27FC236}">
                <a16:creationId xmlns:a16="http://schemas.microsoft.com/office/drawing/2014/main" id="{E20B5203-0A71-2DF7-6E42-6D9E84E6CF6E}"/>
              </a:ext>
            </a:extLst>
          </p:cNvPr>
          <p:cNvGraphicFramePr>
            <a:graphicFrameLocks noGrp="1"/>
          </p:cNvGraphicFramePr>
          <p:nvPr>
            <p:ph idx="1"/>
            <p:extLst>
              <p:ext uri="{D42A27DB-BD31-4B8C-83A1-F6EECF244321}">
                <p14:modId xmlns:p14="http://schemas.microsoft.com/office/powerpoint/2010/main" val="2970277362"/>
              </p:ext>
            </p:extLst>
          </p:nvPr>
        </p:nvGraphicFramePr>
        <p:xfrm>
          <a:off x="294968" y="762000"/>
          <a:ext cx="4277032" cy="5844399"/>
        </p:xfrm>
        <a:graphic>
          <a:graphicData uri="http://schemas.openxmlformats.org/drawingml/2006/table">
            <a:tbl>
              <a:tblPr/>
              <a:tblGrid>
                <a:gridCol w="2263397">
                  <a:extLst>
                    <a:ext uri="{9D8B030D-6E8A-4147-A177-3AD203B41FA5}">
                      <a16:colId xmlns:a16="http://schemas.microsoft.com/office/drawing/2014/main" val="926921228"/>
                    </a:ext>
                  </a:extLst>
                </a:gridCol>
                <a:gridCol w="2013635">
                  <a:extLst>
                    <a:ext uri="{9D8B030D-6E8A-4147-A177-3AD203B41FA5}">
                      <a16:colId xmlns:a16="http://schemas.microsoft.com/office/drawing/2014/main" val="617511521"/>
                    </a:ext>
                  </a:extLst>
                </a:gridCol>
              </a:tblGrid>
              <a:tr h="710788">
                <a:tc>
                  <a:txBody>
                    <a:bodyPr/>
                    <a:lstStyle/>
                    <a:p>
                      <a:pPr fontAlgn="t"/>
                      <a:endParaRPr lang="nb-NO" sz="1400" dirty="0">
                        <a:effectLst/>
                      </a:endParaRPr>
                    </a:p>
                    <a:p>
                      <a:pPr algn="l" rtl="0" fontAlgn="base"/>
                      <a:r>
                        <a:rPr lang="nb-NO" sz="1400" b="1" i="0" dirty="0">
                          <a:effectLst/>
                          <a:latin typeface="Verdana" panose="020B0604030504040204" pitchFamily="34" charset="0"/>
                        </a:rPr>
                        <a:t>Tema</a:t>
                      </a:r>
                      <a:r>
                        <a:rPr lang="nb-NO" sz="1400" b="0" i="0" dirty="0">
                          <a:effectLst/>
                          <a:latin typeface="Verdana" panose="020B0604030504040204" pitchFamily="34" charset="0"/>
                        </a:rPr>
                        <a:t>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tc>
                  <a:txBody>
                    <a:bodyPr/>
                    <a:lstStyle/>
                    <a:p>
                      <a:pPr algn="ctr" fontAlgn="t"/>
                      <a:endParaRPr lang="nb-NO" sz="1400" dirty="0">
                        <a:effectLst/>
                      </a:endParaRPr>
                    </a:p>
                    <a:p>
                      <a:pPr algn="ctr" rtl="0" fontAlgn="base"/>
                      <a:r>
                        <a:rPr lang="nb-NO" sz="1400" b="1" i="0" dirty="0">
                          <a:effectLst/>
                          <a:latin typeface="Verdana" panose="020B0604030504040204" pitchFamily="34" charset="0"/>
                        </a:rPr>
                        <a:t>Kompetansebehov</a:t>
                      </a:r>
                      <a:r>
                        <a:rPr lang="nb-NO" sz="1400" b="0" i="0" dirty="0">
                          <a:effectLst/>
                          <a:latin typeface="Verdana" panose="020B0604030504040204" pitchFamily="34" charset="0"/>
                        </a:rPr>
                        <a:t>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D9FF"/>
                    </a:solidFill>
                  </a:tcPr>
                </a:tc>
                <a:extLst>
                  <a:ext uri="{0D108BD9-81ED-4DB2-BD59-A6C34878D82A}">
                    <a16:rowId xmlns:a16="http://schemas.microsoft.com/office/drawing/2014/main" val="121014636"/>
                  </a:ext>
                </a:extLst>
              </a:tr>
              <a:tr h="738863">
                <a:tc gridSpan="2">
                  <a:txBody>
                    <a:bodyPr/>
                    <a:lstStyle/>
                    <a:p>
                      <a:pPr algn="l" rtl="0" fontAlgn="base"/>
                      <a:r>
                        <a:rPr lang="nb-NO" sz="1400" b="1" i="0" dirty="0">
                          <a:effectLst/>
                          <a:latin typeface="Verdana" panose="020B0604030504040204" pitchFamily="34" charset="0"/>
                        </a:rPr>
                        <a:t>Kompetanse innen maritim framdriftsteknologi og alternative drivstoff</a:t>
                      </a:r>
                      <a:r>
                        <a:rPr lang="nb-NO" sz="1400" b="0" i="0" dirty="0">
                          <a:effectLst/>
                          <a:latin typeface="Verdana" panose="020B0604030504040204" pitchFamily="34" charset="0"/>
                        </a:rPr>
                        <a:t>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hMerge="1">
                  <a:txBody>
                    <a:bodyPr/>
                    <a:lstStyle/>
                    <a:p>
                      <a:endParaRPr lang="nb-NO"/>
                    </a:p>
                  </a:txBody>
                  <a:tcPr/>
                </a:tc>
                <a:extLst>
                  <a:ext uri="{0D108BD9-81ED-4DB2-BD59-A6C34878D82A}">
                    <a16:rowId xmlns:a16="http://schemas.microsoft.com/office/drawing/2014/main" val="1461624933"/>
                  </a:ext>
                </a:extLst>
              </a:tr>
              <a:tr h="359255">
                <a:tc>
                  <a:txBody>
                    <a:bodyPr/>
                    <a:lstStyle/>
                    <a:p>
                      <a:pPr algn="l" rtl="0" fontAlgn="base"/>
                      <a:r>
                        <a:rPr lang="nb-NO" sz="1400" b="0" i="0" dirty="0">
                          <a:effectLst/>
                          <a:latin typeface="Verdana" panose="020B0604030504040204" pitchFamily="34" charset="0"/>
                        </a:rPr>
                        <a:t>Batteriteknologi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5 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43833"/>
                  </a:ext>
                </a:extLst>
              </a:tr>
              <a:tr h="349846">
                <a:tc>
                  <a:txBody>
                    <a:bodyPr/>
                    <a:lstStyle/>
                    <a:p>
                      <a:pPr algn="l" rtl="0" fontAlgn="base"/>
                      <a:r>
                        <a:rPr lang="nb-NO" sz="1400" b="0" i="0" dirty="0">
                          <a:effectLst/>
                          <a:latin typeface="Verdana" panose="020B0604030504040204" pitchFamily="34" charset="0"/>
                        </a:rPr>
                        <a:t>Hydrogen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3 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423874"/>
                  </a:ext>
                </a:extLst>
              </a:tr>
              <a:tr h="358604">
                <a:tc>
                  <a:txBody>
                    <a:bodyPr/>
                    <a:lstStyle/>
                    <a:p>
                      <a:pPr algn="l" rtl="0" fontAlgn="base"/>
                      <a:r>
                        <a:rPr lang="nb-NO" sz="1400" b="0" i="0" dirty="0">
                          <a:effectLst/>
                          <a:latin typeface="Verdana" panose="020B0604030504040204" pitchFamily="34" charset="0"/>
                        </a:rPr>
                        <a:t>Ammoniakk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3 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720609"/>
                  </a:ext>
                </a:extLst>
              </a:tr>
              <a:tr h="376446">
                <a:tc>
                  <a:txBody>
                    <a:bodyPr/>
                    <a:lstStyle/>
                    <a:p>
                      <a:pPr algn="l" rtl="0" fontAlgn="base"/>
                      <a:r>
                        <a:rPr lang="nb-NO" sz="1400" b="0" i="0" dirty="0">
                          <a:effectLst/>
                          <a:latin typeface="Verdana" panose="020B0604030504040204" pitchFamily="34" charset="0"/>
                        </a:rPr>
                        <a:t>Brenselcelleteknologi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3 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845382"/>
                  </a:ext>
                </a:extLst>
              </a:tr>
              <a:tr h="348869">
                <a:tc>
                  <a:txBody>
                    <a:bodyPr/>
                    <a:lstStyle/>
                    <a:p>
                      <a:pPr algn="l" rtl="0" fontAlgn="base"/>
                      <a:r>
                        <a:rPr lang="nb-NO" sz="1400" b="0" i="0" dirty="0">
                          <a:effectLst/>
                          <a:latin typeface="Verdana" panose="020B0604030504040204" pitchFamily="34" charset="0"/>
                        </a:rPr>
                        <a:t>Metanol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3 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634125"/>
                  </a:ext>
                </a:extLst>
              </a:tr>
              <a:tr h="366711">
                <a:tc>
                  <a:txBody>
                    <a:bodyPr/>
                    <a:lstStyle/>
                    <a:p>
                      <a:pPr algn="l" rtl="0" fontAlgn="base"/>
                      <a:r>
                        <a:rPr lang="nb-NO" sz="1400" b="0" i="0" dirty="0" err="1">
                          <a:effectLst/>
                          <a:latin typeface="Verdana" panose="020B0604030504040204" pitchFamily="34" charset="0"/>
                        </a:rPr>
                        <a:t>Liquified</a:t>
                      </a:r>
                      <a:r>
                        <a:rPr lang="nb-NO" sz="1400" b="0" i="0" dirty="0">
                          <a:effectLst/>
                          <a:latin typeface="Verdana" panose="020B0604030504040204" pitchFamily="34" charset="0"/>
                        </a:rPr>
                        <a:t> </a:t>
                      </a:r>
                      <a:r>
                        <a:rPr lang="nb-NO" sz="1400" b="0" i="0" dirty="0" err="1">
                          <a:effectLst/>
                          <a:latin typeface="Verdana" panose="020B0604030504040204" pitchFamily="34" charset="0"/>
                        </a:rPr>
                        <a:t>biogas</a:t>
                      </a:r>
                      <a:r>
                        <a:rPr lang="nb-NO" sz="1400" b="0" i="0" dirty="0">
                          <a:effectLst/>
                          <a:latin typeface="Verdana" panose="020B0604030504040204" pitchFamily="34" charset="0"/>
                        </a:rPr>
                        <a:t> (LBG)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    5**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14517"/>
                  </a:ext>
                </a:extLst>
              </a:tr>
              <a:tr h="513558">
                <a:tc>
                  <a:txBody>
                    <a:bodyPr/>
                    <a:lstStyle/>
                    <a:p>
                      <a:pPr algn="l" rtl="0" fontAlgn="base"/>
                      <a:r>
                        <a:rPr lang="nb-NO" sz="1400" b="0" i="0" dirty="0" err="1">
                          <a:effectLst/>
                          <a:latin typeface="Verdana" panose="020B0604030504040204" pitchFamily="34" charset="0"/>
                        </a:rPr>
                        <a:t>Low</a:t>
                      </a:r>
                      <a:r>
                        <a:rPr lang="nb-NO" sz="1400" b="0" i="0" dirty="0">
                          <a:effectLst/>
                          <a:latin typeface="Verdana" panose="020B0604030504040204" pitchFamily="34" charset="0"/>
                        </a:rPr>
                        <a:t> </a:t>
                      </a:r>
                      <a:r>
                        <a:rPr lang="nb-NO" sz="1400" b="0" i="0" dirty="0" err="1">
                          <a:effectLst/>
                          <a:latin typeface="Verdana" panose="020B0604030504040204" pitchFamily="34" charset="0"/>
                        </a:rPr>
                        <a:t>flashpoint</a:t>
                      </a:r>
                      <a:r>
                        <a:rPr lang="nb-NO" sz="1400" b="0" i="0" dirty="0">
                          <a:effectLst/>
                          <a:latin typeface="Verdana" panose="020B0604030504040204" pitchFamily="34" charset="0"/>
                        </a:rPr>
                        <a:t> </a:t>
                      </a:r>
                      <a:r>
                        <a:rPr lang="nb-NO" sz="1400" b="0" i="0" dirty="0" err="1">
                          <a:effectLst/>
                          <a:latin typeface="Verdana" panose="020B0604030504040204" pitchFamily="34" charset="0"/>
                        </a:rPr>
                        <a:t>fuels</a:t>
                      </a:r>
                      <a:r>
                        <a:rPr lang="nb-NO" sz="1400" b="0" i="0" dirty="0">
                          <a:effectLst/>
                          <a:latin typeface="Verdana" panose="020B0604030504040204" pitchFamily="34" charset="0"/>
                        </a:rPr>
                        <a:t> (IGF)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  1*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3573080"/>
                  </a:ext>
                </a:extLst>
              </a:tr>
              <a:tr h="366056">
                <a:tc>
                  <a:txBody>
                    <a:bodyPr/>
                    <a:lstStyle/>
                    <a:p>
                      <a:pPr algn="l" rtl="0" fontAlgn="base"/>
                      <a:r>
                        <a:rPr lang="nb-NO" sz="1400" b="0" i="0" dirty="0">
                          <a:effectLst/>
                          <a:latin typeface="Verdana" panose="020B0604030504040204" pitchFamily="34" charset="0"/>
                        </a:rPr>
                        <a:t>Eksosrensing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2 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5044451"/>
                  </a:ext>
                </a:extLst>
              </a:tr>
              <a:tr h="316064">
                <a:tc>
                  <a:txBody>
                    <a:bodyPr/>
                    <a:lstStyle/>
                    <a:p>
                      <a:pPr algn="l" rtl="0" fontAlgn="base"/>
                      <a:r>
                        <a:rPr lang="nb-NO" sz="1400" b="0" i="0" dirty="0">
                          <a:effectLst/>
                          <a:latin typeface="Verdana" panose="020B0604030504040204" pitchFamily="34" charset="0"/>
                        </a:rPr>
                        <a:t>Miljø og utslipp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604055"/>
                  </a:ext>
                </a:extLst>
              </a:tr>
              <a:tr h="513558">
                <a:tc>
                  <a:txBody>
                    <a:bodyPr/>
                    <a:lstStyle/>
                    <a:p>
                      <a:pPr algn="l" rtl="0" fontAlgn="base"/>
                      <a:r>
                        <a:rPr lang="nb-NO" sz="1400" b="0" i="0" dirty="0">
                          <a:effectLst/>
                          <a:latin typeface="Verdana" panose="020B0604030504040204" pitchFamily="34" charset="0"/>
                        </a:rPr>
                        <a:t>Kraft og styringselektronikk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  1* </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0038672"/>
                  </a:ext>
                </a:extLst>
              </a:tr>
              <a:tr h="525781">
                <a:tc>
                  <a:txBody>
                    <a:bodyPr/>
                    <a:lstStyle/>
                    <a:p>
                      <a:pPr algn="l" rtl="0" fontAlgn="base"/>
                      <a:r>
                        <a:rPr lang="nb-NO" sz="1400" b="0" i="0" dirty="0">
                          <a:effectLst/>
                          <a:latin typeface="Verdana" panose="020B0604030504040204" pitchFamily="34" charset="0"/>
                        </a:rPr>
                        <a:t>Måle- og reguleringsteknikk</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 1*</a:t>
                      </a:r>
                      <a:endParaRPr lang="nb-NO" sz="1400" b="0" i="0" dirty="0">
                        <a:effectLst/>
                      </a:endParaRPr>
                    </a:p>
                  </a:txBody>
                  <a:tcPr marL="59607" marR="59607" marT="29804" marB="29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048029"/>
                  </a:ext>
                </a:extLst>
              </a:tr>
            </a:tbl>
          </a:graphicData>
        </a:graphic>
      </p:graphicFrame>
      <p:sp>
        <p:nvSpPr>
          <p:cNvPr id="8" name="TextBox 7">
            <a:extLst>
              <a:ext uri="{FF2B5EF4-FFF2-40B4-BE49-F238E27FC236}">
                <a16:creationId xmlns:a16="http://schemas.microsoft.com/office/drawing/2014/main" id="{E5395D15-466E-BBD9-EAC6-CAA22DB1A1D2}"/>
              </a:ext>
            </a:extLst>
          </p:cNvPr>
          <p:cNvSpPr txBox="1"/>
          <p:nvPr/>
        </p:nvSpPr>
        <p:spPr>
          <a:xfrm>
            <a:off x="9132494" y="853266"/>
            <a:ext cx="2967083" cy="5509200"/>
          </a:xfrm>
          <a:prstGeom prst="rect">
            <a:avLst/>
          </a:prstGeom>
          <a:noFill/>
        </p:spPr>
        <p:txBody>
          <a:bodyPr wrap="square" rtlCol="0">
            <a:spAutoFit/>
          </a:bodyPr>
          <a:lstStyle/>
          <a:p>
            <a:pPr algn="l" rtl="0" fontAlgn="base"/>
            <a:r>
              <a:rPr lang="nb-NO" sz="1600" b="0" i="0" dirty="0">
                <a:solidFill>
                  <a:srgbClr val="000000"/>
                </a:solidFill>
                <a:effectLst/>
              </a:rPr>
              <a:t>* For alle de fire temaene som er gitt laveste vurdering (skåre 1) er det slik at de knapt er nevnt i dokumentene vi undersøker. </a:t>
            </a:r>
          </a:p>
          <a:p>
            <a:pPr algn="l" rtl="0" fontAlgn="base"/>
            <a:r>
              <a:rPr lang="nb-NO" sz="1600" b="0" i="0" dirty="0">
                <a:solidFill>
                  <a:srgbClr val="000000"/>
                </a:solidFill>
                <a:effectLst/>
              </a:rPr>
              <a:t> </a:t>
            </a:r>
          </a:p>
          <a:p>
            <a:pPr algn="l" rtl="0" fontAlgn="base"/>
            <a:r>
              <a:rPr lang="nb-NO" sz="1600" b="0" i="0" dirty="0">
                <a:solidFill>
                  <a:srgbClr val="000000"/>
                </a:solidFill>
                <a:effectLst/>
              </a:rPr>
              <a:t>** </a:t>
            </a:r>
            <a:r>
              <a:rPr lang="nb-NO" sz="1600" b="0" i="0" dirty="0" err="1">
                <a:solidFill>
                  <a:srgbClr val="000000"/>
                </a:solidFill>
                <a:effectLst/>
              </a:rPr>
              <a:t>Liquified</a:t>
            </a:r>
            <a:r>
              <a:rPr lang="nb-NO" sz="1600" b="0" i="0" dirty="0">
                <a:solidFill>
                  <a:srgbClr val="000000"/>
                </a:solidFill>
                <a:effectLst/>
              </a:rPr>
              <a:t> </a:t>
            </a:r>
            <a:r>
              <a:rPr lang="nb-NO" sz="1600" b="0" i="0" dirty="0" err="1">
                <a:solidFill>
                  <a:srgbClr val="000000"/>
                </a:solidFill>
                <a:effectLst/>
              </a:rPr>
              <a:t>biogas</a:t>
            </a:r>
            <a:r>
              <a:rPr lang="nb-NO" sz="1600" b="0" i="0" dirty="0">
                <a:solidFill>
                  <a:srgbClr val="000000"/>
                </a:solidFill>
                <a:effectLst/>
              </a:rPr>
              <a:t> (LBG) er knapt omtalt i dokumentene vi undersøker, men LNG (</a:t>
            </a:r>
            <a:r>
              <a:rPr lang="nb-NO" sz="1600" b="0" i="0" dirty="0" err="1">
                <a:solidFill>
                  <a:srgbClr val="000000"/>
                </a:solidFill>
                <a:effectLst/>
              </a:rPr>
              <a:t>liquified</a:t>
            </a:r>
            <a:r>
              <a:rPr lang="nb-NO" sz="1600" b="0" i="0" dirty="0">
                <a:solidFill>
                  <a:srgbClr val="000000"/>
                </a:solidFill>
                <a:effectLst/>
              </a:rPr>
              <a:t> </a:t>
            </a:r>
            <a:r>
              <a:rPr lang="nb-NO" sz="1600" b="0" i="0" dirty="0" err="1">
                <a:solidFill>
                  <a:srgbClr val="000000"/>
                </a:solidFill>
                <a:effectLst/>
              </a:rPr>
              <a:t>natural</a:t>
            </a:r>
            <a:r>
              <a:rPr lang="nb-NO" sz="1600" b="0" i="0" dirty="0">
                <a:solidFill>
                  <a:srgbClr val="000000"/>
                </a:solidFill>
                <a:effectLst/>
              </a:rPr>
              <a:t> gas) får mye omtale. Forskjellen på de to er ikke hva de består av, kan brukes til, eller kompetansen man vil trenge for trygg bruk, men prosessen som ligger bak når blir fremstilt. I vurderingen har vi derfor inkludert det som står om LNG i dokumentene. </a:t>
            </a:r>
          </a:p>
          <a:p>
            <a:pPr algn="l" rtl="0" fontAlgn="base"/>
            <a:endParaRPr lang="nb-NO" sz="1600" b="0" i="0" dirty="0">
              <a:solidFill>
                <a:srgbClr val="000000"/>
              </a:solidFill>
              <a:effectLst/>
            </a:endParaRPr>
          </a:p>
          <a:p>
            <a:pPr algn="l" rtl="0" fontAlgn="base"/>
            <a:r>
              <a:rPr lang="nb-NO" sz="1600" b="0" i="0" dirty="0">
                <a:solidFill>
                  <a:srgbClr val="000000"/>
                </a:solidFill>
                <a:effectLst/>
              </a:rPr>
              <a:t>- Dokumentene dekket ikke dette teamet. Vurderingen av kompetansebehovet ble derfor gjort under workshopen.   </a:t>
            </a:r>
          </a:p>
        </p:txBody>
      </p:sp>
      <p:pic>
        <p:nvPicPr>
          <p:cNvPr id="9" name="object 9">
            <a:extLst>
              <a:ext uri="{FF2B5EF4-FFF2-40B4-BE49-F238E27FC236}">
                <a16:creationId xmlns:a16="http://schemas.microsoft.com/office/drawing/2014/main" id="{9CE47EEB-E76E-8269-6008-3D3850D0FB73}"/>
              </a:ext>
            </a:extLst>
          </p:cNvPr>
          <p:cNvPicPr/>
          <p:nvPr/>
        </p:nvPicPr>
        <p:blipFill>
          <a:blip r:embed="rId2" cstate="print"/>
          <a:stretch>
            <a:fillRect/>
          </a:stretch>
        </p:blipFill>
        <p:spPr>
          <a:xfrm>
            <a:off x="9705975" y="143474"/>
            <a:ext cx="1897758" cy="618526"/>
          </a:xfrm>
          <a:prstGeom prst="rect">
            <a:avLst/>
          </a:prstGeom>
        </p:spPr>
      </p:pic>
      <p:sp>
        <p:nvSpPr>
          <p:cNvPr id="3" name="TextBox 2">
            <a:extLst>
              <a:ext uri="{FF2B5EF4-FFF2-40B4-BE49-F238E27FC236}">
                <a16:creationId xmlns:a16="http://schemas.microsoft.com/office/drawing/2014/main" id="{809ABEB1-CE04-2D00-9D03-EF12D4A7CDE8}"/>
              </a:ext>
            </a:extLst>
          </p:cNvPr>
          <p:cNvSpPr txBox="1"/>
          <p:nvPr/>
        </p:nvSpPr>
        <p:spPr>
          <a:xfrm>
            <a:off x="9073824" y="6388567"/>
            <a:ext cx="1699985" cy="255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Calibri"/>
              </a:rPr>
              <a:t>1=</a:t>
            </a:r>
            <a:r>
              <a:rPr lang="en-US" sz="1000" dirty="0" err="1">
                <a:cs typeface="Calibri"/>
              </a:rPr>
              <a:t>lav</a:t>
            </a:r>
            <a:r>
              <a:rPr lang="en-US" sz="1000" dirty="0">
                <a:cs typeface="Calibri"/>
              </a:rPr>
              <a:t> </a:t>
            </a:r>
            <a:r>
              <a:rPr lang="en-US" sz="1000" dirty="0" err="1">
                <a:cs typeface="Calibri"/>
              </a:rPr>
              <a:t>behov</a:t>
            </a:r>
            <a:r>
              <a:rPr lang="en-US" sz="1000" dirty="0">
                <a:cs typeface="Calibri"/>
              </a:rPr>
              <a:t>, 5=</a:t>
            </a:r>
            <a:r>
              <a:rPr lang="en-US" sz="1000" dirty="0" err="1">
                <a:cs typeface="Calibri"/>
              </a:rPr>
              <a:t>stort</a:t>
            </a:r>
            <a:r>
              <a:rPr lang="en-US" sz="1000" dirty="0">
                <a:cs typeface="Calibri"/>
              </a:rPr>
              <a:t> </a:t>
            </a:r>
            <a:r>
              <a:rPr lang="en-US" sz="1000" dirty="0" err="1">
                <a:cs typeface="Calibri"/>
              </a:rPr>
              <a:t>behov</a:t>
            </a:r>
            <a:endParaRPr lang="en-US" sz="1000" dirty="0"/>
          </a:p>
        </p:txBody>
      </p:sp>
      <p:graphicFrame>
        <p:nvGraphicFramePr>
          <p:cNvPr id="5" name="Table 4">
            <a:extLst>
              <a:ext uri="{FF2B5EF4-FFF2-40B4-BE49-F238E27FC236}">
                <a16:creationId xmlns:a16="http://schemas.microsoft.com/office/drawing/2014/main" id="{13D1101F-4879-C533-CFB7-D2EE7C8695B3}"/>
              </a:ext>
            </a:extLst>
          </p:cNvPr>
          <p:cNvGraphicFramePr>
            <a:graphicFrameLocks noGrp="1"/>
          </p:cNvGraphicFramePr>
          <p:nvPr>
            <p:extLst>
              <p:ext uri="{D42A27DB-BD31-4B8C-83A1-F6EECF244321}">
                <p14:modId xmlns:p14="http://schemas.microsoft.com/office/powerpoint/2010/main" val="181598789"/>
              </p:ext>
            </p:extLst>
          </p:nvPr>
        </p:nvGraphicFramePr>
        <p:xfrm>
          <a:off x="4648070" y="762000"/>
          <a:ext cx="4408354" cy="5844402"/>
        </p:xfrm>
        <a:graphic>
          <a:graphicData uri="http://schemas.openxmlformats.org/drawingml/2006/table">
            <a:tbl>
              <a:tblPr/>
              <a:tblGrid>
                <a:gridCol w="3184750">
                  <a:extLst>
                    <a:ext uri="{9D8B030D-6E8A-4147-A177-3AD203B41FA5}">
                      <a16:colId xmlns:a16="http://schemas.microsoft.com/office/drawing/2014/main" val="3139119386"/>
                    </a:ext>
                  </a:extLst>
                </a:gridCol>
                <a:gridCol w="1223604">
                  <a:extLst>
                    <a:ext uri="{9D8B030D-6E8A-4147-A177-3AD203B41FA5}">
                      <a16:colId xmlns:a16="http://schemas.microsoft.com/office/drawing/2014/main" val="1125946992"/>
                    </a:ext>
                  </a:extLst>
                </a:gridCol>
              </a:tblGrid>
              <a:tr h="689704">
                <a:tc gridSpan="2">
                  <a:txBody>
                    <a:bodyPr/>
                    <a:lstStyle/>
                    <a:p>
                      <a:pPr algn="l" rtl="0" fontAlgn="base"/>
                      <a:r>
                        <a:rPr lang="nb-NO" sz="1400" b="1" i="0" dirty="0">
                          <a:effectLst/>
                          <a:latin typeface="Verdana" panose="020B0604030504040204" pitchFamily="34" charset="0"/>
                        </a:rPr>
                        <a:t>Kompetanse for digitale og muliggjørende teknologier</a:t>
                      </a:r>
                      <a:r>
                        <a:rPr lang="nb-NO" sz="1400" b="0" i="0" dirty="0">
                          <a:effectLst/>
                          <a:latin typeface="Verdana" panose="020B0604030504040204" pitchFamily="34" charset="0"/>
                        </a:rPr>
                        <a:t>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CFF"/>
                    </a:solidFill>
                  </a:tcPr>
                </a:tc>
                <a:tc hMerge="1">
                  <a:txBody>
                    <a:bodyPr/>
                    <a:lstStyle/>
                    <a:p>
                      <a:endParaRPr lang="nb-NO"/>
                    </a:p>
                  </a:txBody>
                  <a:tcPr/>
                </a:tc>
                <a:extLst>
                  <a:ext uri="{0D108BD9-81ED-4DB2-BD59-A6C34878D82A}">
                    <a16:rowId xmlns:a16="http://schemas.microsoft.com/office/drawing/2014/main" val="2248124638"/>
                  </a:ext>
                </a:extLst>
              </a:tr>
              <a:tr h="362222">
                <a:tc>
                  <a:txBody>
                    <a:bodyPr/>
                    <a:lstStyle/>
                    <a:p>
                      <a:pPr algn="l" rtl="0" fontAlgn="base"/>
                      <a:r>
                        <a:rPr lang="nb-NO" sz="1400" b="0" i="0" dirty="0">
                          <a:effectLst/>
                          <a:latin typeface="Verdana" panose="020B0604030504040204" pitchFamily="34" charset="0"/>
                        </a:rPr>
                        <a:t>Autonome systemer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5 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2228579"/>
                  </a:ext>
                </a:extLst>
              </a:tr>
              <a:tr h="362222">
                <a:tc>
                  <a:txBody>
                    <a:bodyPr/>
                    <a:lstStyle/>
                    <a:p>
                      <a:pPr algn="l" rtl="0" fontAlgn="base"/>
                      <a:r>
                        <a:rPr lang="nb-NO" sz="1400" b="0" i="0" dirty="0">
                          <a:effectLst/>
                          <a:latin typeface="Verdana" panose="020B0604030504040204" pitchFamily="34" charset="0"/>
                        </a:rPr>
                        <a:t>Robotisering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3 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524871"/>
                  </a:ext>
                </a:extLst>
              </a:tr>
              <a:tr h="362222">
                <a:tc>
                  <a:txBody>
                    <a:bodyPr/>
                    <a:lstStyle/>
                    <a:p>
                      <a:pPr algn="l" rtl="0" fontAlgn="base"/>
                      <a:r>
                        <a:rPr lang="nb-NO" sz="1400" b="0" i="0" dirty="0" err="1">
                          <a:effectLst/>
                          <a:latin typeface="Verdana" panose="020B0604030504040204" pitchFamily="34" charset="0"/>
                        </a:rPr>
                        <a:t>Sensordata</a:t>
                      </a:r>
                      <a:r>
                        <a:rPr lang="nb-NO" sz="1400" b="0" i="0" dirty="0">
                          <a:effectLst/>
                          <a:latin typeface="Verdana" panose="020B0604030504040204" pitchFamily="34" charset="0"/>
                        </a:rPr>
                        <a:t>/tingenes internett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5 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8729092"/>
                  </a:ext>
                </a:extLst>
              </a:tr>
              <a:tr h="362222">
                <a:tc>
                  <a:txBody>
                    <a:bodyPr/>
                    <a:lstStyle/>
                    <a:p>
                      <a:pPr algn="l" rtl="0" fontAlgn="base"/>
                      <a:r>
                        <a:rPr lang="nb-NO" sz="1400" b="0" i="0" dirty="0">
                          <a:effectLst/>
                          <a:latin typeface="Verdana" panose="020B0604030504040204" pitchFamily="34" charset="0"/>
                        </a:rPr>
                        <a:t>Digital tvilling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4 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363850"/>
                  </a:ext>
                </a:extLst>
              </a:tr>
              <a:tr h="362222">
                <a:tc>
                  <a:txBody>
                    <a:bodyPr/>
                    <a:lstStyle/>
                    <a:p>
                      <a:pPr algn="l" rtl="0" fontAlgn="base"/>
                      <a:r>
                        <a:rPr lang="nb-NO" sz="1400" b="0" i="0" dirty="0" err="1">
                          <a:effectLst/>
                          <a:latin typeface="Verdana" panose="020B0604030504040204" pitchFamily="34" charset="0"/>
                        </a:rPr>
                        <a:t>Cloud</a:t>
                      </a:r>
                      <a:r>
                        <a:rPr lang="nb-NO" sz="1400" b="0" i="0" dirty="0">
                          <a:effectLst/>
                          <a:latin typeface="Verdana" panose="020B0604030504040204" pitchFamily="34" charset="0"/>
                        </a:rPr>
                        <a:t> </a:t>
                      </a:r>
                      <a:r>
                        <a:rPr lang="nb-NO" sz="1400" b="0" i="0" dirty="0" err="1">
                          <a:effectLst/>
                          <a:latin typeface="Verdana" panose="020B0604030504040204" pitchFamily="34" charset="0"/>
                        </a:rPr>
                        <a:t>computing</a:t>
                      </a:r>
                      <a:r>
                        <a:rPr lang="nb-NO" sz="1400" b="0" i="0" dirty="0">
                          <a:effectLst/>
                          <a:latin typeface="Verdana" panose="020B0604030504040204" pitchFamily="34" charset="0"/>
                        </a:rPr>
                        <a:t>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2 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732894"/>
                  </a:ext>
                </a:extLst>
              </a:tr>
              <a:tr h="362222">
                <a:tc>
                  <a:txBody>
                    <a:bodyPr/>
                    <a:lstStyle/>
                    <a:p>
                      <a:pPr algn="l" rtl="0" fontAlgn="base"/>
                      <a:r>
                        <a:rPr lang="nb-NO" sz="1400" b="0" i="0" dirty="0">
                          <a:effectLst/>
                          <a:latin typeface="Verdana" panose="020B0604030504040204" pitchFamily="34" charset="0"/>
                        </a:rPr>
                        <a:t>Data- og stordataanalyse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4 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589715"/>
                  </a:ext>
                </a:extLst>
              </a:tr>
              <a:tr h="362222">
                <a:tc>
                  <a:txBody>
                    <a:bodyPr/>
                    <a:lstStyle/>
                    <a:p>
                      <a:pPr algn="l" rtl="0" fontAlgn="base"/>
                      <a:r>
                        <a:rPr lang="nb-NO" sz="1400" b="0" i="0" dirty="0">
                          <a:effectLst/>
                          <a:latin typeface="Verdana" panose="020B0604030504040204" pitchFamily="34" charset="0"/>
                        </a:rPr>
                        <a:t>Datasikkerhet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4 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200083"/>
                  </a:ext>
                </a:extLst>
              </a:tr>
              <a:tr h="362222">
                <a:tc>
                  <a:txBody>
                    <a:bodyPr/>
                    <a:lstStyle/>
                    <a:p>
                      <a:pPr algn="l" rtl="0" fontAlgn="base"/>
                      <a:r>
                        <a:rPr lang="nb-NO" sz="1400" b="0" i="0" dirty="0">
                          <a:effectLst/>
                          <a:latin typeface="Verdana" panose="020B0604030504040204" pitchFamily="34" charset="0"/>
                        </a:rPr>
                        <a:t>Kunstig intelligens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4 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421990"/>
                  </a:ext>
                </a:extLst>
              </a:tr>
              <a:tr h="362222">
                <a:tc>
                  <a:txBody>
                    <a:bodyPr/>
                    <a:lstStyle/>
                    <a:p>
                      <a:pPr algn="l" rtl="0" fontAlgn="base"/>
                      <a:r>
                        <a:rPr lang="nb-NO" sz="1400" b="0" i="0" dirty="0">
                          <a:effectLst/>
                          <a:latin typeface="Verdana" panose="020B0604030504040204" pitchFamily="34" charset="0"/>
                        </a:rPr>
                        <a:t>Visualisering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2 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209342"/>
                  </a:ext>
                </a:extLst>
              </a:tr>
              <a:tr h="445812">
                <a:tc>
                  <a:txBody>
                    <a:bodyPr/>
                    <a:lstStyle/>
                    <a:p>
                      <a:pPr algn="l" rtl="0" fontAlgn="base"/>
                      <a:r>
                        <a:rPr lang="nb-NO" sz="1400" b="0" i="0" dirty="0">
                          <a:effectLst/>
                          <a:latin typeface="Verdana" panose="020B0604030504040204" pitchFamily="34" charset="0"/>
                        </a:rPr>
                        <a:t>Augmentert/virtuell virkelighet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2 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8195003"/>
                  </a:ext>
                </a:extLst>
              </a:tr>
              <a:tr h="362222">
                <a:tc>
                  <a:txBody>
                    <a:bodyPr/>
                    <a:lstStyle/>
                    <a:p>
                      <a:pPr algn="l" rtl="0" fontAlgn="base"/>
                      <a:r>
                        <a:rPr lang="nb-NO" sz="1400" b="0" i="0" dirty="0" err="1">
                          <a:effectLst/>
                          <a:latin typeface="Verdana" panose="020B0604030504040204" pitchFamily="34" charset="0"/>
                        </a:rPr>
                        <a:t>Blokkjedeteknologi</a:t>
                      </a:r>
                      <a:r>
                        <a:rPr lang="nb-NO" sz="1400" b="0" i="0" dirty="0">
                          <a:effectLst/>
                          <a:latin typeface="Verdana" panose="020B0604030504040204" pitchFamily="34" charset="0"/>
                        </a:rPr>
                        <a:t>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1*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080328"/>
                  </a:ext>
                </a:extLst>
              </a:tr>
              <a:tr h="362222">
                <a:tc>
                  <a:txBody>
                    <a:bodyPr/>
                    <a:lstStyle/>
                    <a:p>
                      <a:pPr algn="l" rtl="0" fontAlgn="base"/>
                      <a:r>
                        <a:rPr lang="nb-NO" sz="1400" b="0" i="0" dirty="0">
                          <a:effectLst/>
                          <a:latin typeface="Verdana" panose="020B0604030504040204" pitchFamily="34" charset="0"/>
                        </a:rPr>
                        <a:t>Droner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2 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7313650"/>
                  </a:ext>
                </a:extLst>
              </a:tr>
              <a:tr h="362222">
                <a:tc>
                  <a:txBody>
                    <a:bodyPr/>
                    <a:lstStyle/>
                    <a:p>
                      <a:pPr algn="l" rtl="0" fontAlgn="base"/>
                      <a:r>
                        <a:rPr lang="nb-NO" sz="1400" b="0" i="0" dirty="0">
                          <a:effectLst/>
                          <a:latin typeface="Verdana" panose="020B0604030504040204" pitchFamily="34" charset="0"/>
                        </a:rPr>
                        <a:t>3D-Printing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2 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15426"/>
                  </a:ext>
                </a:extLst>
              </a:tr>
              <a:tr h="362222">
                <a:tc>
                  <a:txBody>
                    <a:bodyPr/>
                    <a:lstStyle/>
                    <a:p>
                      <a:pPr algn="l" rtl="0" fontAlgn="base"/>
                      <a:r>
                        <a:rPr lang="nb-NO" sz="1400" b="0" i="0" dirty="0">
                          <a:effectLst/>
                          <a:latin typeface="Verdana" panose="020B0604030504040204" pitchFamily="34" charset="0"/>
                        </a:rPr>
                        <a:t>5G/Dataoverføring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b-NO" sz="1400" b="0" i="0" dirty="0">
                          <a:effectLst/>
                          <a:latin typeface="Verdana" panose="020B0604030504040204" pitchFamily="34" charset="0"/>
                        </a:rPr>
                        <a:t>2 </a:t>
                      </a:r>
                      <a:endParaRPr lang="nb-NO" sz="1400" b="0" i="0" dirty="0">
                        <a:effectLst/>
                      </a:endParaRPr>
                    </a:p>
                  </a:txBody>
                  <a:tcPr marL="51802" marR="51802" marT="25901" marB="259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9583912"/>
                  </a:ext>
                </a:extLst>
              </a:tr>
            </a:tbl>
          </a:graphicData>
        </a:graphic>
      </p:graphicFrame>
      <p:sp>
        <p:nvSpPr>
          <p:cNvPr id="4" name="Plassholder for bunntekst 3">
            <a:extLst>
              <a:ext uri="{FF2B5EF4-FFF2-40B4-BE49-F238E27FC236}">
                <a16:creationId xmlns:a16="http://schemas.microsoft.com/office/drawing/2014/main" id="{36FBA6C2-ED67-C4B1-69C3-E99C57D72741}"/>
              </a:ext>
            </a:extLst>
          </p:cNvPr>
          <p:cNvSpPr>
            <a:spLocks noGrp="1"/>
          </p:cNvSpPr>
          <p:nvPr>
            <p:ph type="ftr" sz="quarter" idx="11"/>
          </p:nvPr>
        </p:nvSpPr>
        <p:spPr>
          <a:xfrm>
            <a:off x="4038600" y="6538912"/>
            <a:ext cx="4114800" cy="365125"/>
          </a:xfrm>
        </p:spPr>
        <p:txBody>
          <a:bodyPr/>
          <a:lstStyle/>
          <a:p>
            <a:r>
              <a:rPr lang="nb-NO" dirty="0"/>
              <a:t>MUF - konferansen 2023</a:t>
            </a:r>
          </a:p>
        </p:txBody>
      </p:sp>
    </p:spTree>
    <p:extLst>
      <p:ext uri="{BB962C8B-B14F-4D97-AF65-F5344CB8AC3E}">
        <p14:creationId xmlns:p14="http://schemas.microsoft.com/office/powerpoint/2010/main" val="401938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B864-1D95-4C21-AB99-DABE1B6CA862}"/>
              </a:ext>
            </a:extLst>
          </p:cNvPr>
          <p:cNvSpPr>
            <a:spLocks noGrp="1"/>
          </p:cNvSpPr>
          <p:nvPr>
            <p:ph type="title"/>
          </p:nvPr>
        </p:nvSpPr>
        <p:spPr>
          <a:xfrm>
            <a:off x="2105247" y="90450"/>
            <a:ext cx="6981825" cy="1157214"/>
          </a:xfrm>
        </p:spPr>
        <p:txBody>
          <a:bodyPr>
            <a:normAutofit/>
          </a:bodyPr>
          <a:lstStyle/>
          <a:p>
            <a:r>
              <a:rPr lang="nb-NO" sz="3200" dirty="0">
                <a:latin typeface="+mn-lt"/>
              </a:rPr>
              <a:t>Kategorisering av kompetanseområder</a:t>
            </a:r>
          </a:p>
        </p:txBody>
      </p:sp>
      <p:pic>
        <p:nvPicPr>
          <p:cNvPr id="4" name="object 9">
            <a:extLst>
              <a:ext uri="{FF2B5EF4-FFF2-40B4-BE49-F238E27FC236}">
                <a16:creationId xmlns:a16="http://schemas.microsoft.com/office/drawing/2014/main" id="{C1F15A28-8C87-8132-2030-21DA6BFEE662}"/>
              </a:ext>
            </a:extLst>
          </p:cNvPr>
          <p:cNvPicPr/>
          <p:nvPr/>
        </p:nvPicPr>
        <p:blipFill>
          <a:blip r:embed="rId2" cstate="print"/>
          <a:stretch>
            <a:fillRect/>
          </a:stretch>
        </p:blipFill>
        <p:spPr>
          <a:xfrm>
            <a:off x="9667875" y="143474"/>
            <a:ext cx="1935858" cy="618526"/>
          </a:xfrm>
          <a:prstGeom prst="rect">
            <a:avLst/>
          </a:prstGeom>
        </p:spPr>
      </p:pic>
      <p:pic>
        <p:nvPicPr>
          <p:cNvPr id="5122" name="Picture 2">
            <a:extLst>
              <a:ext uri="{FF2B5EF4-FFF2-40B4-BE49-F238E27FC236}">
                <a16:creationId xmlns:a16="http://schemas.microsoft.com/office/drawing/2014/main" id="{168C678A-1C50-BB29-3175-BF0E7A51B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58" y="1104217"/>
            <a:ext cx="9897624" cy="55447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Plassholder for bunntekst 2">
            <a:extLst>
              <a:ext uri="{FF2B5EF4-FFF2-40B4-BE49-F238E27FC236}">
                <a16:creationId xmlns:a16="http://schemas.microsoft.com/office/drawing/2014/main" id="{BEF11853-3A50-DCF9-1D6D-1C287D5BD292}"/>
              </a:ext>
            </a:extLst>
          </p:cNvPr>
          <p:cNvSpPr>
            <a:spLocks noGrp="1"/>
          </p:cNvSpPr>
          <p:nvPr>
            <p:ph type="ftr" sz="quarter" idx="11"/>
          </p:nvPr>
        </p:nvSpPr>
        <p:spPr>
          <a:xfrm>
            <a:off x="4038600" y="6466361"/>
            <a:ext cx="4114800" cy="365125"/>
          </a:xfrm>
        </p:spPr>
        <p:txBody>
          <a:bodyPr/>
          <a:lstStyle/>
          <a:p>
            <a:r>
              <a:rPr lang="nb-NO" dirty="0"/>
              <a:t>MUF - konferansen 2023</a:t>
            </a:r>
          </a:p>
        </p:txBody>
      </p:sp>
    </p:spTree>
    <p:extLst>
      <p:ext uri="{BB962C8B-B14F-4D97-AF65-F5344CB8AC3E}">
        <p14:creationId xmlns:p14="http://schemas.microsoft.com/office/powerpoint/2010/main" val="3553752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3D944C375B569469456B52615C410C5" ma:contentTypeVersion="7" ma:contentTypeDescription="Opprett et nytt dokument." ma:contentTypeScope="" ma:versionID="ea954e5ef2446d433ae69ed5c2cfd66f">
  <xsd:schema xmlns:xsd="http://www.w3.org/2001/XMLSchema" xmlns:xs="http://www.w3.org/2001/XMLSchema" xmlns:p="http://schemas.microsoft.com/office/2006/metadata/properties" xmlns:ns2="5919b9d9-d094-40dc-a69d-0cd4511edaf8" targetNamespace="http://schemas.microsoft.com/office/2006/metadata/properties" ma:root="true" ma:fieldsID="c6556394eaa3cf9ff3887e95a70ba716" ns2:_="">
    <xsd:import namespace="5919b9d9-d094-40dc-a69d-0cd4511eda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9b9d9-d094-40dc-a69d-0cd4511e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4CAA3A-109A-4D04-BBAF-1A718E0497FA}">
  <ds:schemaRefs>
    <ds:schemaRef ds:uri="http://schemas.microsoft.com/sharepoint/v3/contenttype/forms"/>
  </ds:schemaRefs>
</ds:datastoreItem>
</file>

<file path=customXml/itemProps2.xml><?xml version="1.0" encoding="utf-8"?>
<ds:datastoreItem xmlns:ds="http://schemas.openxmlformats.org/officeDocument/2006/customXml" ds:itemID="{81EBA645-7DE5-4962-9EAE-F1B3CD62493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E0E053E-2029-4342-9697-C629B627E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19b9d9-d094-40dc-a69d-0cd4511ed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TotalTime>
  <Words>993</Words>
  <Application>Microsoft Office PowerPoint</Application>
  <PresentationFormat>Widescreen</PresentationFormat>
  <Paragraphs>367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Behovsanalyse av maritime utdanninger</vt:lpstr>
      <vt:lpstr>Oppstart</vt:lpstr>
      <vt:lpstr>Organiseringen</vt:lpstr>
      <vt:lpstr>Arbeidspakker</vt:lpstr>
      <vt:lpstr>(AP 1): Kartlegging av relevante EVU-tilbud hos utdanningsinstitusjoner</vt:lpstr>
      <vt:lpstr>PowerPoint Presentation</vt:lpstr>
      <vt:lpstr>(AP 2): Identifisering av maritim nærings behov for kompetanseheving  </vt:lpstr>
      <vt:lpstr>Vurdering av 25 kompetanseområder</vt:lpstr>
      <vt:lpstr>Kategorisering av kompetanseområder</vt:lpstr>
      <vt:lpstr>PowerPoint Presentation</vt:lpstr>
      <vt:lpstr>PowerPoint Presentation</vt:lpstr>
      <vt:lpstr>PowerPoint Presentation</vt:lpstr>
      <vt:lpstr>Fysisk workshop i Oslo – validering av funn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Sanda Knutson</dc:creator>
  <cp:lastModifiedBy>Inger Johanne Lurås</cp:lastModifiedBy>
  <cp:revision>252</cp:revision>
  <dcterms:created xsi:type="dcterms:W3CDTF">2023-11-15T08:37:54Z</dcterms:created>
  <dcterms:modified xsi:type="dcterms:W3CDTF">2023-12-04T11:02:12Z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0x010100A3D944C375B569469456B52615C410C5</vt:lpwstr>
  </property>
</Properties>
</file>