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4"/>
  </p:sldMasterIdLst>
  <p:notesMasterIdLst>
    <p:notesMasterId r:id="rId30"/>
  </p:notesMasterIdLst>
  <p:sldIdLst>
    <p:sldId id="287" r:id="rId5"/>
    <p:sldId id="342" r:id="rId6"/>
    <p:sldId id="286" r:id="rId7"/>
    <p:sldId id="265" r:id="rId8"/>
    <p:sldId id="273" r:id="rId9"/>
    <p:sldId id="261" r:id="rId10"/>
    <p:sldId id="2147474696" r:id="rId11"/>
    <p:sldId id="275" r:id="rId12"/>
    <p:sldId id="2147474698" r:id="rId13"/>
    <p:sldId id="2147474695" r:id="rId14"/>
    <p:sldId id="279" r:id="rId15"/>
    <p:sldId id="2147474699" r:id="rId16"/>
    <p:sldId id="281" r:id="rId17"/>
    <p:sldId id="2147474702" r:id="rId18"/>
    <p:sldId id="2147474700" r:id="rId19"/>
    <p:sldId id="282" r:id="rId20"/>
    <p:sldId id="2147474701" r:id="rId21"/>
    <p:sldId id="362" r:id="rId22"/>
    <p:sldId id="2147474693" r:id="rId23"/>
    <p:sldId id="2147474694" r:id="rId24"/>
    <p:sldId id="2147474692" r:id="rId25"/>
    <p:sldId id="363" r:id="rId26"/>
    <p:sldId id="267" r:id="rId27"/>
    <p:sldId id="270" r:id="rId28"/>
    <p:sldId id="348" r:id="rId2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91" autoAdjust="0"/>
    <p:restoredTop sz="87764" autoAdjust="0"/>
  </p:normalViewPr>
  <p:slideViewPr>
    <p:cSldViewPr snapToGrid="0">
      <p:cViewPr varScale="1">
        <p:scale>
          <a:sx n="36" d="100"/>
          <a:sy n="36" d="100"/>
        </p:scale>
        <p:origin x="77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B5D15-6C54-4A9E-ABEA-5F1A34848507}" type="datetimeFigureOut">
              <a:rPr lang="nb-NO" smtClean="0"/>
              <a:t>04.12.2023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B9473-ADA9-44A1-8C73-04CE0DE081B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5060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A0014-6737-490B-BDFE-AAFBE916E5B0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9580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B9473-ADA9-44A1-8C73-04CE0DE081B0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8559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B9473-ADA9-44A1-8C73-04CE0DE081B0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8523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A0014-6737-490B-BDFE-AAFBE916E5B0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3893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B9473-ADA9-44A1-8C73-04CE0DE081B0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6040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A0014-6737-490B-BDFE-AAFBE916E5B0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4279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B9473-ADA9-44A1-8C73-04CE0DE081B0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20285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Her må man gjøre noe med bildene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A0014-6737-490B-BDFE-AAFBE916E5B0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52772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A0014-6737-490B-BDFE-AAFBE916E5B0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24332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A0014-6737-490B-BDFE-AAFBE916E5B0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250312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A0014-6737-490B-BDFE-AAFBE916E5B0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1140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A0014-6737-490B-BDFE-AAFBE916E5B0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0330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A0014-6737-490B-BDFE-AAFBE916E5B0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26237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B9473-ADA9-44A1-8C73-04CE0DE081B0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21575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B9473-ADA9-44A1-8C73-04CE0DE081B0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94872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A0014-6737-490B-BDFE-AAFBE916E5B0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8599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A0014-6737-490B-BDFE-AAFBE916E5B0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8317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B9473-ADA9-44A1-8C73-04CE0DE081B0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5485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B9473-ADA9-44A1-8C73-04CE0DE081B0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6141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B9473-ADA9-44A1-8C73-04CE0DE081B0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5966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B9473-ADA9-44A1-8C73-04CE0DE081B0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7641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B9473-ADA9-44A1-8C73-04CE0DE081B0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9779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A0014-6737-490B-BDFE-AAFBE916E5B0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8201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9009A66-3249-2947-DDBE-C9C3B0095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35EF988-C9C3-1693-E3F4-55D215AF57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CF2DA19-1CCA-7CB9-8BCA-95F5F4A55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1BF-C6FB-4BFF-B0A8-2384C3231F1E}" type="datetimeFigureOut">
              <a:rPr lang="nb-NO" smtClean="0"/>
              <a:t>04.12.2023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C571DDD-7E46-6601-6B5F-23E5D471B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27157AA-6259-904B-3364-18F3D08D8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7CCBB-628A-4DA0-9269-F861E73FB2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1562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3103B69-942C-E2DD-5508-367DC8CD9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C6FFF691-B1FC-1197-DCE8-55CD371F4B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6D9D172-1126-E2FD-0E6A-98343BB2D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1BF-C6FB-4BFF-B0A8-2384C3231F1E}" type="datetimeFigureOut">
              <a:rPr lang="nb-NO" smtClean="0"/>
              <a:t>04.12.2023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9D68A3B-3160-D494-1BE2-D7FB66995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6D5A11F-9C45-614D-4672-5E1617C02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7CCBB-628A-4DA0-9269-F861E73FB2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0496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77095DC9-35FE-82D2-FCCB-21B32EA7B5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477F60B-C301-4A51-03B2-61294BB408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8C4E180-68FC-3AB9-C4E3-E15A3746C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1BF-C6FB-4BFF-B0A8-2384C3231F1E}" type="datetimeFigureOut">
              <a:rPr lang="nb-NO" smtClean="0"/>
              <a:t>04.12.2023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7886A85-A6C3-E82E-7D91-8F6C72ABF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40F58C0-69C5-4B9F-B370-4EF539C60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7CCBB-628A-4DA0-9269-F861E73FB2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4625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0676E6-9A71-4AFC-02F0-9F06108F1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3481D57-23C2-EDAD-7A25-10BAAA3D9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DC41E4F-3BD9-6416-081E-0884FD99C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1BF-C6FB-4BFF-B0A8-2384C3231F1E}" type="datetimeFigureOut">
              <a:rPr lang="nb-NO" smtClean="0"/>
              <a:t>04.12.2023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D90C673-BF82-3D4B-55EC-90B24F846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A0F8B15-9566-2299-F7AB-60CFBCABA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7CCBB-628A-4DA0-9269-F861E73FB2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6676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BDA39E-284B-B245-D424-5F7268DA0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24B1840-4FDA-4FB4-7E21-765342F61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C2EFDA5-7522-17DB-7848-6D9AA1522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1BF-C6FB-4BFF-B0A8-2384C3231F1E}" type="datetimeFigureOut">
              <a:rPr lang="nb-NO" smtClean="0"/>
              <a:t>04.12.2023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09A6E63-5406-FB6F-0F5A-93E4C982D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697259-E822-68F5-B6B3-391702ED5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7CCBB-628A-4DA0-9269-F861E73FB2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0798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13CCFC9-11D6-25DB-7148-EA782DFE2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D9F17D2-A3FF-D09E-D7DF-B02E8470DD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AA91115-D802-717F-3E83-01D7B4BC0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955C104-FFD8-387A-66B9-FDBF2FE69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1BF-C6FB-4BFF-B0A8-2384C3231F1E}" type="datetimeFigureOut">
              <a:rPr lang="nb-NO" smtClean="0"/>
              <a:t>04.12.2023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ACC18FE-7B3A-6901-25E7-99783C131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60D5A43-AC09-6E5A-D960-BD24D2A57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7CCBB-628A-4DA0-9269-F861E73FB2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780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2836BAD-D582-5362-D6B2-1002E32F7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B451016-88FA-06E0-C37A-C8A01B53A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859FDCE-8674-9710-0958-F6C47F881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FD61DC58-0A97-221F-6104-2BD6D08E4A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B6EAA9B9-B641-414E-A479-265FD5B8ED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E255B12E-9BB3-D81F-D110-3F162E3D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1BF-C6FB-4BFF-B0A8-2384C3231F1E}" type="datetimeFigureOut">
              <a:rPr lang="nb-NO" smtClean="0"/>
              <a:t>04.12.2023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32BFF412-0E8D-4AC0-44FB-451D05648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D09626D-4D7C-29A1-C325-AED67B1FE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7CCBB-628A-4DA0-9269-F861E73FB2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3844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4030757-A405-762D-ECD0-706479A95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93F8032-74B8-3AE9-91B0-AF43AAAEC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1BF-C6FB-4BFF-B0A8-2384C3231F1E}" type="datetimeFigureOut">
              <a:rPr lang="nb-NO" smtClean="0"/>
              <a:t>04.12.2023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60FFFD8-C517-7011-107F-F7CE6CE88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4028031-12C1-37D2-45F7-110579497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7CCBB-628A-4DA0-9269-F861E73FB2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9069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2A2798C-690E-9BC3-7371-8F5B2B670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1BF-C6FB-4BFF-B0A8-2384C3231F1E}" type="datetimeFigureOut">
              <a:rPr lang="nb-NO" smtClean="0"/>
              <a:t>04.12.2023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69CA074-8EF0-82F0-5D4E-75C2AE60C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FC8A2C4-8B5C-95D1-34B2-211026E3A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7CCBB-628A-4DA0-9269-F861E73FB2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4635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F07B507-DFE2-C728-E9EC-5D059DB9F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7FA35ED-FE3B-7FEB-D409-90B533ED5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0F5D784-7E70-F37F-424C-87630D6312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2D6C909-EA45-FC56-A09D-2CE597CC4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1BF-C6FB-4BFF-B0A8-2384C3231F1E}" type="datetimeFigureOut">
              <a:rPr lang="nb-NO" smtClean="0"/>
              <a:t>04.12.2023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F66564C-2E8D-CBD7-0B9A-CA4DDAA47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13B02C0-DDF1-62BD-C0C4-82040E0D0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7CCBB-628A-4DA0-9269-F861E73FB2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5086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BD59FC7-22BB-1415-1C61-FCB133284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AF5E1B5-72B1-D43D-8A9A-7317853EB9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35E4658-3AF1-F92B-8E8B-B8393D2D8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DD82B55-8CB6-1067-085F-1CBB4079A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1BF-C6FB-4BFF-B0A8-2384C3231F1E}" type="datetimeFigureOut">
              <a:rPr lang="nb-NO" smtClean="0"/>
              <a:t>04.12.2023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8B20753-144D-B557-F236-24C72B9F2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3103DCE-C487-E1E6-2108-8CA672D89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7CCBB-628A-4DA0-9269-F861E73FB2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9782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AEAB931D-BFD3-6DB0-F6EE-DE503D977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23CE050-C509-66B0-01A1-D42F88F8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15EAC7C-0C28-E28F-EB92-175CDDB0E4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FC1BF-C6FB-4BFF-B0A8-2384C3231F1E}" type="datetimeFigureOut">
              <a:rPr lang="nb-NO" smtClean="0"/>
              <a:t>04.12.2023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DB586FB-DCBB-462D-8562-39CA2C8FB1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5EFE43F-EF49-DF4D-AC9D-642E5AB1DA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7CCBB-628A-4DA0-9269-F861E73FB2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762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3.jpe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4.emf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40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40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40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3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5" Type="http://schemas.openxmlformats.org/officeDocument/2006/relationships/image" Target="../media/image57.png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.em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utendørs, vann, skip, transport&#10;&#10;Automatisk generert beskrivelse">
            <a:extLst>
              <a:ext uri="{FF2B5EF4-FFF2-40B4-BE49-F238E27FC236}">
                <a16:creationId xmlns:a16="http://schemas.microsoft.com/office/drawing/2014/main" id="{F2A06823-8B88-4AC5-7272-46F58B7F8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034DD592-CA9E-F4E8-7D5C-349A20D44E3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3647097" y="2522142"/>
            <a:ext cx="4603291" cy="181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15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utendørs, tåke, vann, landskap">
            <a:extLst>
              <a:ext uri="{FF2B5EF4-FFF2-40B4-BE49-F238E27FC236}">
                <a16:creationId xmlns:a16="http://schemas.microsoft.com/office/drawing/2014/main" id="{916E530C-54AA-EB2F-882D-CAC8D107D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B1457F52-1988-16E2-3C5A-10343DF7D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4805757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909D2DF0-14FA-2217-6E1E-07AEAAB6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8643" y="266868"/>
            <a:ext cx="6188402" cy="1478570"/>
          </a:xfrm>
        </p:spPr>
        <p:txBody>
          <a:bodyPr>
            <a:normAutofit fontScale="90000"/>
          </a:bodyPr>
          <a:lstStyle/>
          <a:p>
            <a:r>
              <a:rPr lang="nb-NO"/>
              <a:t>Kurs for lærere i Batteri, styrings- og kraftelektronikk</a:t>
            </a:r>
          </a:p>
        </p:txBody>
      </p:sp>
      <p:pic>
        <p:nvPicPr>
          <p:cNvPr id="4" name="Picture 8" descr="Siemens Energy BG white Logo PNG vector in SVG, PDF, AI, CDR format">
            <a:extLst>
              <a:ext uri="{FF2B5EF4-FFF2-40B4-BE49-F238E27FC236}">
                <a16:creationId xmlns:a16="http://schemas.microsoft.com/office/drawing/2014/main" id="{13C1032E-38D7-5F4E-1C27-F0F34A125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4955" y="2097088"/>
            <a:ext cx="2945593" cy="220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4763C55-C37F-A16B-E22F-4C9F23098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8643" y="1745438"/>
            <a:ext cx="6188402" cy="496016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nb-NO" sz="2400"/>
              <a:t>Kurs hos Siemens Energy Training Center i Trondheim til fagskolen/UH sektoren</a:t>
            </a:r>
          </a:p>
          <a:p>
            <a:r>
              <a:rPr lang="nb-NO" sz="2400">
                <a:cs typeface="Calibri"/>
              </a:rPr>
              <a:t>Batterikurs over 2 dager:</a:t>
            </a:r>
          </a:p>
          <a:p>
            <a:pPr lvl="1"/>
            <a:r>
              <a:rPr lang="nb-NO" sz="2000">
                <a:cs typeface="Calibri"/>
              </a:rPr>
              <a:t>13. – 14. februar 2024 (10 pers.)</a:t>
            </a:r>
          </a:p>
          <a:p>
            <a:pPr lvl="1"/>
            <a:r>
              <a:rPr lang="nb-NO" sz="2000">
                <a:cs typeface="Calibri"/>
              </a:rPr>
              <a:t>06. – 07. mars 2024 (10 pers.)</a:t>
            </a:r>
          </a:p>
          <a:p>
            <a:r>
              <a:rPr lang="nb-NO" sz="2400">
                <a:cs typeface="Calibri"/>
              </a:rPr>
              <a:t> Styrings- og kraftelektronikk over 3 dager:</a:t>
            </a:r>
          </a:p>
          <a:p>
            <a:pPr lvl="1"/>
            <a:r>
              <a:rPr lang="nb-NO" sz="2000">
                <a:cs typeface="Calibri"/>
              </a:rPr>
              <a:t>19. – 21. mars 2024 (8 personer)</a:t>
            </a:r>
          </a:p>
          <a:p>
            <a:pPr lvl="1"/>
            <a:r>
              <a:rPr lang="nb-NO" sz="2000">
                <a:cs typeface="Calibri"/>
              </a:rPr>
              <a:t>16. – 18. april 2024 (8 personer)</a:t>
            </a:r>
          </a:p>
          <a:p>
            <a:r>
              <a:rPr lang="nb-NO" sz="2400">
                <a:cs typeface="Calibri"/>
              </a:rPr>
              <a:t>Kurset er gratis</a:t>
            </a:r>
          </a:p>
          <a:p>
            <a:r>
              <a:rPr lang="nb-NO" sz="2400">
                <a:cs typeface="Calibri"/>
              </a:rPr>
              <a:t>Skolene dekker selv reise, kost og hotell.</a:t>
            </a:r>
          </a:p>
          <a:p>
            <a:r>
              <a:rPr lang="nb-NO" sz="2400">
                <a:cs typeface="Calibri"/>
              </a:rPr>
              <a:t>Prioriterer lærere i elektro og maskin fag</a:t>
            </a:r>
          </a:p>
          <a:p>
            <a:r>
              <a:rPr lang="nb-NO" sz="2400">
                <a:cs typeface="Calibri"/>
              </a:rPr>
              <a:t>Meld inn behov i prioritert rekkefølge på 2- 3 personer fra hver skole.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32DA596B-A7D5-713E-7DA2-3230981F37E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11075142" y="266868"/>
            <a:ext cx="627152" cy="6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34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utendørs, tåke, vann, landskap">
            <a:extLst>
              <a:ext uri="{FF2B5EF4-FFF2-40B4-BE49-F238E27FC236}">
                <a16:creationId xmlns:a16="http://schemas.microsoft.com/office/drawing/2014/main" id="{F172E395-6477-FA2E-5E77-6DD463A91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192EF473-3FB7-AD57-C58A-B64D4DEB6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4805757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909D2DF0-14FA-2217-6E1E-07AEAAB6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8643" y="618518"/>
            <a:ext cx="6188402" cy="1478570"/>
          </a:xfrm>
        </p:spPr>
        <p:txBody>
          <a:bodyPr>
            <a:normAutofit/>
          </a:bodyPr>
          <a:lstStyle/>
          <a:p>
            <a:r>
              <a:rPr lang="nb-NO"/>
              <a:t>Elektrisk/hybrid ferge</a:t>
            </a:r>
            <a:endParaRPr lang="nb-NO">
              <a:cs typeface="Calibri Light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4763C55-C37F-A16B-E22F-4C9F23098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8643" y="2249487"/>
            <a:ext cx="6188402" cy="35417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2400"/>
              <a:t>MF Munken og MF </a:t>
            </a:r>
            <a:r>
              <a:rPr lang="nb-NO" sz="2400" err="1"/>
              <a:t>Lagatun</a:t>
            </a:r>
            <a:r>
              <a:rPr lang="nb-NO" sz="2400"/>
              <a:t> </a:t>
            </a:r>
            <a:endParaRPr lang="nb-NO" sz="2400">
              <a:cs typeface="Calibri"/>
            </a:endParaRPr>
          </a:p>
          <a:p>
            <a:pPr marL="0" indent="0">
              <a:buNone/>
            </a:pPr>
            <a:r>
              <a:rPr lang="nb-NO" sz="2400"/>
              <a:t>   Flakk- Rørvik sambandet</a:t>
            </a:r>
            <a:endParaRPr lang="nb-NO" sz="2400">
              <a:cs typeface="Calibri"/>
            </a:endParaRPr>
          </a:p>
          <a:p>
            <a:r>
              <a:rPr lang="nb-NO" sz="2400"/>
              <a:t>Siemens Energy er leverandør av batterier og systemintegrator.</a:t>
            </a:r>
            <a:endParaRPr lang="nb-NO" sz="2400">
              <a:cs typeface="Calibri"/>
            </a:endParaRPr>
          </a:p>
          <a:p>
            <a:r>
              <a:rPr lang="nb-NO" sz="2400"/>
              <a:t>Samarbeide med mannskap og Siemens Energy  om utvikling av læringsmateriell som omhandler drift og vedlikehold.</a:t>
            </a:r>
          </a:p>
          <a:p>
            <a:pPr marL="0" indent="0">
              <a:buNone/>
            </a:pPr>
            <a:endParaRPr lang="nb-NO" sz="2400">
              <a:cs typeface="Calibri"/>
            </a:endParaRPr>
          </a:p>
          <a:p>
            <a:pPr marL="0" indent="0">
              <a:buNone/>
            </a:pPr>
            <a:endParaRPr lang="nb-NO"/>
          </a:p>
        </p:txBody>
      </p:sp>
      <p:pic>
        <p:nvPicPr>
          <p:cNvPr id="6" name="Picture 14" descr="Torghatten">
            <a:extLst>
              <a:ext uri="{FF2B5EF4-FFF2-40B4-BE49-F238E27FC236}">
                <a16:creationId xmlns:a16="http://schemas.microsoft.com/office/drawing/2014/main" id="{70576BDB-9368-6FF8-71D5-A838EC459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27" y="2249487"/>
            <a:ext cx="29337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CA67B0C8-A7BE-3CF9-E268-5D99A545FF1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11075142" y="266868"/>
            <a:ext cx="627152" cy="6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55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utendørs, tåke, vann, landskap">
            <a:extLst>
              <a:ext uri="{FF2B5EF4-FFF2-40B4-BE49-F238E27FC236}">
                <a16:creationId xmlns:a16="http://schemas.microsoft.com/office/drawing/2014/main" id="{127FEB36-A560-3E91-39E7-BD60CE9CA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ilde 3" descr="Et bilde som inneholder klær, maskin, Tekniker, innendørs&#10;&#10;Automatisk generert beskrivelse">
            <a:extLst>
              <a:ext uri="{FF2B5EF4-FFF2-40B4-BE49-F238E27FC236}">
                <a16:creationId xmlns:a16="http://schemas.microsoft.com/office/drawing/2014/main" id="{97C54E09-77CD-7F2E-E093-C5AC91C6AC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1351" y="2506941"/>
            <a:ext cx="4972639" cy="3729479"/>
          </a:xfrm>
          <a:prstGeom prst="rect">
            <a:avLst/>
          </a:prstGeom>
        </p:spPr>
      </p:pic>
      <p:pic>
        <p:nvPicPr>
          <p:cNvPr id="10" name="Bilde 9" descr="Et bilde som inneholder ingeniørvitenskap, maskin, Bildel, fløyte&#10;&#10;Automatisk generert beskrivelse">
            <a:extLst>
              <a:ext uri="{FF2B5EF4-FFF2-40B4-BE49-F238E27FC236}">
                <a16:creationId xmlns:a16="http://schemas.microsoft.com/office/drawing/2014/main" id="{8C24BB3D-08C9-475D-8033-C4CFE0A926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19566" y="726613"/>
            <a:ext cx="5784727" cy="4345600"/>
          </a:xfrm>
          <a:prstGeom prst="rect">
            <a:avLst/>
          </a:prstGeom>
        </p:spPr>
      </p:pic>
      <p:pic>
        <p:nvPicPr>
          <p:cNvPr id="8" name="Bilde 7" descr="Et bilde som inneholder person, klær, skip, utendørs&#10;&#10;Automatisk generert beskrivelse">
            <a:extLst>
              <a:ext uri="{FF2B5EF4-FFF2-40B4-BE49-F238E27FC236}">
                <a16:creationId xmlns:a16="http://schemas.microsoft.com/office/drawing/2014/main" id="{2F9C7464-4F0E-6467-4370-9FCABF5DD5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094" y="1"/>
            <a:ext cx="6107906" cy="342900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8EBF713E-E7D7-C162-541A-CBC40A51BFC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11075142" y="266868"/>
            <a:ext cx="627152" cy="680728"/>
          </a:xfrm>
          <a:prstGeom prst="rect">
            <a:avLst/>
          </a:prstGeom>
        </p:spPr>
      </p:pic>
      <p:pic>
        <p:nvPicPr>
          <p:cNvPr id="12" name="Bilde 11" descr="Et bilde som inneholder innendørs, Komposittmateriale, vegg, betong">
            <a:extLst>
              <a:ext uri="{FF2B5EF4-FFF2-40B4-BE49-F238E27FC236}">
                <a16:creationId xmlns:a16="http://schemas.microsoft.com/office/drawing/2014/main" id="{42ACA752-9B20-F794-AE2C-25644F3640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40705" y="3530500"/>
            <a:ext cx="3993000" cy="26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01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utendørs, tåke, vann, landskap">
            <a:extLst>
              <a:ext uri="{FF2B5EF4-FFF2-40B4-BE49-F238E27FC236}">
                <a16:creationId xmlns:a16="http://schemas.microsoft.com/office/drawing/2014/main" id="{D443AAF5-1D73-B00F-C1CA-C679826BD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B3784073-94F8-6CD9-668C-9079ED09A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4805757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909D2DF0-14FA-2217-6E1E-07AEAAB6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8643" y="618518"/>
            <a:ext cx="6188402" cy="1478570"/>
          </a:xfrm>
        </p:spPr>
        <p:txBody>
          <a:bodyPr>
            <a:normAutofit/>
          </a:bodyPr>
          <a:lstStyle/>
          <a:p>
            <a:r>
              <a:rPr lang="nb-NO"/>
              <a:t>Elektrisk/hydrogen/hybrid</a:t>
            </a:r>
          </a:p>
        </p:txBody>
      </p:sp>
      <p:pic>
        <p:nvPicPr>
          <p:cNvPr id="4" name="Picture 12" descr="Vi beveger folk langs kysten - Norled">
            <a:extLst>
              <a:ext uri="{FF2B5EF4-FFF2-40B4-BE49-F238E27FC236}">
                <a16:creationId xmlns:a16="http://schemas.microsoft.com/office/drawing/2014/main" id="{2F3EFFA1-D422-AD13-E16C-6A4A1B77A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4955" y="2759030"/>
            <a:ext cx="3178638" cy="48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4763C55-C37F-A16B-E22F-4C9F23098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8643" y="2249487"/>
            <a:ext cx="6188402" cy="37929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2400"/>
              <a:t>Nybygg hos Br. Aa – 3 elektrisk/hybride hurtigbåter.</a:t>
            </a:r>
            <a:endParaRPr lang="nb-NO" sz="2400">
              <a:cs typeface="Calibri"/>
            </a:endParaRPr>
          </a:p>
          <a:p>
            <a:r>
              <a:rPr lang="nb-NO" sz="2400"/>
              <a:t>Nybygg hos Måløy Verft – elektrisk/hybrid ferge.</a:t>
            </a:r>
            <a:endParaRPr lang="nb-NO" sz="2400">
              <a:cs typeface="Calibri"/>
            </a:endParaRPr>
          </a:p>
          <a:p>
            <a:r>
              <a:rPr lang="nb-NO" sz="2400"/>
              <a:t>Hydrogenferge MF Hydra.</a:t>
            </a:r>
            <a:endParaRPr lang="nb-NO" sz="2400">
              <a:cs typeface="Calibri"/>
            </a:endParaRPr>
          </a:p>
          <a:p>
            <a:r>
              <a:rPr lang="nb-NO" sz="2400"/>
              <a:t>Dokumentere bygging, drift, vedlikehold.</a:t>
            </a:r>
            <a:endParaRPr lang="nb-NO" sz="2400">
              <a:cs typeface="Calibri"/>
            </a:endParaRPr>
          </a:p>
          <a:p>
            <a:r>
              <a:rPr lang="nb-NO" sz="2400"/>
              <a:t>Full tilgang til teknologien.</a:t>
            </a:r>
            <a:endParaRPr lang="nb-NO" sz="2400">
              <a:cs typeface="Calibri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8CF954C-6FC7-B759-F252-4B5E3FE7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11075142" y="266868"/>
            <a:ext cx="627152" cy="6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3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E2AAEE-BD81-78B4-0D87-924C7AEFC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 descr="Et bilde som inneholder utendørs, båt, skip, kjøretøy&#10;&#10;Automatisk generert beskrivelse">
            <a:extLst>
              <a:ext uri="{FF2B5EF4-FFF2-40B4-BE49-F238E27FC236}">
                <a16:creationId xmlns:a16="http://schemas.microsoft.com/office/drawing/2014/main" id="{03D6CD0F-A92E-6CA9-9707-B60BE37CE4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77" y="-60636"/>
            <a:ext cx="12193953" cy="6862189"/>
          </a:xfrm>
        </p:spPr>
      </p:pic>
    </p:spTree>
    <p:extLst>
      <p:ext uri="{BB962C8B-B14F-4D97-AF65-F5344CB8AC3E}">
        <p14:creationId xmlns:p14="http://schemas.microsoft.com/office/powerpoint/2010/main" val="785228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utendørs, tåke, vann, landskap">
            <a:extLst>
              <a:ext uri="{FF2B5EF4-FFF2-40B4-BE49-F238E27FC236}">
                <a16:creationId xmlns:a16="http://schemas.microsoft.com/office/drawing/2014/main" id="{127FEB36-A560-3E91-39E7-BD60CE9CA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8EBF713E-E7D7-C162-541A-CBC40A51BFC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1075142" y="266868"/>
            <a:ext cx="627152" cy="680728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CABC8653-AAA2-AF45-771D-3D110DEF38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4756668" cy="3930787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39223BA9-6710-3D3A-2EF3-040095FF63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6944" y="849442"/>
            <a:ext cx="4604118" cy="5279388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1123DF7D-0434-EA15-19D0-E8EF151A69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3344" y="3894073"/>
            <a:ext cx="3314012" cy="2405984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D4A079EE-DE25-E093-CADB-3206A29ECF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6923" y="1449867"/>
            <a:ext cx="2149211" cy="1766629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601F60F0-C7F0-8E75-332A-592FF6CB3B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3998913"/>
            <a:ext cx="4170784" cy="285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01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utendørs, tåke, vann, landskap">
            <a:extLst>
              <a:ext uri="{FF2B5EF4-FFF2-40B4-BE49-F238E27FC236}">
                <a16:creationId xmlns:a16="http://schemas.microsoft.com/office/drawing/2014/main" id="{81456F02-41C7-EF45-B652-F9080623C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280A25B3-E6E7-108A-8006-960C2B9E2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4805757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13F303EC-A216-B75A-F233-8F0BE88F9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8643" y="618518"/>
            <a:ext cx="6188402" cy="1478570"/>
          </a:xfrm>
        </p:spPr>
        <p:txBody>
          <a:bodyPr>
            <a:normAutofit/>
          </a:bodyPr>
          <a:lstStyle/>
          <a:p>
            <a:r>
              <a:rPr lang="nb-NO"/>
              <a:t>Elektrisk hurtigbåt</a:t>
            </a:r>
          </a:p>
        </p:txBody>
      </p:sp>
      <p:pic>
        <p:nvPicPr>
          <p:cNvPr id="2052" name="Picture 4" descr="Binde sammen. Sømløst. Enkelt. Fysisk. Digital.">
            <a:extLst>
              <a:ext uri="{FF2B5EF4-FFF2-40B4-BE49-F238E27FC236}">
                <a16:creationId xmlns:a16="http://schemas.microsoft.com/office/drawing/2014/main" id="{0F5B94D3-0D07-E3BD-0A30-55B74A0EA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3558" y="2705353"/>
            <a:ext cx="3178638" cy="72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80B3388-36B4-430A-138D-A6E19CBA8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8643" y="2249487"/>
            <a:ext cx="6188402" cy="35417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2400"/>
              <a:t>MS Medstraum – hel-elektrisk hurtigbåt i drift i Stavanger området.</a:t>
            </a:r>
            <a:endParaRPr lang="nb-NO" sz="2400">
              <a:cs typeface="Calibri"/>
            </a:endParaRPr>
          </a:p>
          <a:p>
            <a:r>
              <a:rPr lang="nb-NO" sz="2400" err="1"/>
              <a:t>Corvus</a:t>
            </a:r>
            <a:r>
              <a:rPr lang="nb-NO" sz="2400"/>
              <a:t> batterier/ </a:t>
            </a:r>
            <a:r>
              <a:rPr lang="nb-NO" sz="2400" b="0" i="0" err="1">
                <a:effectLst/>
              </a:rPr>
              <a:t>Wärtsilä</a:t>
            </a:r>
            <a:r>
              <a:rPr lang="nb-NO" sz="2400"/>
              <a:t> integrator</a:t>
            </a:r>
            <a:endParaRPr lang="nb-NO" sz="2400">
              <a:cs typeface="Calibri"/>
            </a:endParaRPr>
          </a:p>
          <a:p>
            <a:r>
              <a:rPr lang="nb-NO" sz="2400"/>
              <a:t>Dokumentere drift og vedlikehold</a:t>
            </a:r>
            <a:endParaRPr lang="nb-NO" sz="2400">
              <a:cs typeface="Calibri"/>
            </a:endParaRPr>
          </a:p>
          <a:p>
            <a:endParaRPr lang="nb-NO" sz="2400">
              <a:cs typeface="Calibri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114E0EE-AA36-C0F9-7A54-466789D226C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1264900" y="403038"/>
            <a:ext cx="508000" cy="55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424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utendørs, tåke, vann, landskap">
            <a:extLst>
              <a:ext uri="{FF2B5EF4-FFF2-40B4-BE49-F238E27FC236}">
                <a16:creationId xmlns:a16="http://schemas.microsoft.com/office/drawing/2014/main" id="{127FEB36-A560-3E91-39E7-BD60CE9CA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Bilde 7" descr="Et bilde som inneholder buss, utendørs, maskin, bensinpumpe&#10;&#10;Automatisk generert beskrivelse">
            <a:extLst>
              <a:ext uri="{FF2B5EF4-FFF2-40B4-BE49-F238E27FC236}">
                <a16:creationId xmlns:a16="http://schemas.microsoft.com/office/drawing/2014/main" id="{7A6043A0-1D93-7551-E396-DE401C3F5B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10" y="6708"/>
            <a:ext cx="3693580" cy="4905534"/>
          </a:xfrm>
          <a:prstGeom prst="rect">
            <a:avLst/>
          </a:prstGeom>
        </p:spPr>
      </p:pic>
      <p:pic>
        <p:nvPicPr>
          <p:cNvPr id="3" name="Bilde 2" descr="Et bilde som inneholder klær, innendørs, person, høvel&#10;&#10;Automatisk generert beskrivelse">
            <a:extLst>
              <a:ext uri="{FF2B5EF4-FFF2-40B4-BE49-F238E27FC236}">
                <a16:creationId xmlns:a16="http://schemas.microsoft.com/office/drawing/2014/main" id="{DA4F0676-CDB3-4EC5-443F-86D0D2B027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1136" y="2762095"/>
            <a:ext cx="4688961" cy="3125974"/>
          </a:xfrm>
          <a:prstGeom prst="rect">
            <a:avLst/>
          </a:prstGeom>
        </p:spPr>
      </p:pic>
      <p:pic>
        <p:nvPicPr>
          <p:cNvPr id="4" name="Bilde 3" descr="Et bilde som inneholder utendørs, himmel, konstruksjon, skip&#10;&#10;Automatisk generert beskrivelse">
            <a:extLst>
              <a:ext uri="{FF2B5EF4-FFF2-40B4-BE49-F238E27FC236}">
                <a16:creationId xmlns:a16="http://schemas.microsoft.com/office/drawing/2014/main" id="{88FF62D5-9525-F2C8-DC55-CE7B1DAFC9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5" b="15898"/>
          <a:stretch/>
        </p:blipFill>
        <p:spPr>
          <a:xfrm>
            <a:off x="6361914" y="3765465"/>
            <a:ext cx="5751736" cy="2825667"/>
          </a:xfrm>
          <a:prstGeom prst="rect">
            <a:avLst/>
          </a:prstGeom>
        </p:spPr>
      </p:pic>
      <p:pic>
        <p:nvPicPr>
          <p:cNvPr id="11" name="Bilde 10" descr="Et bilde som inneholder himmel, utendørs, skip, båt&#10;&#10;Automatisk generert beskrivelse">
            <a:extLst>
              <a:ext uri="{FF2B5EF4-FFF2-40B4-BE49-F238E27FC236}">
                <a16:creationId xmlns:a16="http://schemas.microsoft.com/office/drawing/2014/main" id="{F81086B7-162B-617A-E380-0E9DAF2181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2" t="12667" r="203" b="22824"/>
          <a:stretch/>
        </p:blipFill>
        <p:spPr>
          <a:xfrm>
            <a:off x="6460273" y="616688"/>
            <a:ext cx="5745037" cy="2955852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545E2D64-7B5D-EE1A-DE39-A6F9FC69DA4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70000"/>
          </a:blip>
          <a:stretch>
            <a:fillRect/>
          </a:stretch>
        </p:blipFill>
        <p:spPr>
          <a:xfrm>
            <a:off x="11264900" y="403038"/>
            <a:ext cx="508000" cy="55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30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tåke, vann, utendørs, landskap&#10;&#10;Automatisk generert beskrivelse">
            <a:extLst>
              <a:ext uri="{FF2B5EF4-FFF2-40B4-BE49-F238E27FC236}">
                <a16:creationId xmlns:a16="http://schemas.microsoft.com/office/drawing/2014/main" id="{149DD07E-0863-147A-756B-D6DAC6382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91"/>
            <a:ext cx="12192000" cy="68580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86F452A4-61FB-CB26-9A14-A94EBE40A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7846" y="82955"/>
            <a:ext cx="3504538" cy="49886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F47B214B-C552-F9FE-8DD8-6B79767CCC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1617" y="82955"/>
            <a:ext cx="4135078" cy="58653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1AF5CC4A-8A61-19FF-4ECF-1B436B6646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4" y="82955"/>
            <a:ext cx="4602843" cy="64375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FCEC1D55-58A8-BDB0-137E-CDC9B50825F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</a:blip>
          <a:stretch>
            <a:fillRect/>
          </a:stretch>
        </p:blipFill>
        <p:spPr>
          <a:xfrm>
            <a:off x="11264900" y="403038"/>
            <a:ext cx="508000" cy="55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7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tåke, vann, utendørs, landskap&#10;&#10;Automatisk generert beskrivelse">
            <a:extLst>
              <a:ext uri="{FF2B5EF4-FFF2-40B4-BE49-F238E27FC236}">
                <a16:creationId xmlns:a16="http://schemas.microsoft.com/office/drawing/2014/main" id="{149DD07E-0863-147A-756B-D6DAC6382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91"/>
            <a:ext cx="12192000" cy="685800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573637F2-BC21-6011-7230-31350908B66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1227542" y="419268"/>
            <a:ext cx="627152" cy="680728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A8E0C786-0BB1-6902-D8B4-91E03A0E75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391"/>
            <a:ext cx="4050850" cy="57211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5B7EAACB-0AEA-C9E8-FF97-1BE3129465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1273" y="225590"/>
            <a:ext cx="4320152" cy="60743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C7A4B5D3-8E3F-9D11-1D98-AC27B57295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6010" y="454276"/>
            <a:ext cx="4795990" cy="64141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892D50A7-89F6-1C21-EDF2-21984898D0E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70000"/>
          </a:blip>
          <a:stretch>
            <a:fillRect/>
          </a:stretch>
        </p:blipFill>
        <p:spPr>
          <a:xfrm>
            <a:off x="11264900" y="403038"/>
            <a:ext cx="508000" cy="55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474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utendørs, tåke, vann, landskap">
            <a:extLst>
              <a:ext uri="{FF2B5EF4-FFF2-40B4-BE49-F238E27FC236}">
                <a16:creationId xmlns:a16="http://schemas.microsoft.com/office/drawing/2014/main" id="{127FEB36-A560-3E91-39E7-BD60CE9CA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8EBF713E-E7D7-C162-541A-CBC40A51BFC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1075142" y="266868"/>
            <a:ext cx="627152" cy="680728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4F3C8C24-873F-E543-0BA5-3E69996D690A}"/>
              </a:ext>
            </a:extLst>
          </p:cNvPr>
          <p:cNvSpPr txBox="1"/>
          <p:nvPr/>
        </p:nvSpPr>
        <p:spPr>
          <a:xfrm>
            <a:off x="781668" y="697464"/>
            <a:ext cx="10066814" cy="55399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/>
              <a:t>Videreføring av MARKOM2020 prosjekt F78/82</a:t>
            </a:r>
            <a:endParaRPr lang="nb-NO" sz="24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/>
              <a:t>Målgruppe er maritime undervisere, studenter og andre i maritim industri.</a:t>
            </a:r>
            <a:endParaRPr lang="nb-NO" sz="24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/>
              <a:t>Opparbeidet et solid nettverk og samarbeid med flere leverandører innen utvikling, produksjon og bruk av ny teknologi.</a:t>
            </a:r>
            <a:endParaRPr lang="nb-NO" sz="24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/>
              <a:t>Tilstede under utvikling og bruk av «ny» teknologi.</a:t>
            </a:r>
            <a:endParaRPr lang="nb-NO" sz="24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/>
              <a:t>Konseptutvikling. Hva engasjerer studentene?</a:t>
            </a:r>
            <a:endParaRPr lang="nb-NO" sz="24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/>
              <a:t>Levere innhold til undervisning som tilpasses av faglærere.</a:t>
            </a:r>
            <a:endParaRPr lang="nb-NO" sz="24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/>
              <a:t>Forankring i emneplan og driftsplan.</a:t>
            </a:r>
            <a:endParaRPr lang="nb-NO" sz="24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/>
              <a:t>Utvikles for å kunne brukes på alle typer LMS.</a:t>
            </a:r>
            <a:endParaRPr lang="nb-NO" sz="24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/>
              <a:t>Deling på </a:t>
            </a:r>
            <a:r>
              <a:rPr lang="nb-NO" sz="2400" err="1"/>
              <a:t>Marfag</a:t>
            </a:r>
            <a:r>
              <a:rPr lang="nb-NO" sz="2400"/>
              <a:t> </a:t>
            </a:r>
            <a:r>
              <a:rPr lang="nb-NO" sz="2400" err="1"/>
              <a:t>Sharepoint</a:t>
            </a:r>
            <a:r>
              <a:rPr lang="nb-NO" sz="2400"/>
              <a:t> og nettside.</a:t>
            </a:r>
            <a:endParaRPr lang="nb-NO" sz="24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/>
              <a:t>Innhold, bilder og videoer er produsert av </a:t>
            </a:r>
            <a:r>
              <a:rPr lang="nb-NO" sz="2400" err="1"/>
              <a:t>NyMK</a:t>
            </a:r>
            <a:r>
              <a:rPr lang="nb-NO" sz="2400"/>
              <a:t>.</a:t>
            </a:r>
            <a:endParaRPr lang="nb-NO" sz="2400" err="1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/>
              <a:t>Kompendier.</a:t>
            </a:r>
            <a:endParaRPr lang="nb-NO" sz="24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417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tåke, vann, utendørs, landskap&#10;&#10;Automatisk generert beskrivelse">
            <a:extLst>
              <a:ext uri="{FF2B5EF4-FFF2-40B4-BE49-F238E27FC236}">
                <a16:creationId xmlns:a16="http://schemas.microsoft.com/office/drawing/2014/main" id="{149DD07E-0863-147A-756B-D6DAC6382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91"/>
            <a:ext cx="12192000" cy="6858000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BEB85722-F647-AA80-C1B0-AB52B4463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0286"/>
            <a:ext cx="4163154" cy="59077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8" name="Bilde 27">
            <a:extLst>
              <a:ext uri="{FF2B5EF4-FFF2-40B4-BE49-F238E27FC236}">
                <a16:creationId xmlns:a16="http://schemas.microsoft.com/office/drawing/2014/main" id="{5EAA0B05-832C-6E58-2C41-D27D3617A5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6921" y="304978"/>
            <a:ext cx="4450656" cy="62688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573637F2-BC21-6011-7230-31350908B66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11227542" y="419268"/>
            <a:ext cx="627152" cy="680728"/>
          </a:xfrm>
          <a:prstGeom prst="rect">
            <a:avLst/>
          </a:prstGeom>
        </p:spPr>
      </p:pic>
      <p:pic>
        <p:nvPicPr>
          <p:cNvPr id="24" name="Bilde 23">
            <a:extLst>
              <a:ext uri="{FF2B5EF4-FFF2-40B4-BE49-F238E27FC236}">
                <a16:creationId xmlns:a16="http://schemas.microsoft.com/office/drawing/2014/main" id="{AB8B14E5-B8F0-D9E1-649A-F247BA7574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6134" y="10391"/>
            <a:ext cx="4165866" cy="59077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23998DCB-D764-2085-566B-A5FD62E38AE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70000"/>
          </a:blip>
          <a:stretch>
            <a:fillRect/>
          </a:stretch>
        </p:blipFill>
        <p:spPr>
          <a:xfrm>
            <a:off x="11264900" y="403038"/>
            <a:ext cx="508000" cy="55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24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tåke, vann, utendørs, landskap&#10;&#10;Automatisk generert beskrivelse">
            <a:extLst>
              <a:ext uri="{FF2B5EF4-FFF2-40B4-BE49-F238E27FC236}">
                <a16:creationId xmlns:a16="http://schemas.microsoft.com/office/drawing/2014/main" id="{149DD07E-0863-147A-756B-D6DAC6382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91"/>
            <a:ext cx="12192000" cy="685800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573637F2-BC21-6011-7230-31350908B66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1227542" y="419268"/>
            <a:ext cx="627152" cy="680728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FB89D674-9508-2AC0-CE28-BE122E073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1" y="202647"/>
            <a:ext cx="4567023" cy="64010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17056725-3716-C439-34E0-A325D7211C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4327" y="215567"/>
            <a:ext cx="4517949" cy="64010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2F042D09-8703-0DB4-08F5-FA823F8A4A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8790" y="202649"/>
            <a:ext cx="4567023" cy="642686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0EB91969-4769-F217-4146-95FA33E87A4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70000"/>
          </a:blip>
          <a:stretch>
            <a:fillRect/>
          </a:stretch>
        </p:blipFill>
        <p:spPr>
          <a:xfrm>
            <a:off x="11264900" y="403038"/>
            <a:ext cx="508000" cy="55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40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0F46983-CE94-59FB-E97C-EEAC7D99F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19.10.2023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561FC30-D0CF-E519-2FA1-D32B72E0A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Maritim Utdanningskonferanse - Ålesund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259AB1E-AFC2-EC5A-DCD6-3F619141E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53863-F125-EB4A-8550-B0FED73BD57B}" type="slidenum">
              <a:rPr lang="nb-NO" smtClean="0"/>
              <a:t>22</a:t>
            </a:fld>
            <a:endParaRPr lang="nb-NO"/>
          </a:p>
        </p:txBody>
      </p:sp>
      <p:pic>
        <p:nvPicPr>
          <p:cNvPr id="6" name="Bilde 5" descr="Et bilde som inneholder utendørs, vann, skip, transport&#10;&#10;Automatisk generert beskrivelse">
            <a:extLst>
              <a:ext uri="{FF2B5EF4-FFF2-40B4-BE49-F238E27FC236}">
                <a16:creationId xmlns:a16="http://schemas.microsoft.com/office/drawing/2014/main" id="{CE8AC73D-2874-F535-21DB-410DC86B5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A20B6AB9-AF7B-08C1-1263-CB0E776A149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11264900" y="403038"/>
            <a:ext cx="508000" cy="551397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E5A4C9FF-157D-9D64-F15C-AE67F95796B3}"/>
              </a:ext>
            </a:extLst>
          </p:cNvPr>
          <p:cNvSpPr txBox="1"/>
          <p:nvPr/>
        </p:nvSpPr>
        <p:spPr>
          <a:xfrm>
            <a:off x="3336664" y="2124336"/>
            <a:ext cx="509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800">
                <a:solidFill>
                  <a:schemeClr val="bg1"/>
                </a:solidFill>
              </a:rPr>
              <a:t>Relasjonsbygging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7EEEC5F2-1E2E-5ACD-E648-B464065885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731"/>
          <a:stretch/>
        </p:blipFill>
        <p:spPr>
          <a:xfrm>
            <a:off x="4293496" y="3221664"/>
            <a:ext cx="2117935" cy="305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1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utendørs, vann, skip, transport&#10;&#10;Automatisk generert beskrivelse">
            <a:extLst>
              <a:ext uri="{FF2B5EF4-FFF2-40B4-BE49-F238E27FC236}">
                <a16:creationId xmlns:a16="http://schemas.microsoft.com/office/drawing/2014/main" id="{566917E6-4DBB-9A4C-D053-717F5BA88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9313BF74-1889-1C33-4E1F-40E5702034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698" y="1137160"/>
            <a:ext cx="4664334" cy="5613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3E0E2F-43EC-175C-40BE-9AB46FD8B497}"/>
              </a:ext>
            </a:extLst>
          </p:cNvPr>
          <p:cNvSpPr txBox="1"/>
          <p:nvPr/>
        </p:nvSpPr>
        <p:spPr>
          <a:xfrm>
            <a:off x="8319448" y="4882115"/>
            <a:ext cx="330902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7A7D261-FAF7-F819-B7D8-0CA7A4811B4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11264900" y="403038"/>
            <a:ext cx="508000" cy="551397"/>
          </a:xfrm>
          <a:prstGeom prst="rect">
            <a:avLst/>
          </a:prstGeom>
        </p:spPr>
      </p:pic>
      <p:sp>
        <p:nvSpPr>
          <p:cNvPr id="7" name="Pil: høyre 6">
            <a:extLst>
              <a:ext uri="{FF2B5EF4-FFF2-40B4-BE49-F238E27FC236}">
                <a16:creationId xmlns:a16="http://schemas.microsoft.com/office/drawing/2014/main" id="{5E1616F1-5CEF-B85A-850E-97DA169D3311}"/>
              </a:ext>
            </a:extLst>
          </p:cNvPr>
          <p:cNvSpPr/>
          <p:nvPr/>
        </p:nvSpPr>
        <p:spPr>
          <a:xfrm>
            <a:off x="2495032" y="2488296"/>
            <a:ext cx="935666" cy="552893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il: høyre 7">
            <a:extLst>
              <a:ext uri="{FF2B5EF4-FFF2-40B4-BE49-F238E27FC236}">
                <a16:creationId xmlns:a16="http://schemas.microsoft.com/office/drawing/2014/main" id="{88482DC8-5E72-B13D-16B0-913C17A08CA9}"/>
              </a:ext>
            </a:extLst>
          </p:cNvPr>
          <p:cNvSpPr/>
          <p:nvPr/>
        </p:nvSpPr>
        <p:spPr>
          <a:xfrm>
            <a:off x="2497296" y="5444393"/>
            <a:ext cx="935666" cy="552893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il: høyre 8">
            <a:extLst>
              <a:ext uri="{FF2B5EF4-FFF2-40B4-BE49-F238E27FC236}">
                <a16:creationId xmlns:a16="http://schemas.microsoft.com/office/drawing/2014/main" id="{F6693EF3-BD24-4BAC-28D8-BE8EB62EDB84}"/>
              </a:ext>
            </a:extLst>
          </p:cNvPr>
          <p:cNvSpPr/>
          <p:nvPr/>
        </p:nvSpPr>
        <p:spPr>
          <a:xfrm rot="10800000">
            <a:off x="8092768" y="2488296"/>
            <a:ext cx="935666" cy="552893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Pil: høyre 9">
            <a:extLst>
              <a:ext uri="{FF2B5EF4-FFF2-40B4-BE49-F238E27FC236}">
                <a16:creationId xmlns:a16="http://schemas.microsoft.com/office/drawing/2014/main" id="{10B171DE-CC56-3864-0BEA-CE43764109E1}"/>
              </a:ext>
            </a:extLst>
          </p:cNvPr>
          <p:cNvSpPr/>
          <p:nvPr/>
        </p:nvSpPr>
        <p:spPr>
          <a:xfrm rot="10800000">
            <a:off x="8092768" y="3082402"/>
            <a:ext cx="935666" cy="552893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il: høyre 10">
            <a:extLst>
              <a:ext uri="{FF2B5EF4-FFF2-40B4-BE49-F238E27FC236}">
                <a16:creationId xmlns:a16="http://schemas.microsoft.com/office/drawing/2014/main" id="{02D44F2E-43DE-DB02-9B15-596ECAFEE26A}"/>
              </a:ext>
            </a:extLst>
          </p:cNvPr>
          <p:cNvSpPr/>
          <p:nvPr/>
        </p:nvSpPr>
        <p:spPr>
          <a:xfrm rot="10800000">
            <a:off x="8092768" y="3667693"/>
            <a:ext cx="935666" cy="552893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il: høyre 11">
            <a:extLst>
              <a:ext uri="{FF2B5EF4-FFF2-40B4-BE49-F238E27FC236}">
                <a16:creationId xmlns:a16="http://schemas.microsoft.com/office/drawing/2014/main" id="{EEE25D70-32E6-4E32-F45B-30406347C4D2}"/>
              </a:ext>
            </a:extLst>
          </p:cNvPr>
          <p:cNvSpPr/>
          <p:nvPr/>
        </p:nvSpPr>
        <p:spPr>
          <a:xfrm rot="10800000">
            <a:off x="8092768" y="4274904"/>
            <a:ext cx="935666" cy="552893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Pil: høyre 12">
            <a:extLst>
              <a:ext uri="{FF2B5EF4-FFF2-40B4-BE49-F238E27FC236}">
                <a16:creationId xmlns:a16="http://schemas.microsoft.com/office/drawing/2014/main" id="{68591212-8674-4B36-D886-EB67AE20A734}"/>
              </a:ext>
            </a:extLst>
          </p:cNvPr>
          <p:cNvSpPr/>
          <p:nvPr/>
        </p:nvSpPr>
        <p:spPr>
          <a:xfrm rot="10800000">
            <a:off x="8092768" y="4892594"/>
            <a:ext cx="935666" cy="552893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il: høyre 13">
            <a:extLst>
              <a:ext uri="{FF2B5EF4-FFF2-40B4-BE49-F238E27FC236}">
                <a16:creationId xmlns:a16="http://schemas.microsoft.com/office/drawing/2014/main" id="{8294B084-2B9C-3986-6100-6CEAFD6B9A09}"/>
              </a:ext>
            </a:extLst>
          </p:cNvPr>
          <p:cNvSpPr/>
          <p:nvPr/>
        </p:nvSpPr>
        <p:spPr>
          <a:xfrm rot="10800000">
            <a:off x="8092768" y="6053441"/>
            <a:ext cx="935666" cy="552893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233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utendørs, vann, skip, transport&#10;&#10;Automatisk generert beskrivelse">
            <a:extLst>
              <a:ext uri="{FF2B5EF4-FFF2-40B4-BE49-F238E27FC236}">
                <a16:creationId xmlns:a16="http://schemas.microsoft.com/office/drawing/2014/main" id="{98AD5B8E-F8E9-3D7B-3292-B802B852B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477C12-6A75-525A-0550-7F8F1202E7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1215" y="1849013"/>
            <a:ext cx="7711964" cy="4616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B1AC29-8823-0A03-F4AD-82BF2F95B6ED}"/>
              </a:ext>
            </a:extLst>
          </p:cNvPr>
          <p:cNvSpPr txBox="1"/>
          <p:nvPr/>
        </p:nvSpPr>
        <p:spPr>
          <a:xfrm>
            <a:off x="4543585" y="5292370"/>
            <a:ext cx="233012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2400" b="1">
                <a:cs typeface="Calibri"/>
              </a:rPr>
              <a:t>Veien videre...</a:t>
            </a:r>
          </a:p>
          <a:p>
            <a:endParaRPr lang="nb-NO" sz="2400">
              <a:cs typeface="Calibri"/>
            </a:endParaRPr>
          </a:p>
          <a:p>
            <a:endParaRPr lang="nb-NO" sz="2400">
              <a:cs typeface="Calibri"/>
            </a:endParaRPr>
          </a:p>
          <a:p>
            <a:endParaRPr lang="nb-NO" sz="2400">
              <a:cs typeface="Calibri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96D35640-75DF-7614-8CC7-0BEAFFD0460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11264900" y="403038"/>
            <a:ext cx="508000" cy="551397"/>
          </a:xfrm>
          <a:prstGeom prst="rect">
            <a:avLst/>
          </a:prstGeom>
        </p:spPr>
      </p:pic>
      <p:pic>
        <p:nvPicPr>
          <p:cNvPr id="1026" name="Bilde 7">
            <a:extLst>
              <a:ext uri="{FF2B5EF4-FFF2-40B4-BE49-F238E27FC236}">
                <a16:creationId xmlns:a16="http://schemas.microsoft.com/office/drawing/2014/main" id="{0FDF9C68-EBD8-1164-16B0-800B30733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244" y="1945757"/>
            <a:ext cx="3275739" cy="116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802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utendørs, tåke, vann, landskap">
            <a:extLst>
              <a:ext uri="{FF2B5EF4-FFF2-40B4-BE49-F238E27FC236}">
                <a16:creationId xmlns:a16="http://schemas.microsoft.com/office/drawing/2014/main" id="{127FEB36-A560-3E91-39E7-BD60CE9CA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8EBF713E-E7D7-C162-541A-CBC40A51BFC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1075142" y="266868"/>
            <a:ext cx="627152" cy="680728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3D090520-23FF-61DD-83EF-D89C41830E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2270" y="1792065"/>
            <a:ext cx="3850082" cy="3833523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CAE0AE05-9CE7-F9E1-19E9-C1E6594732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232" y="2497729"/>
            <a:ext cx="6142725" cy="242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22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utendørs, tåke, vann, landskap">
            <a:extLst>
              <a:ext uri="{FF2B5EF4-FFF2-40B4-BE49-F238E27FC236}">
                <a16:creationId xmlns:a16="http://schemas.microsoft.com/office/drawing/2014/main" id="{127FEB36-A560-3E91-39E7-BD60CE9CA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8EBF713E-E7D7-C162-541A-CBC40A51BFC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1075142" y="266868"/>
            <a:ext cx="627152" cy="680728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4C1B74B9-58E2-811C-0578-8733F156EA5D}"/>
              </a:ext>
            </a:extLst>
          </p:cNvPr>
          <p:cNvSpPr txBox="1"/>
          <p:nvPr/>
        </p:nvSpPr>
        <p:spPr>
          <a:xfrm>
            <a:off x="1011936" y="1719072"/>
            <a:ext cx="70591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nb-NO" sz="3600">
                <a:solidFill>
                  <a:schemeClr val="bg1"/>
                </a:solidFill>
              </a:rPr>
              <a:t>Børre Aasegg</a:t>
            </a:r>
            <a:endParaRPr lang="en-US" sz="36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b-NO" sz="3600">
                <a:solidFill>
                  <a:schemeClr val="bg1"/>
                </a:solidFill>
              </a:rPr>
              <a:t>Bjørn-Willy Arntsen</a:t>
            </a:r>
            <a:endParaRPr lang="en-US" sz="36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b-NO" sz="3600">
                <a:solidFill>
                  <a:schemeClr val="bg1"/>
                </a:solidFill>
              </a:rPr>
              <a:t>Magne Mydland</a:t>
            </a:r>
            <a:endParaRPr lang="en-US" sz="36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b-NO" sz="3600">
                <a:solidFill>
                  <a:schemeClr val="bg1"/>
                </a:solidFill>
              </a:rPr>
              <a:t>Bjørn Knutsen</a:t>
            </a:r>
            <a:endParaRPr lang="en-US" sz="3600">
              <a:solidFill>
                <a:schemeClr val="bg1"/>
              </a:solidFill>
              <a:latin typeface="Tw Cen MT" panose="020B0602020104020603"/>
            </a:endParaRPr>
          </a:p>
          <a:p>
            <a:pPr marL="0" indent="0">
              <a:buNone/>
            </a:pPr>
            <a:r>
              <a:rPr lang="nb-NO" sz="3600">
                <a:solidFill>
                  <a:schemeClr val="bg1"/>
                </a:solidFill>
              </a:rPr>
              <a:t>Roy Leraand</a:t>
            </a:r>
            <a:endParaRPr lang="en-US" sz="36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b-NO" sz="3600">
                <a:solidFill>
                  <a:schemeClr val="bg1"/>
                </a:solidFill>
              </a:rPr>
              <a:t>Atle Christiansen</a:t>
            </a:r>
            <a:endParaRPr lang="en-US" sz="36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b-NO" sz="3600">
                <a:solidFill>
                  <a:schemeClr val="bg1"/>
                </a:solidFill>
              </a:rPr>
              <a:t>Erlend Moland</a:t>
            </a:r>
            <a:endParaRPr lang="en-US" sz="3600">
              <a:solidFill>
                <a:schemeClr val="bg1"/>
              </a:solidFill>
            </a:endParaRPr>
          </a:p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81AC3B7-A55D-ED23-9B11-0870C0788FA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067" y="2020589"/>
            <a:ext cx="3767206" cy="599458"/>
          </a:xfrm>
          <a:prstGeom prst="rect">
            <a:avLst/>
          </a:prstGeom>
          <a:noFill/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BA4B54AB-1B07-6089-BF24-BA3BE781DAA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5000"/>
          </a:blip>
          <a:stretch>
            <a:fillRect/>
          </a:stretch>
        </p:blipFill>
        <p:spPr>
          <a:xfrm>
            <a:off x="5201067" y="3152860"/>
            <a:ext cx="1669597" cy="82919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AF80865C-8E76-9AC0-3648-6A503617C0D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5000"/>
          </a:blip>
          <a:stretch>
            <a:fillRect/>
          </a:stretch>
        </p:blipFill>
        <p:spPr>
          <a:xfrm>
            <a:off x="5201067" y="4841592"/>
            <a:ext cx="2342326" cy="599458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97F858CB-2630-C9AC-CB91-0FB12B731B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1067" y="4112095"/>
            <a:ext cx="599458" cy="59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47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utendørs, tåke, vann, landskap">
            <a:extLst>
              <a:ext uri="{FF2B5EF4-FFF2-40B4-BE49-F238E27FC236}">
                <a16:creationId xmlns:a16="http://schemas.microsoft.com/office/drawing/2014/main" id="{C18D1392-AB41-175A-3458-819D2ACD3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7410EAA9-45A6-825E-F748-93EA279E1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432454"/>
            <a:ext cx="9905998" cy="787623"/>
          </a:xfrm>
        </p:spPr>
        <p:txBody>
          <a:bodyPr/>
          <a:lstStyle/>
          <a:p>
            <a:r>
              <a:rPr lang="nb-NO"/>
              <a:t>Noen av de «nye» teknologiene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90CC990-7431-2ADB-3836-9723AF7FB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4194"/>
            <a:ext cx="10515600" cy="47967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2400"/>
              <a:t>Nye maritime fremdrifts- og hjelpesystem, hybrid drift</a:t>
            </a:r>
            <a:endParaRPr lang="nb-NO" sz="2400">
              <a:cs typeface="Calibri"/>
            </a:endParaRPr>
          </a:p>
          <a:p>
            <a:r>
              <a:rPr lang="nb-NO" sz="2400"/>
              <a:t>Batteri</a:t>
            </a:r>
            <a:endParaRPr lang="nb-NO" sz="2400">
              <a:cs typeface="Calibri"/>
            </a:endParaRPr>
          </a:p>
          <a:p>
            <a:r>
              <a:rPr lang="nb-NO" sz="2400"/>
              <a:t>Hydrogen</a:t>
            </a:r>
            <a:endParaRPr lang="nb-NO" sz="2400">
              <a:cs typeface="Calibri"/>
            </a:endParaRPr>
          </a:p>
          <a:p>
            <a:r>
              <a:rPr lang="nb-NO" sz="2400"/>
              <a:t>Brenselsceller</a:t>
            </a:r>
            <a:endParaRPr lang="nb-NO" sz="2400">
              <a:cs typeface="Calibri"/>
            </a:endParaRPr>
          </a:p>
          <a:p>
            <a:r>
              <a:rPr lang="nb-NO" sz="2400"/>
              <a:t>Styresystem og kraftelektronikk</a:t>
            </a:r>
            <a:endParaRPr lang="nb-NO" sz="2400">
              <a:cs typeface="Calibri"/>
            </a:endParaRPr>
          </a:p>
          <a:p>
            <a:r>
              <a:rPr lang="nb-NO" sz="2400"/>
              <a:t>Nye drivstoff/energikilder</a:t>
            </a:r>
            <a:endParaRPr lang="nb-NO" sz="2400">
              <a:cs typeface="Calibri"/>
            </a:endParaRPr>
          </a:p>
          <a:p>
            <a:r>
              <a:rPr lang="nb-NO" sz="2400"/>
              <a:t>Havvind</a:t>
            </a:r>
            <a:endParaRPr lang="nb-NO" sz="2400">
              <a:cs typeface="Calibri"/>
            </a:endParaRPr>
          </a:p>
          <a:p>
            <a:r>
              <a:rPr lang="nb-NO" sz="2400"/>
              <a:t>Fisjonsenergi</a:t>
            </a:r>
            <a:endParaRPr lang="nb-NO" sz="2400">
              <a:cs typeface="Calibri"/>
            </a:endParaRPr>
          </a:p>
          <a:p>
            <a:r>
              <a:rPr lang="nb-NO" sz="2400"/>
              <a:t>Autonomi, Cyber Security, Human </a:t>
            </a:r>
            <a:r>
              <a:rPr lang="nb-NO" sz="2400" err="1"/>
              <a:t>Factor</a:t>
            </a:r>
            <a:endParaRPr lang="nb-NO" sz="2400">
              <a:cs typeface="Calibri"/>
            </a:endParaRPr>
          </a:p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CD0A564-9754-5E86-4371-652B147532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1075142" y="266868"/>
            <a:ext cx="627152" cy="6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84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Olympic Subsea ASA | Fosnavåg">
            <a:extLst>
              <a:ext uri="{FF2B5EF4-FFF2-40B4-BE49-F238E27FC236}">
                <a16:creationId xmlns:a16="http://schemas.microsoft.com/office/drawing/2014/main" id="{D0FC3144-B307-DFE9-80E3-39567BC9C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781" y="3347162"/>
            <a:ext cx="2449676" cy="2467193"/>
          </a:xfrm>
          <a:prstGeom prst="rect">
            <a:avLst/>
          </a:prstGeom>
        </p:spPr>
      </p:pic>
      <p:pic>
        <p:nvPicPr>
          <p:cNvPr id="1030" name="Picture 6" descr="Velkommen om bord">
            <a:extLst>
              <a:ext uri="{FF2B5EF4-FFF2-40B4-BE49-F238E27FC236}">
                <a16:creationId xmlns:a16="http://schemas.microsoft.com/office/drawing/2014/main" id="{540EBAFF-FEF1-7040-267B-CEC8787FFF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728" y="616660"/>
            <a:ext cx="453390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iemens Energy BG white Logo PNG vector in SVG, PDF, AI, CDR format">
            <a:extLst>
              <a:ext uri="{FF2B5EF4-FFF2-40B4-BE49-F238E27FC236}">
                <a16:creationId xmlns:a16="http://schemas.microsoft.com/office/drawing/2014/main" id="{24C1BC40-3867-A70C-57F1-774A411F0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9" y="2603234"/>
            <a:ext cx="4066934" cy="304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E_primary_logo_RGB – Maritime CleanTech">
            <a:extLst>
              <a:ext uri="{FF2B5EF4-FFF2-40B4-BE49-F238E27FC236}">
                <a16:creationId xmlns:a16="http://schemas.microsoft.com/office/drawing/2014/main" id="{0F67FA38-C890-84D3-6865-CF7BF9D09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602" y="5482435"/>
            <a:ext cx="4076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Vi beveger folk langs kysten - Norled">
            <a:extLst>
              <a:ext uri="{FF2B5EF4-FFF2-40B4-BE49-F238E27FC236}">
                <a16:creationId xmlns:a16="http://schemas.microsoft.com/office/drawing/2014/main" id="{F71D7172-8A25-2A6B-F608-D7A8F57BF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29" y="2072369"/>
            <a:ext cx="4066935" cy="62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202B9FAF-0FBD-511B-D73D-F81E90DF52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9838" y="1754565"/>
            <a:ext cx="4197190" cy="1491935"/>
          </a:xfrm>
          <a:prstGeom prst="rect">
            <a:avLst/>
          </a:prstGeom>
        </p:spPr>
      </p:pic>
      <p:pic>
        <p:nvPicPr>
          <p:cNvPr id="1038" name="Picture 14" descr="Torghatten">
            <a:extLst>
              <a:ext uri="{FF2B5EF4-FFF2-40B4-BE49-F238E27FC236}">
                <a16:creationId xmlns:a16="http://schemas.microsoft.com/office/drawing/2014/main" id="{18C80E07-C4FA-BBD3-8E22-FC148BE17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825" y="3280103"/>
            <a:ext cx="29337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Måløy Verft - Måløy Vekst">
            <a:extLst>
              <a:ext uri="{FF2B5EF4-FFF2-40B4-BE49-F238E27FC236}">
                <a16:creationId xmlns:a16="http://schemas.microsoft.com/office/drawing/2014/main" id="{F407CC77-6AE2-D4EE-729E-BF91C8862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259" y="1747779"/>
            <a:ext cx="1982278" cy="198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ea Technology">
            <a:extLst>
              <a:ext uri="{FF2B5EF4-FFF2-40B4-BE49-F238E27FC236}">
                <a16:creationId xmlns:a16="http://schemas.microsoft.com/office/drawing/2014/main" id="{69CA4672-BDD3-0F26-91E6-B7DFB082F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372" y="5385281"/>
            <a:ext cx="1837778" cy="96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inde sammen. Sømløst. Enkelt. Fysisk. Digital.">
            <a:extLst>
              <a:ext uri="{FF2B5EF4-FFF2-40B4-BE49-F238E27FC236}">
                <a16:creationId xmlns:a16="http://schemas.microsoft.com/office/drawing/2014/main" id="{3E35D1AC-3D0A-7E7D-F0F9-227030422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42" y="619415"/>
            <a:ext cx="3868569" cy="88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8DAB8CA0-9B1D-0552-4E0E-CC02019B3536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9000"/>
          </a:blip>
          <a:stretch>
            <a:fillRect/>
          </a:stretch>
        </p:blipFill>
        <p:spPr>
          <a:xfrm>
            <a:off x="3024345" y="91766"/>
            <a:ext cx="6145368" cy="6670349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866F7D89-BABF-56E8-A380-27DBB6419C85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50000"/>
          </a:blip>
          <a:stretch>
            <a:fillRect/>
          </a:stretch>
        </p:blipFill>
        <p:spPr>
          <a:xfrm>
            <a:off x="11075142" y="266868"/>
            <a:ext cx="627152" cy="680728"/>
          </a:xfrm>
          <a:prstGeom prst="rect">
            <a:avLst/>
          </a:prstGeom>
        </p:spPr>
      </p:pic>
      <p:pic>
        <p:nvPicPr>
          <p:cNvPr id="2" name="Bilde 1" descr="Et bilde som inneholder tekst, Font, skjermbilde, logo&#10;&#10;Automatisk generert beskrivelse">
            <a:extLst>
              <a:ext uri="{FF2B5EF4-FFF2-40B4-BE49-F238E27FC236}">
                <a16:creationId xmlns:a16="http://schemas.microsoft.com/office/drawing/2014/main" id="{3A2C89B3-B688-3D24-D733-B9E1726F20A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7737" t="28828" r="7544" b="24228"/>
          <a:stretch/>
        </p:blipFill>
        <p:spPr>
          <a:xfrm>
            <a:off x="297793" y="5111476"/>
            <a:ext cx="3836280" cy="142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99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utendørs, tåke, vann, landskap">
            <a:extLst>
              <a:ext uri="{FF2B5EF4-FFF2-40B4-BE49-F238E27FC236}">
                <a16:creationId xmlns:a16="http://schemas.microsoft.com/office/drawing/2014/main" id="{D0171926-3B44-5889-F491-C271E633C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953957F-4C81-8B8A-AB3B-1D16E5E8C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8643" y="327514"/>
            <a:ext cx="6188402" cy="1478570"/>
          </a:xfrm>
        </p:spPr>
        <p:txBody>
          <a:bodyPr>
            <a:normAutofit/>
          </a:bodyPr>
          <a:lstStyle/>
          <a:p>
            <a:r>
              <a:rPr lang="nb-NO"/>
              <a:t>Dieselelektrisk hybrid skip med batteripakke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798771D-041E-23A4-3235-72ED72662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8642" y="1805833"/>
            <a:ext cx="6352157" cy="48771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/>
              <a:t>Motormannsrunde </a:t>
            </a:r>
            <a:r>
              <a:rPr lang="nb-NO" err="1"/>
              <a:t>ver</a:t>
            </a:r>
            <a:r>
              <a:rPr lang="nb-NO"/>
              <a:t>. 2.0</a:t>
            </a:r>
          </a:p>
          <a:p>
            <a:pPr lvl="1"/>
            <a:r>
              <a:rPr lang="nb-NO"/>
              <a:t>Interaktiv film som tar deg i gjennom motormannsrunden om bord.</a:t>
            </a:r>
            <a:endParaRPr lang="nb-NO">
              <a:cs typeface="Calibri"/>
            </a:endParaRPr>
          </a:p>
          <a:p>
            <a:pPr lvl="1"/>
            <a:r>
              <a:rPr lang="nb-NO"/>
              <a:t>Gir en innføring i maskinrommet om bord og er aktuell for både VGS, Fagskole og UH sektoren.</a:t>
            </a:r>
            <a:endParaRPr lang="nb-NO">
              <a:cs typeface="Calibri"/>
            </a:endParaRPr>
          </a:p>
          <a:p>
            <a:r>
              <a:rPr lang="nb-NO"/>
              <a:t>Motormannsrunde </a:t>
            </a:r>
            <a:r>
              <a:rPr lang="nb-NO" err="1"/>
              <a:t>ver</a:t>
            </a:r>
            <a:r>
              <a:rPr lang="nb-NO"/>
              <a:t>. 3.0</a:t>
            </a:r>
            <a:endParaRPr lang="nb-NO">
              <a:cs typeface="Calibri"/>
            </a:endParaRPr>
          </a:p>
          <a:p>
            <a:pPr lvl="1"/>
            <a:r>
              <a:rPr lang="nb-NO"/>
              <a:t>Videreutvikling med fokus på batteri, </a:t>
            </a:r>
            <a:r>
              <a:rPr lang="nb-NO" err="1"/>
              <a:t>Combidrive</a:t>
            </a:r>
            <a:r>
              <a:rPr lang="nb-NO"/>
              <a:t> og hybrid drift.</a:t>
            </a:r>
            <a:endParaRPr lang="nb-NO">
              <a:cs typeface="Calibri"/>
            </a:endParaRPr>
          </a:p>
          <a:p>
            <a:pPr lvl="1"/>
            <a:r>
              <a:rPr lang="nb-NO"/>
              <a:t>Aktuelt for Fagskole og UH sektoren.</a:t>
            </a:r>
            <a:endParaRPr lang="nb-NO">
              <a:cs typeface="Calibri"/>
            </a:endParaRPr>
          </a:p>
          <a:p>
            <a:r>
              <a:rPr lang="nb-NO"/>
              <a:t>Dokumentere vedlikehold og drift</a:t>
            </a:r>
            <a:endParaRPr lang="nb-NO">
              <a:cs typeface="Calibri"/>
            </a:endParaRPr>
          </a:p>
          <a:p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35F0874-3526-3D9D-0E1E-58F93A4E8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4805757" cy="6858000"/>
          </a:xfrm>
          <a:prstGeom prst="rect">
            <a:avLst/>
          </a:prstGeom>
        </p:spPr>
      </p:pic>
      <p:pic>
        <p:nvPicPr>
          <p:cNvPr id="10" name="Picture 6" descr="Velkommen om bord">
            <a:extLst>
              <a:ext uri="{FF2B5EF4-FFF2-40B4-BE49-F238E27FC236}">
                <a16:creationId xmlns:a16="http://schemas.microsoft.com/office/drawing/2014/main" id="{03A2CDFE-6EE5-A3EB-528D-01B07C08C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3299" y="2883470"/>
            <a:ext cx="3984142" cy="88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C536F261-1796-68B7-47DC-837A35982DC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11075142" y="266868"/>
            <a:ext cx="627152" cy="6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56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Et bilde som inneholder utendørs, tåke, vann, landskap">
            <a:extLst>
              <a:ext uri="{FF2B5EF4-FFF2-40B4-BE49-F238E27FC236}">
                <a16:creationId xmlns:a16="http://schemas.microsoft.com/office/drawing/2014/main" id="{5D9D7D4B-A8D7-9EF5-5168-9E3312AEA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CAE66B7D-4217-5B53-DE72-32511D6AD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135" y="0"/>
            <a:ext cx="6726865" cy="4630737"/>
          </a:xfrm>
          <a:prstGeom prst="rect">
            <a:avLst/>
          </a:prstGeom>
        </p:spPr>
      </p:pic>
      <p:sp>
        <p:nvSpPr>
          <p:cNvPr id="14" name="AutoShape 2">
            <a:extLst>
              <a:ext uri="{FF2B5EF4-FFF2-40B4-BE49-F238E27FC236}">
                <a16:creationId xmlns:a16="http://schemas.microsoft.com/office/drawing/2014/main" id="{C702CA2E-90F0-E2C6-46F3-5E3862609B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45600" y="-419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5" name="AutoShape 3" descr="jpeg">
            <a:extLst>
              <a:ext uri="{FF2B5EF4-FFF2-40B4-BE49-F238E27FC236}">
                <a16:creationId xmlns:a16="http://schemas.microsoft.com/office/drawing/2014/main" id="{D256DAE5-B5FC-0DF2-3784-FF5F3AD504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705975" y="-419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6" name="AutoShape 5">
            <a:extLst>
              <a:ext uri="{FF2B5EF4-FFF2-40B4-BE49-F238E27FC236}">
                <a16:creationId xmlns:a16="http://schemas.microsoft.com/office/drawing/2014/main" id="{680525A9-988E-3D3A-9F66-CFBC7F3CCB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7F43A017-EC00-5708-A8F8-97AE0FD628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645" y="1175996"/>
            <a:ext cx="3389647" cy="5682004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D5315B4F-F30E-22C4-4722-4E2EC0BBE1C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11075142" y="266868"/>
            <a:ext cx="627152" cy="680728"/>
          </a:xfrm>
          <a:prstGeom prst="rect">
            <a:avLst/>
          </a:prstGeom>
        </p:spPr>
      </p:pic>
      <p:pic>
        <p:nvPicPr>
          <p:cNvPr id="3" name="Plassholder for innhold 4">
            <a:extLst>
              <a:ext uri="{FF2B5EF4-FFF2-40B4-BE49-F238E27FC236}">
                <a16:creationId xmlns:a16="http://schemas.microsoft.com/office/drawing/2014/main" id="{7C96077B-E0B3-561F-2655-BB09D3C3E5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641292" y="3418555"/>
            <a:ext cx="6114570" cy="3439445"/>
          </a:xfrm>
        </p:spPr>
      </p:pic>
    </p:spTree>
    <p:extLst>
      <p:ext uri="{BB962C8B-B14F-4D97-AF65-F5344CB8AC3E}">
        <p14:creationId xmlns:p14="http://schemas.microsoft.com/office/powerpoint/2010/main" val="3943236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utendørs, tåke, vann, landskap">
            <a:extLst>
              <a:ext uri="{FF2B5EF4-FFF2-40B4-BE49-F238E27FC236}">
                <a16:creationId xmlns:a16="http://schemas.microsoft.com/office/drawing/2014/main" id="{916E530C-54AA-EB2F-882D-CAC8D107D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B1457F52-1988-16E2-3C5A-10343DF7D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4805757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909D2DF0-14FA-2217-6E1E-07AEAAB6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8643" y="618518"/>
            <a:ext cx="6188402" cy="1478570"/>
          </a:xfrm>
        </p:spPr>
        <p:txBody>
          <a:bodyPr>
            <a:normAutofit/>
          </a:bodyPr>
          <a:lstStyle/>
          <a:p>
            <a:r>
              <a:rPr lang="nb-NO"/>
              <a:t>Batteri-, styrings- og kraftelektronikk</a:t>
            </a:r>
          </a:p>
        </p:txBody>
      </p:sp>
      <p:pic>
        <p:nvPicPr>
          <p:cNvPr id="4" name="Picture 8" descr="Siemens Energy BG white Logo PNG vector in SVG, PDF, AI, CDR format">
            <a:extLst>
              <a:ext uri="{FF2B5EF4-FFF2-40B4-BE49-F238E27FC236}">
                <a16:creationId xmlns:a16="http://schemas.microsoft.com/office/drawing/2014/main" id="{13C1032E-38D7-5F4E-1C27-F0F34A125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4955" y="2097088"/>
            <a:ext cx="2945593" cy="220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4763C55-C37F-A16B-E22F-4C9F23098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8643" y="2448738"/>
            <a:ext cx="6188402" cy="40085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2400" dirty="0"/>
              <a:t>Tilgang til kompetanse og materiell i forbindelse med batteri- styrings- og kraftelektronikk.</a:t>
            </a:r>
            <a:endParaRPr lang="nb-NO" sz="2400" dirty="0">
              <a:cs typeface="Calibri"/>
            </a:endParaRPr>
          </a:p>
          <a:p>
            <a:r>
              <a:rPr lang="nb-NO" sz="2400" dirty="0"/>
              <a:t>Systemintegrator på mange skip.</a:t>
            </a:r>
            <a:endParaRPr lang="nb-NO" sz="2400" dirty="0">
              <a:cs typeface="Calibri"/>
            </a:endParaRPr>
          </a:p>
          <a:p>
            <a:r>
              <a:rPr lang="nb-NO" sz="2400" dirty="0"/>
              <a:t>NyMK har utviklet Webinarer om maritime batteri installasjoner som ble sendt i september og november. </a:t>
            </a:r>
          </a:p>
          <a:p>
            <a:r>
              <a:rPr lang="nb-NO" sz="2400" dirty="0"/>
              <a:t>Opptak fra </a:t>
            </a:r>
            <a:r>
              <a:rPr lang="nb-NO" sz="2400"/>
              <a:t>disse blir lagt </a:t>
            </a:r>
            <a:r>
              <a:rPr lang="nb-NO" sz="2400" dirty="0"/>
              <a:t>ut på spredningsplattform.</a:t>
            </a:r>
            <a:endParaRPr lang="nb-NO" sz="2400" dirty="0">
              <a:solidFill>
                <a:srgbClr val="FF0000"/>
              </a:solidFill>
              <a:cs typeface="Calibri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32DA596B-A7D5-713E-7DA2-3230981F37E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11075142" y="266868"/>
            <a:ext cx="627152" cy="6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01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utendørs, tåke, vann, landskap">
            <a:extLst>
              <a:ext uri="{FF2B5EF4-FFF2-40B4-BE49-F238E27FC236}">
                <a16:creationId xmlns:a16="http://schemas.microsoft.com/office/drawing/2014/main" id="{127FEB36-A560-3E91-39E7-BD60CE9CA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8EBF713E-E7D7-C162-541A-CBC40A51BFC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1075142" y="266868"/>
            <a:ext cx="627152" cy="680728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56BFD16E-3EBA-690D-2965-DF9E3CEFCA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5600"/>
            <a:ext cx="9517999" cy="6330461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F4CC51AC-C710-A733-79CA-0965810F2BA4}"/>
              </a:ext>
            </a:extLst>
          </p:cNvPr>
          <p:cNvSpPr txBox="1"/>
          <p:nvPr/>
        </p:nvSpPr>
        <p:spPr>
          <a:xfrm>
            <a:off x="9517996" y="2505670"/>
            <a:ext cx="2674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Forbereder seg til </a:t>
            </a:r>
            <a:r>
              <a:rPr lang="nb-NO" err="1"/>
              <a:t>webinar</a:t>
            </a:r>
            <a:r>
              <a:rPr lang="nb-NO"/>
              <a:t> Thomas Hogganvik og Janne Viddal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384D21D1-08F2-1C66-9BF0-BEF2E8ED5BF6}"/>
              </a:ext>
            </a:extLst>
          </p:cNvPr>
          <p:cNvSpPr txBox="1"/>
          <p:nvPr/>
        </p:nvSpPr>
        <p:spPr>
          <a:xfrm>
            <a:off x="9517997" y="1313444"/>
            <a:ext cx="2674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err="1"/>
              <a:t>Webinarer</a:t>
            </a:r>
            <a:r>
              <a:rPr lang="nb-NO" sz="2800"/>
              <a:t> med Siemens Energy</a:t>
            </a:r>
          </a:p>
        </p:txBody>
      </p:sp>
    </p:spTree>
    <p:extLst>
      <p:ext uri="{BB962C8B-B14F-4D97-AF65-F5344CB8AC3E}">
        <p14:creationId xmlns:p14="http://schemas.microsoft.com/office/powerpoint/2010/main" val="33586011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3D944C375B569469456B52615C410C5" ma:contentTypeVersion="7" ma:contentTypeDescription="Opprett et nytt dokument." ma:contentTypeScope="" ma:versionID="ea954e5ef2446d433ae69ed5c2cfd66f">
  <xsd:schema xmlns:xsd="http://www.w3.org/2001/XMLSchema" xmlns:xs="http://www.w3.org/2001/XMLSchema" xmlns:p="http://schemas.microsoft.com/office/2006/metadata/properties" xmlns:ns2="5919b9d9-d094-40dc-a69d-0cd4511edaf8" targetNamespace="http://schemas.microsoft.com/office/2006/metadata/properties" ma:root="true" ma:fieldsID="c6556394eaa3cf9ff3887e95a70ba716" ns2:_="">
    <xsd:import namespace="5919b9d9-d094-40dc-a69d-0cd4511eda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19b9d9-d094-40dc-a69d-0cd4511eda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C491C1C-8793-4B50-BAFF-610FB00402BF}">
  <ds:schemaRefs>
    <ds:schemaRef ds:uri="3a50b94f-49ab-4773-a3d3-6aa186b980d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12A9321-C061-491B-8CDA-F7CA54699A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19b9d9-d094-40dc-a69d-0cd4511eda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A3B9B0-FCBA-431F-BB05-E553CEE406C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526</Words>
  <Application>Microsoft Office PowerPoint</Application>
  <PresentationFormat>Widescreen</PresentationFormat>
  <Paragraphs>102</Paragraphs>
  <Slides>25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Office-tema</vt:lpstr>
      <vt:lpstr>PowerPoint Presentation</vt:lpstr>
      <vt:lpstr>PowerPoint Presentation</vt:lpstr>
      <vt:lpstr>PowerPoint Presentation</vt:lpstr>
      <vt:lpstr>Noen av de «nye» teknologiene</vt:lpstr>
      <vt:lpstr>PowerPoint Presentation</vt:lpstr>
      <vt:lpstr>Dieselelektrisk hybrid skip med batteripakke</vt:lpstr>
      <vt:lpstr>PowerPoint Presentation</vt:lpstr>
      <vt:lpstr>Batteri-, styrings- og kraftelektronikk</vt:lpstr>
      <vt:lpstr>PowerPoint Presentation</vt:lpstr>
      <vt:lpstr>Kurs for lærere i Batteri, styrings- og kraftelektronikk</vt:lpstr>
      <vt:lpstr>Elektrisk/hybrid ferge</vt:lpstr>
      <vt:lpstr>PowerPoint Presentation</vt:lpstr>
      <vt:lpstr>Elektrisk/hydrogen/hybrid</vt:lpstr>
      <vt:lpstr>PowerPoint Presentation</vt:lpstr>
      <vt:lpstr>PowerPoint Presentation</vt:lpstr>
      <vt:lpstr>Elektrisk hurtigbåt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IKT Agder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Mydland, Magne</dc:creator>
  <cp:lastModifiedBy>Inger Johanne Lurås</cp:lastModifiedBy>
  <cp:revision>3</cp:revision>
  <dcterms:created xsi:type="dcterms:W3CDTF">2023-10-12T13:51:34Z</dcterms:created>
  <dcterms:modified xsi:type="dcterms:W3CDTF">2023-12-04T11:01:45Z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0x010100A3D944C375B569469456B52615C410C5</vt:lpwstr>
  </property>
  <property fmtid="{D5CDD505-2E9C-101B-9397-08002B2CF9AE}" pid="3" name="MSIP_Label_36791f77-3d39-4d72-9277-ac879ec799ed_Enabled">
    <vt:lpwstr>true</vt:lpwstr>
  </property>
  <property fmtid="{D5CDD505-2E9C-101B-9397-08002B2CF9AE}" pid="4" name="MSIP_Label_36791f77-3d39-4d72-9277-ac879ec799ed_SetDate">
    <vt:lpwstr>2023-10-18T16:21:42Z</vt:lpwstr>
  </property>
  <property fmtid="{D5CDD505-2E9C-101B-9397-08002B2CF9AE}" pid="5" name="MSIP_Label_36791f77-3d39-4d72-9277-ac879ec799ed_Method">
    <vt:lpwstr>Standard</vt:lpwstr>
  </property>
  <property fmtid="{D5CDD505-2E9C-101B-9397-08002B2CF9AE}" pid="6" name="MSIP_Label_36791f77-3d39-4d72-9277-ac879ec799ed_Name">
    <vt:lpwstr>restricted-default</vt:lpwstr>
  </property>
  <property fmtid="{D5CDD505-2E9C-101B-9397-08002B2CF9AE}" pid="7" name="MSIP_Label_36791f77-3d39-4d72-9277-ac879ec799ed_SiteId">
    <vt:lpwstr>254ba93e-1f6f-48f3-90e6-e2766664b477</vt:lpwstr>
  </property>
  <property fmtid="{D5CDD505-2E9C-101B-9397-08002B2CF9AE}" pid="8" name="MSIP_Label_36791f77-3d39-4d72-9277-ac879ec799ed_ActionId">
    <vt:lpwstr>9c2ded20-056f-4179-9b66-dae016ffdecd</vt:lpwstr>
  </property>
  <property fmtid="{D5CDD505-2E9C-101B-9397-08002B2CF9AE}" pid="9" name="MSIP_Label_36791f77-3d39-4d72-9277-ac879ec799ed_ContentBits">
    <vt:lpwstr>0</vt:lpwstr>
  </property>
</Properties>
</file>