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42" r:id="rId4"/>
  </p:sldMasterIdLst>
  <p:notesMasterIdLst>
    <p:notesMasterId r:id="rId10"/>
  </p:notesMasterIdLst>
  <p:handoutMasterIdLst>
    <p:handoutMasterId r:id="rId11"/>
  </p:handoutMasterIdLst>
  <p:sldIdLst>
    <p:sldId id="314" r:id="rId5"/>
    <p:sldId id="315" r:id="rId6"/>
    <p:sldId id="316" r:id="rId7"/>
    <p:sldId id="317" r:id="rId8"/>
    <p:sldId id="318" r:id="rId9"/>
  </p:sldIdLst>
  <p:sldSz cx="9144000" cy="6858000" type="screen4x3"/>
  <p:notesSz cx="9928225" cy="6797675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MS PGothic" charset="0"/>
        <a:cs typeface="MS PGothic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MS PGothic" charset="0"/>
        <a:cs typeface="MS PGothic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MS PGothic" charset="0"/>
        <a:cs typeface="MS PGothic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MS PGothic" charset="0"/>
        <a:cs typeface="MS PGothic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ahoma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ahoma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ahoma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ahoma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pos="5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99EC"/>
    <a:srgbClr val="66C3FF"/>
    <a:srgbClr val="75C1FF"/>
    <a:srgbClr val="0080FF"/>
    <a:srgbClr val="151741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23" autoAdjust="0"/>
    <p:restoredTop sz="94656" autoAdjust="0"/>
  </p:normalViewPr>
  <p:slideViewPr>
    <p:cSldViewPr snapToObjects="1">
      <p:cViewPr varScale="1">
        <p:scale>
          <a:sx n="107" d="100"/>
          <a:sy n="107" d="100"/>
        </p:scale>
        <p:origin x="1920" y="102"/>
      </p:cViewPr>
      <p:guideLst>
        <p:guide orient="horz" pos="845"/>
        <p:guide pos="522"/>
      </p:guideLst>
    </p:cSldViewPr>
  </p:slideViewPr>
  <p:outlineViewPr>
    <p:cViewPr>
      <p:scale>
        <a:sx n="33" d="100"/>
        <a:sy n="33" d="100"/>
      </p:scale>
      <p:origin x="34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9" d="100"/>
        <a:sy n="59" d="100"/>
      </p:scale>
      <p:origin x="0" y="0"/>
    </p:cViewPr>
  </p:sorterViewPr>
  <p:notesViewPr>
    <p:cSldViewPr snapToObjects="1">
      <p:cViewPr varScale="1">
        <p:scale>
          <a:sx n="90" d="100"/>
          <a:sy n="90" d="100"/>
        </p:scale>
        <p:origin x="1742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995" cy="34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913" y="0"/>
            <a:ext cx="4300995" cy="34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6378"/>
            <a:ext cx="4300995" cy="34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913" y="6456378"/>
            <a:ext cx="4300995" cy="34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8FEE209-E62E-4040-BA77-D9C002B15C8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6146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0995" cy="340210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l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5624913" y="0"/>
            <a:ext cx="4300995" cy="340210"/>
          </a:xfrm>
          <a:prstGeom prst="rect">
            <a:avLst/>
          </a:prstGeom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878ACD-FC48-BE41-BA1C-4A0D0885C09E}" type="datetimeFigureOut">
              <a:rPr lang="nb-NO"/>
              <a:pPr>
                <a:defRPr/>
              </a:pPr>
              <a:t>20.11.2016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53" tIns="46077" rIns="92153" bIns="46077" rtlCol="0" anchor="ctr"/>
          <a:lstStyle/>
          <a:p>
            <a:pPr lvl="0"/>
            <a:endParaRPr lang="nb-NO" noProof="0" smtClean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992360" y="3228189"/>
            <a:ext cx="7943507" cy="3059715"/>
          </a:xfrm>
          <a:prstGeom prst="rect">
            <a:avLst/>
          </a:prstGeom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1" y="6456378"/>
            <a:ext cx="4300995" cy="340210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l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5624913" y="6456378"/>
            <a:ext cx="4300995" cy="340210"/>
          </a:xfrm>
          <a:prstGeom prst="rect">
            <a:avLst/>
          </a:prstGeom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E26246-2080-774C-B105-177810CEB2B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72229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A629E08C-FD6E-114D-8E2C-D4411B890C69}" type="slidenum">
              <a:rPr lang="nb-NO" sz="1200"/>
              <a:pPr eaLnBrk="1" hangingPunct="1"/>
              <a:t>1</a:t>
            </a:fld>
            <a:endParaRPr lang="nb-NO" sz="1200"/>
          </a:p>
        </p:txBody>
      </p:sp>
    </p:spTree>
    <p:extLst>
      <p:ext uri="{BB962C8B-B14F-4D97-AF65-F5344CB8AC3E}">
        <p14:creationId xmlns:p14="http://schemas.microsoft.com/office/powerpoint/2010/main" val="1099856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 userDrawn="1"/>
        </p:nvSpPr>
        <p:spPr bwMode="auto">
          <a:xfrm>
            <a:off x="8572500" y="6103938"/>
            <a:ext cx="184150" cy="369887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sz="1800" smtClean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552" y="404664"/>
            <a:ext cx="7918648" cy="91439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nb-NO" dirty="0" smtClean="0"/>
              <a:t>Klikk for å </a:t>
            </a:r>
            <a:r>
              <a:rPr lang="nb-NO" dirty="0" err="1" smtClean="0"/>
              <a:t>øæøætittelstil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1556792"/>
            <a:ext cx="7929675" cy="338437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Arail"/>
                <a:cs typeface="Arai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err="1" smtClean="0"/>
              <a:t>Døglfjksdøfk,æ</a:t>
            </a:r>
            <a:r>
              <a:rPr lang="nb-NO" dirty="0" smtClean="0"/>
              <a:t>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31887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cid:522A668B-4343-437A-AE2B-7A1FA6A23EAC" TargetMode="Externa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 descr="sjøkart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06" y="0"/>
            <a:ext cx="2447128" cy="6858000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11560" y="476672"/>
            <a:ext cx="7816618" cy="52050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 smtClean="0"/>
              <a:t>Styremøte for fagskolene i Hordaland 10. mai 2016</a:t>
            </a:r>
            <a:endParaRPr lang="nb-NO" dirty="0"/>
          </a:p>
        </p:txBody>
      </p:sp>
      <p:sp>
        <p:nvSpPr>
          <p:cNvPr id="5" name="Rektangel 4"/>
          <p:cNvSpPr/>
          <p:nvPr userDrawn="1"/>
        </p:nvSpPr>
        <p:spPr bwMode="auto">
          <a:xfrm>
            <a:off x="6698086" y="6127006"/>
            <a:ext cx="2376835" cy="614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3" name="Rektangel 2"/>
          <p:cNvSpPr/>
          <p:nvPr userDrawn="1"/>
        </p:nvSpPr>
        <p:spPr>
          <a:xfrm>
            <a:off x="107504" y="6165304"/>
            <a:ext cx="6516216" cy="576064"/>
          </a:xfrm>
          <a:prstGeom prst="rect">
            <a:avLst/>
          </a:prstGeom>
          <a:solidFill>
            <a:srgbClr val="66C3FF"/>
          </a:solidFill>
          <a:ln>
            <a:solidFill>
              <a:srgbClr val="2899E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>
                <a:solidFill>
                  <a:schemeClr val="accent1">
                    <a:lumMod val="50000"/>
                  </a:schemeClr>
                </a:solidFill>
              </a:rPr>
              <a:t>Anne Sjøvold Prosjektkoordinator</a:t>
            </a:r>
            <a:endParaRPr lang="nb-N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ktangel 7"/>
          <p:cNvSpPr/>
          <p:nvPr userDrawn="1"/>
        </p:nvSpPr>
        <p:spPr>
          <a:xfrm>
            <a:off x="-11706" y="116632"/>
            <a:ext cx="9155706" cy="158006"/>
          </a:xfrm>
          <a:prstGeom prst="rect">
            <a:avLst/>
          </a:prstGeom>
          <a:solidFill>
            <a:srgbClr val="66C3FF"/>
          </a:solidFill>
          <a:ln>
            <a:solidFill>
              <a:srgbClr val="2899EC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Bilde 11" descr="cid:522A668B-4343-437A-AE2B-7A1FA6A23EAC"/>
          <p:cNvPicPr/>
          <p:nvPr userDrawn="1"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244" y="6043367"/>
            <a:ext cx="2249805" cy="80454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Plassholder for tekst 14"/>
          <p:cNvSpPr>
            <a:spLocks noGrp="1"/>
          </p:cNvSpPr>
          <p:nvPr>
            <p:ph type="body" idx="1"/>
          </p:nvPr>
        </p:nvSpPr>
        <p:spPr>
          <a:xfrm>
            <a:off x="541478" y="1199213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0839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4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rgbClr val="151741"/>
          </a:solidFill>
          <a:latin typeface="Arail"/>
          <a:ea typeface="MS PGothic" pitchFamily="34" charset="-128"/>
          <a:cs typeface="Arai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151741"/>
          </a:solidFill>
          <a:latin typeface="Arail" charset="0"/>
          <a:ea typeface="MS PGothic" pitchFamily="34" charset="-128"/>
          <a:cs typeface="Arai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151741"/>
          </a:solidFill>
          <a:latin typeface="Arail" charset="0"/>
          <a:ea typeface="MS PGothic" pitchFamily="34" charset="-128"/>
          <a:cs typeface="Arai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151741"/>
          </a:solidFill>
          <a:latin typeface="Arail" charset="0"/>
          <a:ea typeface="MS PGothic" pitchFamily="34" charset="-128"/>
          <a:cs typeface="Arai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151741"/>
          </a:solidFill>
          <a:latin typeface="Arail" charset="0"/>
          <a:ea typeface="MS PGothic" pitchFamily="34" charset="-128"/>
          <a:cs typeface="Arai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Arail" charset="0"/>
          <a:ea typeface="ＭＳ Ｐゴシック" pitchFamily="-10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Arail" charset="0"/>
          <a:ea typeface="ＭＳ Ｐゴシック" pitchFamily="-10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Arail" charset="0"/>
          <a:ea typeface="ＭＳ Ｐゴシック" pitchFamily="-10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Arail" charset="0"/>
          <a:ea typeface="ＭＳ Ｐゴシック" pitchFamily="-108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3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914400"/>
          </a:xfrm>
        </p:spPr>
        <p:txBody>
          <a:bodyPr/>
          <a:lstStyle/>
          <a:p>
            <a:pPr algn="ctr"/>
            <a:r>
              <a:rPr lang="nb-NO" sz="3600" noProof="0" dirty="0" smtClean="0">
                <a:solidFill>
                  <a:srgbClr val="000090"/>
                </a:solidFill>
                <a:latin typeface="Arail" charset="0"/>
                <a:ea typeface="MS PGothic" charset="0"/>
              </a:rPr>
              <a:t>MARFAG2020 tiltak tildelt 8 mil</a:t>
            </a:r>
            <a:endParaRPr lang="nb-NO" sz="3600" noProof="0" dirty="0">
              <a:solidFill>
                <a:srgbClr val="000090"/>
              </a:solidFill>
              <a:latin typeface="Arail" charset="0"/>
              <a:ea typeface="MS PGothic" charset="0"/>
            </a:endParaRPr>
          </a:p>
        </p:txBody>
      </p:sp>
      <p:sp>
        <p:nvSpPr>
          <p:cNvPr id="5122" name="Subtitle 4"/>
          <p:cNvSpPr>
            <a:spLocks noGrp="1"/>
          </p:cNvSpPr>
          <p:nvPr>
            <p:ph type="subTitle" idx="1"/>
          </p:nvPr>
        </p:nvSpPr>
        <p:spPr bwMode="auto">
          <a:xfrm>
            <a:off x="467544" y="1340768"/>
            <a:ext cx="8136904" cy="460851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/>
          <a:p>
            <a:r>
              <a:rPr lang="nb-NO" sz="4500" dirty="0">
                <a:solidFill>
                  <a:srgbClr val="000000"/>
                </a:solidFill>
              </a:rPr>
              <a:t/>
            </a:r>
            <a:br>
              <a:rPr lang="nb-NO" sz="4500" dirty="0">
                <a:solidFill>
                  <a:srgbClr val="000000"/>
                </a:solidFill>
              </a:rPr>
            </a:br>
            <a:r>
              <a:rPr lang="nb-NO" sz="4500" dirty="0" smtClean="0">
                <a:solidFill>
                  <a:srgbClr val="000000"/>
                </a:solidFill>
              </a:rPr>
              <a:t>F09/F38  </a:t>
            </a:r>
            <a:r>
              <a:rPr lang="nb-NO" sz="4500" dirty="0">
                <a:solidFill>
                  <a:srgbClr val="000000"/>
                </a:solidFill>
              </a:rPr>
              <a:t>	Utvikling av felles eksamen i maritime </a:t>
            </a:r>
            <a:r>
              <a:rPr lang="nb-NO" sz="4500" dirty="0" smtClean="0">
                <a:solidFill>
                  <a:srgbClr val="000000"/>
                </a:solidFill>
              </a:rPr>
              <a:t>		fagskole</a:t>
            </a:r>
            <a:r>
              <a:rPr lang="nb-NO" sz="4500" dirty="0">
                <a:solidFill>
                  <a:srgbClr val="000000"/>
                </a:solidFill>
              </a:rPr>
              <a:t>	</a:t>
            </a:r>
            <a:endParaRPr lang="nb-NO" sz="4500" dirty="0" smtClean="0">
              <a:solidFill>
                <a:srgbClr val="000000"/>
              </a:solidFill>
            </a:endParaRPr>
          </a:p>
          <a:p>
            <a:r>
              <a:rPr lang="nb-NO" sz="4500" dirty="0" smtClean="0">
                <a:solidFill>
                  <a:srgbClr val="000000"/>
                </a:solidFill>
              </a:rPr>
              <a:t>F10 	Prosjektkoordinator</a:t>
            </a:r>
          </a:p>
          <a:p>
            <a:r>
              <a:rPr lang="nb-NO" sz="4500" dirty="0" smtClean="0">
                <a:solidFill>
                  <a:srgbClr val="000000"/>
                </a:solidFill>
              </a:rPr>
              <a:t>F11</a:t>
            </a:r>
            <a:r>
              <a:rPr lang="nb-NO" sz="4500" dirty="0">
                <a:solidFill>
                  <a:srgbClr val="000000"/>
                </a:solidFill>
              </a:rPr>
              <a:t>	</a:t>
            </a:r>
            <a:r>
              <a:rPr lang="nb-NO" sz="4500" dirty="0" smtClean="0">
                <a:solidFill>
                  <a:srgbClr val="000000"/>
                </a:solidFill>
              </a:rPr>
              <a:t>Bruk av simulator i nautisk </a:t>
            </a:r>
            <a:r>
              <a:rPr lang="nb-NO" sz="4500" dirty="0">
                <a:solidFill>
                  <a:srgbClr val="000000"/>
                </a:solidFill>
              </a:rPr>
              <a:t>utdanning	</a:t>
            </a:r>
          </a:p>
          <a:p>
            <a:r>
              <a:rPr lang="nb-NO" sz="4500" dirty="0" smtClean="0">
                <a:solidFill>
                  <a:srgbClr val="000000"/>
                </a:solidFill>
              </a:rPr>
              <a:t>F14</a:t>
            </a:r>
            <a:r>
              <a:rPr lang="nb-NO" sz="4500" dirty="0">
                <a:solidFill>
                  <a:srgbClr val="000000"/>
                </a:solidFill>
              </a:rPr>
              <a:t>	Lærerkonferansen	</a:t>
            </a:r>
          </a:p>
          <a:p>
            <a:r>
              <a:rPr lang="nb-NO" sz="4500" dirty="0" smtClean="0">
                <a:solidFill>
                  <a:srgbClr val="000000"/>
                </a:solidFill>
              </a:rPr>
              <a:t>F15</a:t>
            </a:r>
            <a:r>
              <a:rPr lang="nb-NO" sz="4500" dirty="0">
                <a:solidFill>
                  <a:srgbClr val="000000"/>
                </a:solidFill>
              </a:rPr>
              <a:t>	LUB utvikling	</a:t>
            </a:r>
          </a:p>
          <a:p>
            <a:r>
              <a:rPr lang="nb-NO" sz="4500" dirty="0">
                <a:solidFill>
                  <a:srgbClr val="000000"/>
                </a:solidFill>
              </a:rPr>
              <a:t>F16	Train The </a:t>
            </a:r>
            <a:r>
              <a:rPr lang="nb-NO" sz="4500" dirty="0" err="1">
                <a:solidFill>
                  <a:srgbClr val="000000"/>
                </a:solidFill>
              </a:rPr>
              <a:t>trainer</a:t>
            </a:r>
            <a:r>
              <a:rPr lang="nb-NO" sz="4500" dirty="0">
                <a:solidFill>
                  <a:srgbClr val="000000"/>
                </a:solidFill>
              </a:rPr>
              <a:t>	</a:t>
            </a:r>
          </a:p>
          <a:p>
            <a:r>
              <a:rPr lang="nb-NO" sz="4500" dirty="0">
                <a:solidFill>
                  <a:srgbClr val="000000"/>
                </a:solidFill>
              </a:rPr>
              <a:t>F20	Kurs i lekkstabilitet	</a:t>
            </a:r>
          </a:p>
          <a:p>
            <a:r>
              <a:rPr lang="nb-NO" sz="4500" dirty="0">
                <a:solidFill>
                  <a:srgbClr val="000000"/>
                </a:solidFill>
              </a:rPr>
              <a:t>F21	LNG konferanse for faglærere </a:t>
            </a:r>
          </a:p>
          <a:p>
            <a:r>
              <a:rPr lang="nb-NO" sz="1400" dirty="0" smtClean="0">
                <a:solidFill>
                  <a:srgbClr val="000000"/>
                </a:solidFill>
              </a:rPr>
              <a:t/>
            </a:r>
            <a:br>
              <a:rPr lang="nb-NO" sz="1400" dirty="0" smtClean="0">
                <a:solidFill>
                  <a:srgbClr val="000000"/>
                </a:solidFill>
              </a:rPr>
            </a:br>
            <a:r>
              <a:rPr lang="nb-NO" sz="1400" dirty="0" smtClean="0">
                <a:solidFill>
                  <a:srgbClr val="000000"/>
                </a:solidFill>
              </a:rPr>
              <a:t> </a:t>
            </a:r>
            <a:endParaRPr lang="nb-NO" sz="1400" dirty="0">
              <a:solidFill>
                <a:srgbClr val="000000"/>
              </a:solidFill>
            </a:endParaRPr>
          </a:p>
          <a:p>
            <a:pPr algn="ctr"/>
            <a:r>
              <a:rPr lang="nb-NO" noProof="0" dirty="0" smtClean="0">
                <a:solidFill>
                  <a:srgbClr val="151741"/>
                </a:solidFill>
                <a:latin typeface="Arail" charset="0"/>
                <a:ea typeface="MS PGothic" charset="0"/>
                <a:cs typeface="Arail" charset="0"/>
              </a:rPr>
              <a:t> </a:t>
            </a:r>
            <a:endParaRPr lang="nb-NO" noProof="0" dirty="0">
              <a:solidFill>
                <a:srgbClr val="151741"/>
              </a:solidFill>
              <a:latin typeface="Arail" charset="0"/>
              <a:ea typeface="MS PGothic" charset="0"/>
              <a:cs typeface="Arai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7918648" cy="144016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39552" y="1196752"/>
            <a:ext cx="7929675" cy="4680520"/>
          </a:xfrm>
        </p:spPr>
        <p:txBody>
          <a:bodyPr anchor="ctr">
            <a:normAutofit fontScale="92500" lnSpcReduction="20000"/>
          </a:bodyPr>
          <a:lstStyle/>
          <a:p>
            <a:r>
              <a:rPr lang="nb-NO" sz="3000" dirty="0" smtClean="0">
                <a:solidFill>
                  <a:srgbClr val="000000"/>
                </a:solidFill>
              </a:rPr>
              <a:t>F23</a:t>
            </a:r>
            <a:r>
              <a:rPr lang="nb-NO" sz="3000" dirty="0">
                <a:solidFill>
                  <a:srgbClr val="000000"/>
                </a:solidFill>
              </a:rPr>
              <a:t>	</a:t>
            </a:r>
            <a:r>
              <a:rPr lang="nb-NO" sz="3000" dirty="0" smtClean="0">
                <a:solidFill>
                  <a:srgbClr val="000000"/>
                </a:solidFill>
              </a:rPr>
              <a:t>Strategisk </a:t>
            </a:r>
            <a:r>
              <a:rPr lang="nb-NO" sz="3000" dirty="0">
                <a:solidFill>
                  <a:srgbClr val="000000"/>
                </a:solidFill>
              </a:rPr>
              <a:t>samarbeid i region Nord	</a:t>
            </a:r>
            <a:endParaRPr lang="nb-NO" sz="3000" dirty="0" smtClean="0">
              <a:solidFill>
                <a:srgbClr val="000000"/>
              </a:solidFill>
            </a:endParaRPr>
          </a:p>
          <a:p>
            <a:r>
              <a:rPr lang="nb-NO" sz="3000" dirty="0" smtClean="0">
                <a:solidFill>
                  <a:srgbClr val="000000"/>
                </a:solidFill>
              </a:rPr>
              <a:t>F24</a:t>
            </a:r>
            <a:r>
              <a:rPr lang="nb-NO" sz="3000" dirty="0">
                <a:solidFill>
                  <a:srgbClr val="000000"/>
                </a:solidFill>
              </a:rPr>
              <a:t>	</a:t>
            </a:r>
            <a:r>
              <a:rPr lang="nb-NO" sz="3000" dirty="0" smtClean="0">
                <a:solidFill>
                  <a:srgbClr val="000000"/>
                </a:solidFill>
              </a:rPr>
              <a:t>Strategisk </a:t>
            </a:r>
            <a:r>
              <a:rPr lang="nb-NO" sz="3000" dirty="0">
                <a:solidFill>
                  <a:srgbClr val="000000"/>
                </a:solidFill>
              </a:rPr>
              <a:t>samarbeid i region </a:t>
            </a:r>
            <a:r>
              <a:rPr lang="nb-NO" sz="3000" dirty="0" smtClean="0">
                <a:solidFill>
                  <a:srgbClr val="000000"/>
                </a:solidFill>
              </a:rPr>
              <a:t>Arktisk</a:t>
            </a:r>
          </a:p>
          <a:p>
            <a:r>
              <a:rPr lang="nb-NO" sz="3000" dirty="0" smtClean="0">
                <a:solidFill>
                  <a:srgbClr val="000000"/>
                </a:solidFill>
              </a:rPr>
              <a:t>F30/F37</a:t>
            </a:r>
            <a:r>
              <a:rPr lang="nb-NO" sz="3000" dirty="0">
                <a:solidFill>
                  <a:srgbClr val="000000"/>
                </a:solidFill>
              </a:rPr>
              <a:t>	Masterutdanning i Ledelse av krevende </a:t>
            </a:r>
            <a:r>
              <a:rPr lang="nb-NO" sz="3000" dirty="0" smtClean="0">
                <a:solidFill>
                  <a:srgbClr val="000000"/>
                </a:solidFill>
              </a:rPr>
              <a:t>		 Maritime operasjoner</a:t>
            </a:r>
          </a:p>
          <a:p>
            <a:r>
              <a:rPr lang="nb-NO" sz="3000" dirty="0" smtClean="0">
                <a:solidFill>
                  <a:srgbClr val="000000"/>
                </a:solidFill>
              </a:rPr>
              <a:t>F31</a:t>
            </a:r>
            <a:r>
              <a:rPr lang="nb-NO" sz="3000" dirty="0">
                <a:solidFill>
                  <a:srgbClr val="000000"/>
                </a:solidFill>
              </a:rPr>
              <a:t>	Utvikling av felles arena for </a:t>
            </a:r>
            <a:r>
              <a:rPr lang="nb-NO" sz="3000" dirty="0" smtClean="0">
                <a:solidFill>
                  <a:srgbClr val="000000"/>
                </a:solidFill>
              </a:rPr>
              <a:t>							kvalitetssikringsarbeidet </a:t>
            </a:r>
            <a:r>
              <a:rPr lang="nb-NO" sz="3000" dirty="0">
                <a:solidFill>
                  <a:srgbClr val="000000"/>
                </a:solidFill>
              </a:rPr>
              <a:t>i 		</a:t>
            </a:r>
          </a:p>
          <a:p>
            <a:r>
              <a:rPr lang="nb-NO" sz="3000" dirty="0" smtClean="0">
                <a:solidFill>
                  <a:srgbClr val="000000"/>
                </a:solidFill>
              </a:rPr>
              <a:t>F32	Utvikling av felles kvalitetssystem </a:t>
            </a:r>
          </a:p>
          <a:p>
            <a:r>
              <a:rPr lang="nb-NO" sz="3000" dirty="0" smtClean="0">
                <a:solidFill>
                  <a:srgbClr val="000000"/>
                </a:solidFill>
              </a:rPr>
              <a:t>F33</a:t>
            </a:r>
            <a:r>
              <a:rPr lang="nb-NO" sz="3000" dirty="0">
                <a:solidFill>
                  <a:srgbClr val="000000"/>
                </a:solidFill>
              </a:rPr>
              <a:t>	Høyspentkurs fagskolelærere </a:t>
            </a:r>
            <a:r>
              <a:rPr lang="nb-NO" sz="3000" dirty="0" smtClean="0">
                <a:solidFill>
                  <a:srgbClr val="000000"/>
                </a:solidFill>
              </a:rPr>
              <a:t>				      		maskinoffiserer</a:t>
            </a:r>
          </a:p>
          <a:p>
            <a:r>
              <a:rPr lang="nb-NO" dirty="0" smtClean="0">
                <a:solidFill>
                  <a:srgbClr val="000000"/>
                </a:solidFill>
              </a:rPr>
              <a:t>	</a:t>
            </a:r>
          </a:p>
          <a:p>
            <a:r>
              <a:rPr lang="nb-NO" dirty="0">
                <a:solidFill>
                  <a:srgbClr val="000000"/>
                </a:solidFill>
              </a:rPr>
              <a:t>	</a:t>
            </a:r>
            <a:r>
              <a:rPr lang="nb-NO" dirty="0" smtClean="0">
                <a:solidFill>
                  <a:srgbClr val="000000"/>
                </a:solidFill>
              </a:rPr>
              <a:t>	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5602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7929675" cy="4320480"/>
          </a:xfrm>
        </p:spPr>
        <p:txBody>
          <a:bodyPr>
            <a:normAutofit/>
          </a:bodyPr>
          <a:lstStyle/>
          <a:p>
            <a:r>
              <a:rPr lang="nb-NO" sz="2800" dirty="0">
                <a:solidFill>
                  <a:srgbClr val="000000"/>
                </a:solidFill>
              </a:rPr>
              <a:t>F34	Revisjon av læreplaner for de maritime </a:t>
            </a:r>
            <a:r>
              <a:rPr lang="nb-NO" sz="2800" dirty="0" smtClean="0">
                <a:solidFill>
                  <a:srgbClr val="000000"/>
                </a:solidFill>
              </a:rPr>
              <a:t>			fagskolene</a:t>
            </a:r>
          </a:p>
          <a:p>
            <a:r>
              <a:rPr lang="nb-NO" sz="2800" dirty="0">
                <a:solidFill>
                  <a:srgbClr val="000000"/>
                </a:solidFill>
              </a:rPr>
              <a:t>F35	Kurs: IMO modell kurs 6-10 </a:t>
            </a:r>
          </a:p>
          <a:p>
            <a:r>
              <a:rPr lang="nb-NO" sz="2800" dirty="0">
                <a:solidFill>
                  <a:srgbClr val="000000"/>
                </a:solidFill>
              </a:rPr>
              <a:t>F36	Kurs: Farlig last og lastesikring </a:t>
            </a:r>
          </a:p>
          <a:p>
            <a:r>
              <a:rPr lang="nb-NO" sz="2800" dirty="0">
                <a:solidFill>
                  <a:srgbClr val="000000"/>
                </a:solidFill>
              </a:rPr>
              <a:t>F39	Tre filmer om "Mitt Yrke" </a:t>
            </a:r>
          </a:p>
          <a:p>
            <a:r>
              <a:rPr lang="nb-NO" sz="2800" dirty="0">
                <a:solidFill>
                  <a:srgbClr val="000000"/>
                </a:solidFill>
              </a:rPr>
              <a:t>F40	Hefte om maritim fagskole, </a:t>
            </a:r>
            <a:r>
              <a:rPr lang="nb-NO" sz="2800" dirty="0" smtClean="0">
                <a:solidFill>
                  <a:srgbClr val="000000"/>
                </a:solidFill>
              </a:rPr>
              <a:t>						     skipsoffiserutdanning </a:t>
            </a:r>
            <a:endParaRPr lang="nb-NO" sz="2800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221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5 mil fra KD til læremidler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39552" y="1196752"/>
            <a:ext cx="7929675" cy="4824536"/>
          </a:xfrm>
        </p:spPr>
        <p:txBody>
          <a:bodyPr>
            <a:normAutofit lnSpcReduction="10000"/>
          </a:bodyPr>
          <a:lstStyle/>
          <a:p>
            <a:r>
              <a:rPr lang="nb-NO" sz="2800" dirty="0">
                <a:solidFill>
                  <a:srgbClr val="000000"/>
                </a:solidFill>
              </a:rPr>
              <a:t>K01	Utvikling av formelsamling for 		  				</a:t>
            </a:r>
            <a:r>
              <a:rPr lang="nb-NO" sz="2800" dirty="0" smtClean="0">
                <a:solidFill>
                  <a:srgbClr val="000000"/>
                </a:solidFill>
              </a:rPr>
              <a:t>skipsoffiserer</a:t>
            </a:r>
            <a:endParaRPr lang="nb-NO" sz="2800" dirty="0">
              <a:solidFill>
                <a:srgbClr val="000000"/>
              </a:solidFill>
            </a:endParaRPr>
          </a:p>
          <a:p>
            <a:r>
              <a:rPr lang="nb-NO" sz="2800" dirty="0">
                <a:solidFill>
                  <a:srgbClr val="000000"/>
                </a:solidFill>
              </a:rPr>
              <a:t>K03	Revidering og digitalisering av </a:t>
            </a:r>
            <a:r>
              <a:rPr lang="nb-NO" sz="2800" dirty="0" smtClean="0">
                <a:solidFill>
                  <a:srgbClr val="000000"/>
                </a:solidFill>
              </a:rPr>
              <a:t>						ressurshefter/tabeller</a:t>
            </a:r>
            <a:endParaRPr lang="nb-NO" sz="2800" dirty="0">
              <a:solidFill>
                <a:srgbClr val="000000"/>
              </a:solidFill>
            </a:endParaRPr>
          </a:p>
          <a:p>
            <a:r>
              <a:rPr lang="nb-NO" sz="2800" dirty="0">
                <a:solidFill>
                  <a:srgbClr val="000000"/>
                </a:solidFill>
              </a:rPr>
              <a:t>K04	IMO-VEGA maritimt regelverk</a:t>
            </a:r>
          </a:p>
          <a:p>
            <a:r>
              <a:rPr lang="nb-NO" sz="2800" dirty="0" smtClean="0">
                <a:solidFill>
                  <a:srgbClr val="000000"/>
                </a:solidFill>
              </a:rPr>
              <a:t>		Skipsteknisk</a:t>
            </a:r>
            <a:r>
              <a:rPr lang="nb-NO" sz="2800" dirty="0">
                <a:solidFill>
                  <a:srgbClr val="000000"/>
                </a:solidFill>
              </a:rPr>
              <a:t>, opplæring og </a:t>
            </a:r>
            <a:r>
              <a:rPr lang="nb-NO" sz="2800" dirty="0" smtClean="0">
                <a:solidFill>
                  <a:srgbClr val="000000"/>
                </a:solidFill>
              </a:rPr>
              <a:t>							systemforståelse </a:t>
            </a:r>
            <a:endParaRPr lang="nb-NO" sz="2800" dirty="0">
              <a:solidFill>
                <a:srgbClr val="000000"/>
              </a:solidFill>
            </a:endParaRPr>
          </a:p>
          <a:p>
            <a:r>
              <a:rPr lang="nb-NO" sz="2800" dirty="0" smtClean="0">
                <a:solidFill>
                  <a:srgbClr val="000000"/>
                </a:solidFill>
              </a:rPr>
              <a:t>K13	Lærebok </a:t>
            </a:r>
            <a:r>
              <a:rPr lang="nb-NO" sz="2800" dirty="0">
                <a:solidFill>
                  <a:srgbClr val="000000"/>
                </a:solidFill>
              </a:rPr>
              <a:t>i engelsk for dekksoffiser  </a:t>
            </a:r>
            <a:r>
              <a:rPr lang="nb-NO" sz="2800" dirty="0" smtClean="0">
                <a:solidFill>
                  <a:srgbClr val="000000"/>
                </a:solidFill>
              </a:rPr>
              <a:t>				operativt </a:t>
            </a:r>
            <a:r>
              <a:rPr lang="nb-NO" sz="2800" dirty="0">
                <a:solidFill>
                  <a:srgbClr val="000000"/>
                </a:solidFill>
              </a:rPr>
              <a:t>nivå</a:t>
            </a:r>
          </a:p>
          <a:p>
            <a:r>
              <a:rPr lang="nb-NO" sz="2800" dirty="0" smtClean="0">
                <a:solidFill>
                  <a:srgbClr val="000000"/>
                </a:solidFill>
              </a:rPr>
              <a:t>K?		Lærebok i engelsk for maskinoffiser  				operativt nivå</a:t>
            </a:r>
          </a:p>
          <a:p>
            <a:endParaRPr lang="nb-NO" dirty="0">
              <a:solidFill>
                <a:srgbClr val="000000"/>
              </a:solidFill>
            </a:endParaRP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1929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7929675" cy="5112568"/>
          </a:xfrm>
        </p:spPr>
        <p:txBody>
          <a:bodyPr>
            <a:normAutofit/>
          </a:bodyPr>
          <a:lstStyle/>
          <a:p>
            <a:endParaRPr lang="nb-NO" dirty="0"/>
          </a:p>
          <a:p>
            <a:r>
              <a:rPr lang="nb-NO" sz="2800" dirty="0" smtClean="0">
                <a:solidFill>
                  <a:schemeClr val="tx1"/>
                </a:solidFill>
              </a:rPr>
              <a:t>K08	Lærebok i skipsmaskineri ledernivå </a:t>
            </a:r>
          </a:p>
          <a:p>
            <a:r>
              <a:rPr lang="nb-NO" sz="2800" dirty="0" smtClean="0">
                <a:solidFill>
                  <a:schemeClr val="tx1"/>
                </a:solidFill>
              </a:rPr>
              <a:t>K?		Utvikling </a:t>
            </a:r>
            <a:r>
              <a:rPr lang="nb-NO" sz="2800" dirty="0">
                <a:solidFill>
                  <a:schemeClr val="tx1"/>
                </a:solidFill>
              </a:rPr>
              <a:t>av kompendium i lekkstabilitet for </a:t>
            </a:r>
            <a:r>
              <a:rPr lang="nb-NO" sz="2800" dirty="0" smtClean="0">
                <a:solidFill>
                  <a:schemeClr val="tx1"/>
                </a:solidFill>
              </a:rPr>
              <a:t>		dekksoffiser </a:t>
            </a:r>
            <a:r>
              <a:rPr lang="nb-NO" sz="2800" dirty="0">
                <a:solidFill>
                  <a:schemeClr val="tx1"/>
                </a:solidFill>
              </a:rPr>
              <a:t>på ledelsesnivå.</a:t>
            </a:r>
          </a:p>
          <a:p>
            <a:r>
              <a:rPr lang="nb-NO" sz="2800" dirty="0" smtClean="0">
                <a:solidFill>
                  <a:schemeClr val="tx1"/>
                </a:solidFill>
              </a:rPr>
              <a:t>K?		Forprosjekt </a:t>
            </a:r>
            <a:r>
              <a:rPr lang="nb-NO" sz="2800" dirty="0">
                <a:solidFill>
                  <a:schemeClr val="tx1"/>
                </a:solidFill>
              </a:rPr>
              <a:t>elektrobok</a:t>
            </a:r>
          </a:p>
          <a:p>
            <a:r>
              <a:rPr lang="nb-NO" sz="2800" dirty="0" smtClean="0">
                <a:solidFill>
                  <a:schemeClr val="tx1"/>
                </a:solidFill>
              </a:rPr>
              <a:t>K12	Lærebok </a:t>
            </a:r>
            <a:r>
              <a:rPr lang="nb-NO" sz="2800" dirty="0">
                <a:solidFill>
                  <a:schemeClr val="tx1"/>
                </a:solidFill>
              </a:rPr>
              <a:t>i last operativt nivå</a:t>
            </a:r>
          </a:p>
          <a:p>
            <a:r>
              <a:rPr lang="nb-NO" sz="2800" dirty="0" smtClean="0">
                <a:solidFill>
                  <a:schemeClr val="tx1"/>
                </a:solidFill>
              </a:rPr>
              <a:t>K07	Lærebok </a:t>
            </a:r>
            <a:r>
              <a:rPr lang="nb-NO" sz="2800" dirty="0">
                <a:solidFill>
                  <a:schemeClr val="tx1"/>
                </a:solidFill>
              </a:rPr>
              <a:t>i last ledernivå (Tellnes bok)</a:t>
            </a:r>
          </a:p>
        </p:txBody>
      </p:sp>
    </p:spTree>
    <p:extLst>
      <p:ext uri="{BB962C8B-B14F-4D97-AF65-F5344CB8AC3E}">
        <p14:creationId xmlns:p14="http://schemas.microsoft.com/office/powerpoint/2010/main" val="380946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n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ARKOM present II" id="{7948FA8E-24D8-3041-9B6F-0F83482A65B7}" vid="{55010B12-A07A-1045-A3CB-51358F54834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72AB74B4C85A4CA986DE3C83BE6751" ma:contentTypeVersion="0" ma:contentTypeDescription="Create a new document." ma:contentTypeScope="" ma:versionID="82e04413d64384c951c1bb0a3c1f013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317D88-D81F-49C0-93CC-CDF1A855856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2CB6D86-E3E2-49D1-B75E-04D8F848AD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A7ED98-3365-4A85-B203-513D508D80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16</Words>
  <Application>Microsoft Office PowerPoint</Application>
  <PresentationFormat>Skjermfremvisning (4:3)</PresentationFormat>
  <Paragraphs>39</Paragraphs>
  <Slides>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2" baseType="lpstr">
      <vt:lpstr>MS PGothic</vt:lpstr>
      <vt:lpstr>MS PGothic</vt:lpstr>
      <vt:lpstr>Arail</vt:lpstr>
      <vt:lpstr>Arial</vt:lpstr>
      <vt:lpstr>Calibri</vt:lpstr>
      <vt:lpstr>Tahoma</vt:lpstr>
      <vt:lpstr>Anne</vt:lpstr>
      <vt:lpstr>MARFAG2020 tiltak tildelt 8 mil</vt:lpstr>
      <vt:lpstr>PowerPoint-presentasjon</vt:lpstr>
      <vt:lpstr>PowerPoint-presentasjon</vt:lpstr>
      <vt:lpstr>5 mil fra KD til læremidler</vt:lpstr>
      <vt:lpstr>PowerPoint-presentasjon</vt:lpstr>
    </vt:vector>
  </TitlesOfParts>
  <Company>HBV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MARKOM2020</dc:title>
  <dc:creator>Anne Sjøvold</dc:creator>
  <cp:lastModifiedBy>Anne Sjøvold</cp:lastModifiedBy>
  <cp:revision>13</cp:revision>
  <cp:lastPrinted>2013-01-09T16:42:11Z</cp:lastPrinted>
  <dcterms:created xsi:type="dcterms:W3CDTF">2016-04-22T11:37:43Z</dcterms:created>
  <dcterms:modified xsi:type="dcterms:W3CDTF">2016-11-20T18:20:40Z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0x0101009672AB74B4C85A4CA986DE3C83BE6751</vt:lpwstr>
  </property>
</Properties>
</file>