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456" r:id="rId3"/>
    <p:sldId id="455" r:id="rId4"/>
    <p:sldId id="454" r:id="rId5"/>
    <p:sldId id="460" r:id="rId6"/>
    <p:sldId id="464" r:id="rId7"/>
    <p:sldId id="481" r:id="rId8"/>
    <p:sldId id="480" r:id="rId9"/>
    <p:sldId id="466" r:id="rId10"/>
    <p:sldId id="482" r:id="rId11"/>
    <p:sldId id="467" r:id="rId1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3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4DD788-8A34-4330-83C5-4A3DDC807EC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0140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 smtClean="0"/>
              <a:t>Klikk for å redigere tekststiler i malen</a:t>
            </a:r>
          </a:p>
          <a:p>
            <a:pPr lvl="1"/>
            <a:r>
              <a:rPr lang="nb-NO" altLang="nb-NO" noProof="0" smtClean="0"/>
              <a:t>Andre nivå</a:t>
            </a:r>
          </a:p>
          <a:p>
            <a:pPr lvl="2"/>
            <a:r>
              <a:rPr lang="nb-NO" altLang="nb-NO" noProof="0" smtClean="0"/>
              <a:t>Tredje nivå</a:t>
            </a:r>
          </a:p>
          <a:p>
            <a:pPr lvl="3"/>
            <a:r>
              <a:rPr lang="nb-NO" altLang="nb-NO" noProof="0" smtClean="0"/>
              <a:t>Fjerde nivå</a:t>
            </a:r>
          </a:p>
          <a:p>
            <a:pPr lvl="4"/>
            <a:r>
              <a:rPr lang="nb-NO" altLang="nb-NO" noProof="0" smtClean="0"/>
              <a:t>Femte nivå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F5E59B-FC9E-4C2B-96FF-B62AAEDFA7A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480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7DB1523-A80C-4304-B38F-016E57E5F0BA}" type="slidenum">
              <a:rPr lang="nb-NO" altLang="nb-NO" sz="1200" smtClean="0"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nb-NO" altLang="nb-NO" sz="1200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b-NO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0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nb-NO">
                <a:latin typeface="Verdana" charset="0"/>
                <a:ea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8" name="Picture 12" descr="Logo Brevark Bergen Mariti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5724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8238-D264-4B4D-8E51-8B6A0CB71D7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234468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F88D-F7A1-4252-866B-DD6220B20D8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6937309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72D7-A5CF-446A-BC86-3F5C037D62D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4942427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0D89-8296-4819-9DDC-75CA9591CF2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516525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31A2-5238-4885-8756-63A236168FE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66165696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13BDB-CD8C-4289-99FD-A7C6EC608FD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6715001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69C8-843A-49CE-9123-29AD94698E3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1307921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38A0-B758-43CE-867C-955B5CCE1D3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115933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57EB-781F-453A-BBEA-A4C2E5A50A7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8283631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1081-AB83-46C0-A10E-B2D55F688EE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311909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F9CA-DC68-4938-B1E7-35C485FF354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3846404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C747-5C67-4495-AA26-DFDC544DF1F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7291253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3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5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nb-NO"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04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4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4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DF25C9-D102-4C30-9872-745A63DBB05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pic>
        <p:nvPicPr>
          <p:cNvPr id="1032" name="Picture 12" descr="Logo Brevark Bergen Maritim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188"/>
            <a:ext cx="485933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smtClean="0">
                <a:solidFill>
                  <a:srgbClr val="800000"/>
                </a:solidFill>
                <a:ea typeface="ＭＳ Ｐゴシック" charset="0"/>
              </a:rPr>
              <a:t>F11 - </a:t>
            </a:r>
            <a:r>
              <a:rPr lang="nb-NO" dirty="0">
                <a:solidFill>
                  <a:srgbClr val="800000"/>
                </a:solidFill>
                <a:ea typeface="ＭＳ Ｐゴシック" charset="0"/>
              </a:rPr>
              <a:t>Bruk av simulator i nautisk utdanning</a:t>
            </a:r>
            <a:endParaRPr lang="nb-NO" sz="2800" dirty="0">
              <a:solidFill>
                <a:srgbClr val="8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997201"/>
            <a:ext cx="5473030" cy="115188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nb-NO" sz="2000" dirty="0" smtClean="0">
                <a:solidFill>
                  <a:srgbClr val="00B050"/>
                </a:solidFill>
                <a:ea typeface="ＭＳ Ｐゴシック" charset="0"/>
                <a:cs typeface="+mn-cs"/>
              </a:rPr>
              <a:t>MARFAG 2020 Tiltak F11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nb-NO" sz="2000" dirty="0" smtClean="0">
              <a:solidFill>
                <a:srgbClr val="00B050"/>
              </a:solidFill>
              <a:ea typeface="ＭＳ Ｐゴシック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nb-NO" sz="2000" dirty="0" smtClean="0">
                <a:solidFill>
                  <a:srgbClr val="00B050"/>
                </a:solidFill>
                <a:ea typeface="ＭＳ Ｐゴシック" charset="0"/>
                <a:cs typeface="+mn-cs"/>
              </a:rPr>
              <a:t>MUF Konferansen 22. november 2016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nb-NO" sz="1600" dirty="0" smtClean="0">
              <a:ea typeface="ＭＳ Ｐゴシック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nb-NO" sz="1600" dirty="0">
              <a:ea typeface="ＭＳ Ｐゴシック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nb-NO" sz="1400" dirty="0">
                <a:ea typeface="ＭＳ Ｐゴシック" charset="0"/>
                <a:cs typeface="+mn-cs"/>
              </a:rPr>
              <a:t>Per </a:t>
            </a:r>
            <a:r>
              <a:rPr lang="nb-NO" sz="1400" dirty="0" smtClean="0">
                <a:ea typeface="ＭＳ Ｐゴシック" charset="0"/>
                <a:cs typeface="+mn-cs"/>
              </a:rPr>
              <a:t>Aasmundseth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nb-NO" sz="1400" dirty="0" smtClean="0">
                <a:ea typeface="ＭＳ Ｐゴシック" charset="0"/>
                <a:cs typeface="+mn-cs"/>
              </a:rPr>
              <a:t>Tiltaksansvarlig F11</a:t>
            </a:r>
            <a:endParaRPr lang="nb-NO" sz="1400" dirty="0">
              <a:ea typeface="ＭＳ Ｐゴシック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nb-NO" sz="1400" dirty="0" smtClean="0">
                <a:ea typeface="ＭＳ Ｐゴシック" charset="0"/>
                <a:cs typeface="+mn-cs"/>
              </a:rPr>
              <a:t>Lektor/Hovedinstruktør simulator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nb-NO" sz="1400" dirty="0" smtClean="0">
                <a:ea typeface="ＭＳ Ｐゴシック" charset="0"/>
                <a:cs typeface="+mn-cs"/>
              </a:rPr>
              <a:t>Bergen </a:t>
            </a:r>
            <a:r>
              <a:rPr lang="nb-NO" sz="1400" dirty="0">
                <a:ea typeface="ＭＳ Ｐゴシック" charset="0"/>
                <a:cs typeface="+mn-cs"/>
              </a:rPr>
              <a:t>Maritime Fagskole</a:t>
            </a:r>
          </a:p>
        </p:txBody>
      </p:sp>
      <p:pic>
        <p:nvPicPr>
          <p:cNvPr id="3076" name="Picture 13" descr="MCj02157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63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800000"/>
                </a:solidFill>
              </a:rPr>
              <a:t>Øvelsene bygger på hverandre</a:t>
            </a:r>
            <a:endParaRPr lang="nb-NO" dirty="0">
              <a:solidFill>
                <a:srgbClr val="8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628800"/>
            <a:ext cx="7928049" cy="4313213"/>
          </a:xfrm>
        </p:spPr>
        <p:txBody>
          <a:bodyPr/>
          <a:lstStyle/>
          <a:p>
            <a:r>
              <a:rPr lang="nb-NO" sz="2800" dirty="0" smtClean="0"/>
              <a:t>26 x 2 bro-øvelser </a:t>
            </a:r>
            <a:br>
              <a:rPr lang="nb-NO" sz="2800" dirty="0" smtClean="0"/>
            </a:br>
            <a:endParaRPr lang="nb-NO" sz="1400" dirty="0" smtClean="0"/>
          </a:p>
          <a:p>
            <a:r>
              <a:rPr lang="nb-NO" sz="2800" dirty="0" err="1" smtClean="0"/>
              <a:t>Ca</a:t>
            </a:r>
            <a:r>
              <a:rPr lang="nb-NO" sz="2800" dirty="0" smtClean="0"/>
              <a:t> 30 desk-</a:t>
            </a:r>
            <a:r>
              <a:rPr lang="nb-NO" sz="2800" dirty="0" err="1" smtClean="0"/>
              <a:t>top</a:t>
            </a:r>
            <a:r>
              <a:rPr lang="nb-NO" sz="2800" dirty="0" smtClean="0"/>
              <a:t> øvelser</a:t>
            </a:r>
          </a:p>
          <a:p>
            <a:pPr lvl="1"/>
            <a:r>
              <a:rPr lang="nb-NO" sz="2400" dirty="0" smtClean="0"/>
              <a:t> bygger opp under bro-øvelsene</a:t>
            </a:r>
            <a:br>
              <a:rPr lang="nb-NO" sz="2400" dirty="0" smtClean="0"/>
            </a:br>
            <a:endParaRPr lang="nb-NO" sz="800" dirty="0" smtClean="0"/>
          </a:p>
          <a:p>
            <a:r>
              <a:rPr lang="nb-NO" sz="2800" dirty="0" smtClean="0"/>
              <a:t>Anbefalinger til </a:t>
            </a:r>
            <a:r>
              <a:rPr lang="nb-NO" sz="2800" dirty="0" smtClean="0"/>
              <a:t>gjennomgått teori</a:t>
            </a:r>
            <a:br>
              <a:rPr lang="nb-NO" sz="2800" dirty="0" smtClean="0"/>
            </a:br>
            <a:endParaRPr lang="nb-NO" sz="1400" dirty="0" smtClean="0"/>
          </a:p>
          <a:p>
            <a:r>
              <a:rPr lang="nb-NO" sz="2800" dirty="0" smtClean="0"/>
              <a:t>Anbefalinger/krav til </a:t>
            </a:r>
            <a:r>
              <a:rPr lang="nb-NO" sz="2800" dirty="0" smtClean="0"/>
              <a:t>rekkefølge</a:t>
            </a:r>
            <a:br>
              <a:rPr lang="nb-NO" sz="2800" dirty="0" smtClean="0"/>
            </a:br>
            <a:endParaRPr lang="nb-NO" sz="1400" dirty="0" smtClean="0"/>
          </a:p>
          <a:p>
            <a:r>
              <a:rPr lang="nb-NO" sz="2800" dirty="0" smtClean="0"/>
              <a:t>For bro-øvelser krav til gjennomgang av enkelte desk-</a:t>
            </a:r>
            <a:r>
              <a:rPr lang="nb-NO" sz="2800" dirty="0" err="1" smtClean="0"/>
              <a:t>top</a:t>
            </a:r>
            <a:r>
              <a:rPr lang="nb-NO" sz="2800" dirty="0" smtClean="0"/>
              <a:t> øvelser</a:t>
            </a:r>
          </a:p>
          <a:p>
            <a:endParaRPr lang="nb-NO" sz="2800" dirty="0" smtClean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09782502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800000"/>
                </a:solidFill>
              </a:rPr>
              <a:t>Oppsummering</a:t>
            </a:r>
            <a:endParaRPr lang="nb-NO" dirty="0">
              <a:solidFill>
                <a:srgbClr val="8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556792"/>
            <a:ext cx="8352928" cy="4536504"/>
          </a:xfrm>
        </p:spPr>
        <p:txBody>
          <a:bodyPr/>
          <a:lstStyle/>
          <a:p>
            <a:r>
              <a:rPr lang="nb-NO" sz="2800" dirty="0" smtClean="0"/>
              <a:t>Tiltaket søkt etter oppfordring fra Rune Jørgensen, Haugesund</a:t>
            </a:r>
            <a:br>
              <a:rPr lang="nb-NO" sz="2800" dirty="0" smtClean="0"/>
            </a:br>
            <a:endParaRPr lang="nb-NO" sz="1200" dirty="0" smtClean="0"/>
          </a:p>
          <a:p>
            <a:r>
              <a:rPr lang="nb-NO" sz="2800" dirty="0" smtClean="0"/>
              <a:t>Dokumentasjon gjøres tilgjengelig for alle offentlige undervisningsinstitusjoner ved prosjektslutt</a:t>
            </a:r>
            <a:br>
              <a:rPr lang="nb-NO" sz="2800" dirty="0" smtClean="0"/>
            </a:br>
            <a:endParaRPr lang="nb-NO" sz="1200" dirty="0" smtClean="0"/>
          </a:p>
          <a:p>
            <a:r>
              <a:rPr lang="nb-NO" sz="2800" dirty="0" smtClean="0"/>
              <a:t>Prosjektslutt </a:t>
            </a:r>
            <a:r>
              <a:rPr lang="nb-NO" sz="2800" dirty="0"/>
              <a:t>medio </a:t>
            </a:r>
            <a:r>
              <a:rPr lang="nb-NO" sz="2800" dirty="0" smtClean="0"/>
              <a:t>2017</a:t>
            </a:r>
            <a:endParaRPr lang="nb-NO" sz="2800" dirty="0"/>
          </a:p>
          <a:p>
            <a:pPr lvl="1"/>
            <a:r>
              <a:rPr lang="nb-NO" sz="2400" dirty="0" smtClean="0"/>
              <a:t>Forutsetter godkjent søknad for neste år</a:t>
            </a:r>
          </a:p>
          <a:p>
            <a:pPr lvl="1"/>
            <a:r>
              <a:rPr lang="nb-NO" sz="2400" dirty="0" smtClean="0">
                <a:solidFill>
                  <a:srgbClr val="800000"/>
                </a:solidFill>
              </a:rPr>
              <a:t>Avslutter </a:t>
            </a:r>
            <a:r>
              <a:rPr lang="nb-NO" sz="2400" dirty="0">
                <a:solidFill>
                  <a:srgbClr val="800000"/>
                </a:solidFill>
              </a:rPr>
              <a:t>med </a:t>
            </a:r>
            <a:r>
              <a:rPr lang="nb-NO" sz="2400" dirty="0" smtClean="0">
                <a:solidFill>
                  <a:srgbClr val="800000"/>
                </a:solidFill>
              </a:rPr>
              <a:t>simulator-seminar medio juni -17</a:t>
            </a:r>
          </a:p>
          <a:p>
            <a:r>
              <a:rPr lang="nb-NO" sz="1000" dirty="0" smtClean="0"/>
              <a:t> </a:t>
            </a:r>
            <a:r>
              <a:rPr lang="nb-NO" sz="2800" dirty="0" smtClean="0"/>
              <a:t>               </a:t>
            </a:r>
          </a:p>
          <a:p>
            <a:pPr lvl="1"/>
            <a:endParaRPr lang="nb-NO" sz="2400" dirty="0"/>
          </a:p>
          <a:p>
            <a:pPr marL="0" indent="0">
              <a:buNone/>
            </a:pPr>
            <a:endParaRPr lang="nb-NO" sz="3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02189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52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301625"/>
            <a:ext cx="8136904" cy="1143000"/>
          </a:xfrm>
        </p:spPr>
        <p:txBody>
          <a:bodyPr/>
          <a:lstStyle/>
          <a:p>
            <a:pPr algn="ctr"/>
            <a:r>
              <a:rPr lang="nb-NO" sz="3200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”F11 Bruk av simulator i nautisk utdanning” januar 2016- medio 2017</a:t>
            </a:r>
            <a:endParaRPr lang="nb-NO" sz="2800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536504"/>
          </a:xfrm>
        </p:spPr>
        <p:txBody>
          <a:bodyPr/>
          <a:lstStyle/>
          <a:p>
            <a:r>
              <a:rPr lang="nb-NO" sz="2800" dirty="0" smtClean="0"/>
              <a:t>Dokumentert utdanningsprogram på simulator</a:t>
            </a:r>
          </a:p>
          <a:p>
            <a:pPr lvl="1"/>
            <a:r>
              <a:rPr lang="nb-NO" sz="2400" dirty="0" smtClean="0">
                <a:solidFill>
                  <a:srgbClr val="000090"/>
                </a:solidFill>
              </a:rPr>
              <a:t>Operativt og ledelsesnivå</a:t>
            </a:r>
          </a:p>
          <a:p>
            <a:pPr lvl="1"/>
            <a:r>
              <a:rPr lang="nb-NO" sz="2400" dirty="0" smtClean="0">
                <a:solidFill>
                  <a:srgbClr val="000090"/>
                </a:solidFill>
              </a:rPr>
              <a:t>Overordnet plan for aktiviteten</a:t>
            </a:r>
            <a:endParaRPr lang="nb-NO" sz="2400" dirty="0"/>
          </a:p>
          <a:p>
            <a:pPr lvl="1"/>
            <a:r>
              <a:rPr lang="nb-NO" sz="2400" dirty="0" smtClean="0">
                <a:solidFill>
                  <a:srgbClr val="000090"/>
                </a:solidFill>
              </a:rPr>
              <a:t>Enkelt-øvelser (Bro/desk-</a:t>
            </a:r>
            <a:r>
              <a:rPr lang="nb-NO" sz="2400" dirty="0" err="1" smtClean="0">
                <a:solidFill>
                  <a:srgbClr val="000090"/>
                </a:solidFill>
              </a:rPr>
              <a:t>top</a:t>
            </a:r>
            <a:r>
              <a:rPr lang="nb-NO" sz="2400" dirty="0" smtClean="0">
                <a:solidFill>
                  <a:srgbClr val="000090"/>
                </a:solidFill>
              </a:rPr>
              <a:t>)</a:t>
            </a:r>
            <a:endParaRPr lang="nb-NO" sz="2400" dirty="0">
              <a:solidFill>
                <a:srgbClr val="000090"/>
              </a:solidFill>
            </a:endParaRPr>
          </a:p>
          <a:p>
            <a:pPr lvl="1"/>
            <a:r>
              <a:rPr lang="nb-NO" sz="2400" dirty="0" smtClean="0">
                <a:solidFill>
                  <a:srgbClr val="000090"/>
                </a:solidFill>
              </a:rPr>
              <a:t>Instruktør-manual</a:t>
            </a:r>
            <a:endParaRPr lang="nb-NO" sz="2400" dirty="0" smtClean="0"/>
          </a:p>
          <a:p>
            <a:pPr lvl="1"/>
            <a:endParaRPr lang="nb-NO" sz="800" dirty="0" smtClean="0"/>
          </a:p>
          <a:p>
            <a:r>
              <a:rPr lang="nb-NO" sz="2800" dirty="0" smtClean="0"/>
              <a:t>Pilotprosjekt skoleår 2016/17</a:t>
            </a:r>
          </a:p>
          <a:p>
            <a:pPr lvl="1"/>
            <a:r>
              <a:rPr lang="nb-NO" sz="2400" dirty="0" smtClean="0"/>
              <a:t>Austevoll, Bergen, Tromsø og Ålesund</a:t>
            </a:r>
          </a:p>
          <a:p>
            <a:endParaRPr lang="nb-NO" sz="1600" dirty="0" smtClean="0"/>
          </a:p>
          <a:p>
            <a:r>
              <a:rPr lang="nb-NO" sz="2800" dirty="0" smtClean="0"/>
              <a:t>Seminar for simulatorinstruktører juni 2017</a:t>
            </a:r>
          </a:p>
        </p:txBody>
      </p:sp>
    </p:spTree>
    <p:extLst>
      <p:ext uri="{BB962C8B-B14F-4D97-AF65-F5344CB8AC3E}">
        <p14:creationId xmlns:p14="http://schemas.microsoft.com/office/powerpoint/2010/main" val="1801507040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301625"/>
            <a:ext cx="8136904" cy="1143000"/>
          </a:xfrm>
        </p:spPr>
        <p:txBody>
          <a:bodyPr/>
          <a:lstStyle/>
          <a:p>
            <a:pPr algn="ctr"/>
            <a:r>
              <a:rPr lang="nb-NO" sz="4000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Organisering</a:t>
            </a:r>
            <a:endParaRPr lang="nb-NO" sz="2800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4608512"/>
          </a:xfrm>
        </p:spPr>
        <p:txBody>
          <a:bodyPr/>
          <a:lstStyle/>
          <a:p>
            <a:r>
              <a:rPr lang="nb-NO" sz="2400" dirty="0" smtClean="0"/>
              <a:t>Tiltaksansvarlig:</a:t>
            </a:r>
            <a:endParaRPr lang="nb-NO" sz="2000" dirty="0" smtClean="0"/>
          </a:p>
          <a:p>
            <a:pPr lvl="1"/>
            <a:r>
              <a:rPr lang="nb-NO" sz="2000" dirty="0" smtClean="0"/>
              <a:t>Per Aasmundseth</a:t>
            </a:r>
          </a:p>
          <a:p>
            <a:pPr marL="457200" lvl="1" indent="0">
              <a:buNone/>
            </a:pPr>
            <a:endParaRPr lang="nb-NO" sz="1050" dirty="0" smtClean="0"/>
          </a:p>
          <a:p>
            <a:r>
              <a:rPr lang="nb-NO" sz="2400" dirty="0" smtClean="0"/>
              <a:t>Referansegruppe:</a:t>
            </a:r>
          </a:p>
          <a:p>
            <a:pPr lvl="1"/>
            <a:r>
              <a:rPr lang="nb-NO" sz="2000" dirty="0" smtClean="0"/>
              <a:t>Austevoll: Ole Bjarte Austevoll</a:t>
            </a:r>
          </a:p>
          <a:p>
            <a:pPr lvl="1"/>
            <a:r>
              <a:rPr lang="nb-NO" sz="2000" dirty="0"/>
              <a:t>Tromsø: Aleksander </a:t>
            </a:r>
            <a:r>
              <a:rPr lang="nb-NO" sz="2000" dirty="0" err="1"/>
              <a:t>Norbakken</a:t>
            </a:r>
            <a:r>
              <a:rPr lang="nb-NO" sz="2000" dirty="0"/>
              <a:t> </a:t>
            </a:r>
            <a:r>
              <a:rPr lang="nb-NO" sz="2000" dirty="0" err="1" smtClean="0"/>
              <a:t>Granslo</a:t>
            </a:r>
            <a:r>
              <a:rPr lang="nb-NO" sz="2000" dirty="0" smtClean="0"/>
              <a:t> (Bidrar 2017)</a:t>
            </a:r>
            <a:endParaRPr lang="nb-NO" sz="2000" dirty="0"/>
          </a:p>
          <a:p>
            <a:pPr lvl="1"/>
            <a:r>
              <a:rPr lang="nb-NO" sz="2000" dirty="0" smtClean="0"/>
              <a:t>Ålesund: Jon Edvin Dyb</a:t>
            </a:r>
          </a:p>
          <a:p>
            <a:pPr lvl="1"/>
            <a:r>
              <a:rPr lang="nb-NO" sz="2000" dirty="0" smtClean="0"/>
              <a:t>Tromsø: Ivan Jørgensen</a:t>
            </a:r>
          </a:p>
          <a:p>
            <a:pPr lvl="1"/>
            <a:endParaRPr lang="nb-NO" sz="1100" dirty="0"/>
          </a:p>
          <a:p>
            <a:r>
              <a:rPr lang="nb-NO" sz="2400" dirty="0" smtClean="0"/>
              <a:t>Møter referansegruppe:</a:t>
            </a:r>
            <a:endParaRPr lang="nb-NO" sz="2400" dirty="0"/>
          </a:p>
          <a:p>
            <a:pPr lvl="1"/>
            <a:r>
              <a:rPr lang="nb-NO" sz="2000" dirty="0"/>
              <a:t>Uke 17 </a:t>
            </a:r>
            <a:r>
              <a:rPr lang="nb-NO" sz="2000" dirty="0" smtClean="0"/>
              <a:t>Oppstartmøte</a:t>
            </a:r>
            <a:endParaRPr lang="nb-NO" sz="2000" dirty="0"/>
          </a:p>
          <a:p>
            <a:pPr lvl="1"/>
            <a:r>
              <a:rPr lang="nb-NO" sz="2000" dirty="0"/>
              <a:t>Uke 33 </a:t>
            </a:r>
            <a:r>
              <a:rPr lang="nb-NO" sz="2000" dirty="0" smtClean="0"/>
              <a:t>Øvelser </a:t>
            </a:r>
            <a:r>
              <a:rPr lang="nb-NO" sz="2000" dirty="0"/>
              <a:t>16/17 </a:t>
            </a:r>
          </a:p>
          <a:p>
            <a:pPr lvl="1"/>
            <a:r>
              <a:rPr lang="nb-NO" sz="2000" dirty="0"/>
              <a:t>Uke 48 </a:t>
            </a:r>
            <a:r>
              <a:rPr lang="nb-NO" sz="2000" dirty="0" smtClean="0"/>
              <a:t>Erfaringsutveksling</a:t>
            </a:r>
            <a:endParaRPr lang="nb-NO" sz="11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47" y="-171400"/>
            <a:ext cx="1872593" cy="139866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37516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vrundet rektangel 2"/>
          <p:cNvSpPr/>
          <p:nvPr/>
        </p:nvSpPr>
        <p:spPr>
          <a:xfrm>
            <a:off x="539552" y="5589240"/>
            <a:ext cx="25202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7019588" y="5589240"/>
            <a:ext cx="18008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5584740" y="1114713"/>
            <a:ext cx="2869696" cy="64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625477" y="1049190"/>
            <a:ext cx="4211409" cy="353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18" y="3600386"/>
            <a:ext cx="2470941" cy="330820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01625"/>
            <a:ext cx="8144073" cy="607095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800000"/>
                </a:solidFill>
              </a:rPr>
              <a:t>Simulator – realistiske omgivelser</a:t>
            </a:r>
            <a:endParaRPr lang="nb-NO" dirty="0">
              <a:solidFill>
                <a:srgbClr val="80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03133"/>
            <a:ext cx="3482100" cy="2611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2" y="3573016"/>
            <a:ext cx="2688299" cy="201622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/>
          <a:srcRect l="25118" t="6285" r="23529" b="22379"/>
          <a:stretch/>
        </p:blipFill>
        <p:spPr>
          <a:xfrm>
            <a:off x="5796136" y="1705379"/>
            <a:ext cx="3024336" cy="277291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25477" y="1033277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 broer/skip – team-opplæring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73133" y="5579368"/>
            <a:ext cx="2682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Instruktørstasjon</a:t>
            </a:r>
            <a:br>
              <a:rPr lang="nb-NO" dirty="0" smtClean="0"/>
            </a:br>
            <a:r>
              <a:rPr lang="nb-NO" dirty="0" smtClean="0"/>
              <a:t>Video-overvåkning 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584740" y="1049190"/>
            <a:ext cx="286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Desktop/skip </a:t>
            </a:r>
          </a:p>
          <a:p>
            <a:r>
              <a:rPr lang="nb-NO" dirty="0" smtClean="0"/>
              <a:t>individuell opplæring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7074483" y="5579368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Brief</a:t>
            </a:r>
            <a:r>
              <a:rPr lang="nb-NO" dirty="0" smtClean="0"/>
              <a:t> rom</a:t>
            </a:r>
            <a:br>
              <a:rPr lang="nb-NO" dirty="0" smtClean="0"/>
            </a:br>
            <a:r>
              <a:rPr lang="nb-NO" dirty="0" err="1" smtClean="0"/>
              <a:t>Debrief</a:t>
            </a:r>
            <a:r>
              <a:rPr lang="nb-NO" dirty="0" smtClean="0"/>
              <a:t> rom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7366943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4718449" cy="659735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87" y="0"/>
            <a:ext cx="4599244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483768" y="260648"/>
            <a:ext cx="196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Bro-øvelser</a:t>
            </a:r>
            <a:br>
              <a:rPr lang="nb-NO" sz="2400" dirty="0" smtClean="0">
                <a:solidFill>
                  <a:srgbClr val="FF0000"/>
                </a:solidFill>
              </a:rPr>
            </a:br>
            <a:r>
              <a:rPr lang="nb-NO" sz="2400" dirty="0" smtClean="0">
                <a:solidFill>
                  <a:srgbClr val="FF0000"/>
                </a:solidFill>
              </a:rPr>
              <a:t>TF1 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196063" y="2610781"/>
            <a:ext cx="1962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Bro-øvelser</a:t>
            </a:r>
            <a:br>
              <a:rPr lang="nb-NO" sz="2400" dirty="0" smtClean="0">
                <a:solidFill>
                  <a:srgbClr val="FF0000"/>
                </a:solidFill>
              </a:rPr>
            </a:br>
            <a:r>
              <a:rPr lang="nb-NO" sz="2400" dirty="0" smtClean="0">
                <a:solidFill>
                  <a:srgbClr val="FF0000"/>
                </a:solidFill>
              </a:rPr>
              <a:t>TF2 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624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01625"/>
            <a:ext cx="8136904" cy="1143000"/>
          </a:xfrm>
        </p:spPr>
        <p:txBody>
          <a:bodyPr/>
          <a:lstStyle/>
          <a:p>
            <a:r>
              <a:rPr lang="nb-NO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Oppbygging av bro-øvelsen </a:t>
            </a:r>
            <a:endParaRPr lang="nb-NO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556792"/>
            <a:ext cx="7928049" cy="43852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Studentens forberedelse </a:t>
            </a:r>
            <a:b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</a:br>
            <a:r>
              <a:rPr lang="nb-NO" sz="2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Henvisning til lærebok, skipsmodell, kart,  norske los, tidevannstabeller etc.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Brief</a:t>
            </a: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(</a:t>
            </a:r>
            <a:r>
              <a:rPr lang="nb-NO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ca</a:t>
            </a: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5-15 min)</a:t>
            </a:r>
            <a:r>
              <a:rPr lang="nb-NO" sz="2800" dirty="0">
                <a:solidFill>
                  <a:srgbClr val="000090"/>
                </a:solidFill>
                <a:latin typeface="American Typewriter"/>
                <a:cs typeface="American Typewriter"/>
              </a:rPr>
              <a:t/>
            </a:r>
            <a:br>
              <a:rPr lang="nb-NO" sz="2800" dirty="0">
                <a:solidFill>
                  <a:srgbClr val="000090"/>
                </a:solidFill>
                <a:latin typeface="American Typewriter"/>
                <a:cs typeface="American Typewriter"/>
              </a:rPr>
            </a:br>
            <a:endParaRPr lang="nb-NO" sz="105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Gjennomføring av øvelsen (</a:t>
            </a:r>
            <a:r>
              <a:rPr lang="nb-NO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ca</a:t>
            </a: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60 min)</a:t>
            </a:r>
            <a:b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</a:br>
            <a:endParaRPr lang="nb-NO" sz="11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Debrief</a:t>
            </a: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(</a:t>
            </a:r>
            <a:r>
              <a:rPr lang="nb-NO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ca</a:t>
            </a: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15 min)</a:t>
            </a:r>
            <a:b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</a:br>
            <a:endParaRPr lang="nb-NO" sz="11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Skriftlig individuell refleksjon</a:t>
            </a:r>
            <a:br>
              <a:rPr lang="nb-NO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</a:br>
            <a:r>
              <a:rPr lang="nb-NO" sz="24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Standard spørsmål, etter hver øvelse</a:t>
            </a:r>
          </a:p>
        </p:txBody>
      </p:sp>
    </p:spTree>
    <p:extLst>
      <p:ext uri="{BB962C8B-B14F-4D97-AF65-F5344CB8AC3E}">
        <p14:creationId xmlns:p14="http://schemas.microsoft.com/office/powerpoint/2010/main" val="6639425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0921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12" y="0"/>
            <a:ext cx="4790187" cy="6858000"/>
          </a:xfrm>
          <a:prstGeom prst="rect">
            <a:avLst/>
          </a:prstGeom>
        </p:spPr>
      </p:pic>
      <p:sp>
        <p:nvSpPr>
          <p:cNvPr id="6" name="Avrundet rektangel 5"/>
          <p:cNvSpPr/>
          <p:nvPr/>
        </p:nvSpPr>
        <p:spPr>
          <a:xfrm>
            <a:off x="2555776" y="4725144"/>
            <a:ext cx="324036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000090"/>
                </a:solidFill>
              </a:rPr>
              <a:t>Eksempel broøvelse</a:t>
            </a:r>
          </a:p>
        </p:txBody>
      </p:sp>
    </p:spTree>
    <p:extLst>
      <p:ext uri="{BB962C8B-B14F-4D97-AF65-F5344CB8AC3E}">
        <p14:creationId xmlns:p14="http://schemas.microsoft.com/office/powerpoint/2010/main" val="2389653761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0"/>
            <a:ext cx="4697016" cy="685800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395536" y="2564904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Studenten skriver 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refleksjon etter hver øvelse.</a:t>
            </a:r>
          </a:p>
          <a:p>
            <a:endParaRPr lang="nb-NO" sz="2400" dirty="0">
              <a:solidFill>
                <a:srgbClr val="002060"/>
              </a:solidFill>
            </a:endParaRPr>
          </a:p>
          <a:p>
            <a:r>
              <a:rPr lang="nb-NO" sz="2400" u="sng" dirty="0" smtClean="0">
                <a:solidFill>
                  <a:srgbClr val="002060"/>
                </a:solidFill>
              </a:rPr>
              <a:t>Fokuserer både på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-oppgaver</a:t>
            </a:r>
          </a:p>
          <a:p>
            <a:r>
              <a:rPr lang="nb-NO" sz="2400" dirty="0" smtClean="0">
                <a:solidFill>
                  <a:srgbClr val="002060"/>
                </a:solidFill>
              </a:rPr>
              <a:t>-menneskelige faktorer</a:t>
            </a:r>
          </a:p>
          <a:p>
            <a:endParaRPr lang="nb-NO" sz="2400" dirty="0">
              <a:solidFill>
                <a:srgbClr val="002060"/>
              </a:solidFill>
            </a:endParaRPr>
          </a:p>
          <a:p>
            <a:r>
              <a:rPr lang="nb-NO" dirty="0" smtClean="0">
                <a:solidFill>
                  <a:srgbClr val="FF0000"/>
                </a:solidFill>
              </a:rPr>
              <a:t>Godkjent/ikke godkjent </a:t>
            </a:r>
            <a:endParaRPr lang="nb-NO" sz="2400" dirty="0" smtClean="0">
              <a:solidFill>
                <a:srgbClr val="FF0000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3612" cy="1143000"/>
          </a:xfrm>
        </p:spPr>
        <p:txBody>
          <a:bodyPr/>
          <a:lstStyle/>
          <a:p>
            <a:r>
              <a:rPr lang="nb-NO" dirty="0" smtClean="0">
                <a:solidFill>
                  <a:srgbClr val="800000"/>
                </a:solidFill>
              </a:rPr>
              <a:t>Skriftlig refleksjon</a:t>
            </a:r>
            <a:endParaRPr lang="nb-NO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336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191" y="0"/>
            <a:ext cx="5127803" cy="6858000"/>
          </a:xfrm>
          <a:prstGeom prst="rect">
            <a:avLst/>
          </a:prstGeom>
        </p:spPr>
      </p:pic>
      <p:sp>
        <p:nvSpPr>
          <p:cNvPr id="2" name="Avrundet rektangel 1"/>
          <p:cNvSpPr/>
          <p:nvPr/>
        </p:nvSpPr>
        <p:spPr>
          <a:xfrm>
            <a:off x="683568" y="188640"/>
            <a:ext cx="3600400" cy="12241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4100450" cy="516133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899592" y="332656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Eksempler </a:t>
            </a:r>
            <a:br>
              <a:rPr lang="nb-NO" sz="2400" dirty="0" smtClean="0">
                <a:solidFill>
                  <a:srgbClr val="002060"/>
                </a:solidFill>
              </a:rPr>
            </a:br>
            <a:r>
              <a:rPr lang="nb-NO" sz="2400" dirty="0" smtClean="0">
                <a:solidFill>
                  <a:srgbClr val="002060"/>
                </a:solidFill>
              </a:rPr>
              <a:t>individuelle øvelser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693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lipse">
  <a:themeElements>
    <a:clrScheme name="Ek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k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k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8197</TotalTime>
  <Words>176</Words>
  <Application>Microsoft Office PowerPoint</Application>
  <PresentationFormat>Skjermfremvisning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MS PGothic</vt:lpstr>
      <vt:lpstr>MS PGothic</vt:lpstr>
      <vt:lpstr>American Typewriter</vt:lpstr>
      <vt:lpstr>Arial</vt:lpstr>
      <vt:lpstr>Verdana</vt:lpstr>
      <vt:lpstr>Wingdings</vt:lpstr>
      <vt:lpstr>Eklipse</vt:lpstr>
      <vt:lpstr>F11 - Bruk av simulator i nautisk utdanning</vt:lpstr>
      <vt:lpstr>”F11 Bruk av simulator i nautisk utdanning” januar 2016- medio 2017</vt:lpstr>
      <vt:lpstr>Organisering</vt:lpstr>
      <vt:lpstr>Simulator – realistiske omgivelser</vt:lpstr>
      <vt:lpstr>PowerPoint-presentasjon</vt:lpstr>
      <vt:lpstr>Oppbygging av bro-øvelsen </vt:lpstr>
      <vt:lpstr>PowerPoint-presentasjon</vt:lpstr>
      <vt:lpstr>Skriftlig refleksjon</vt:lpstr>
      <vt:lpstr>PowerPoint-presentasjon</vt:lpstr>
      <vt:lpstr>Øvelsene bygger på hverandre</vt:lpstr>
      <vt:lpstr>Oppsummering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Per Aasmundseth</dc:creator>
  <cp:lastModifiedBy>Per Aasmundseth</cp:lastModifiedBy>
  <cp:revision>193</cp:revision>
  <dcterms:created xsi:type="dcterms:W3CDTF">2008-06-10T16:04:34Z</dcterms:created>
  <dcterms:modified xsi:type="dcterms:W3CDTF">2016-11-22T05:21:21Z</dcterms:modified>
</cp:coreProperties>
</file>