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3"/>
  </p:notesMasterIdLst>
  <p:handoutMasterIdLst>
    <p:handoutMasterId r:id="rId14"/>
  </p:handoutMasterIdLst>
  <p:sldIdLst>
    <p:sldId id="256" r:id="rId2"/>
    <p:sldId id="456" r:id="rId3"/>
    <p:sldId id="455" r:id="rId4"/>
    <p:sldId id="454" r:id="rId5"/>
    <p:sldId id="460" r:id="rId6"/>
    <p:sldId id="464" r:id="rId7"/>
    <p:sldId id="481" r:id="rId8"/>
    <p:sldId id="480" r:id="rId9"/>
    <p:sldId id="466" r:id="rId10"/>
    <p:sldId id="482" r:id="rId11"/>
    <p:sldId id="467" r:id="rId12"/>
  </p:sldIdLst>
  <p:sldSz cx="9144000" cy="6858000" type="screen4x3"/>
  <p:notesSz cx="6858000" cy="9144000"/>
  <p:defaultTextStyle>
    <a:defPPr>
      <a:defRPr lang="nb-NO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Verdana" pitchFamily="34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000"/>
    <a:srgbClr val="80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uthevingsfarg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630" y="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1" d="100"/>
        <a:sy n="201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1628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1628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1628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484DD788-8A34-4330-83C5-4A3DDC807EC7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3014014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40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noProof="0" smtClean="0"/>
              <a:t>Klikk for å redigere tekststiler i malen</a:t>
            </a:r>
          </a:p>
          <a:p>
            <a:pPr lvl="1"/>
            <a:r>
              <a:rPr lang="nb-NO" altLang="nb-NO" noProof="0" smtClean="0"/>
              <a:t>Andre nivå</a:t>
            </a:r>
          </a:p>
          <a:p>
            <a:pPr lvl="2"/>
            <a:r>
              <a:rPr lang="nb-NO" altLang="nb-NO" noProof="0" smtClean="0"/>
              <a:t>Tredje nivå</a:t>
            </a:r>
          </a:p>
          <a:p>
            <a:pPr lvl="3"/>
            <a:r>
              <a:rPr lang="nb-NO" altLang="nb-NO" noProof="0" smtClean="0"/>
              <a:t>Fjerde nivå</a:t>
            </a:r>
          </a:p>
          <a:p>
            <a:pPr lvl="4"/>
            <a:r>
              <a:rPr lang="nb-NO" altLang="nb-NO" noProof="0" smtClean="0"/>
              <a:t>Femte nivå</a:t>
            </a: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ECF5E59B-FC9E-4C2B-96FF-B62AAEDFA7A0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094809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0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eaLnBrk="1" hangingPunct="1">
              <a:defRPr/>
            </a:pPr>
            <a:fld id="{17DB1523-A80C-4304-B38F-016E57E5F0BA}" type="slidenum">
              <a:rPr lang="nb-NO" altLang="nb-NO" sz="1200" smtClean="0">
                <a:latin typeface="Arial" pitchFamily="34" charset="0"/>
              </a:rPr>
              <a:pPr eaLnBrk="1" hangingPunct="1">
                <a:defRPr/>
              </a:pPr>
              <a:t>1</a:t>
            </a:fld>
            <a:endParaRPr lang="nb-NO" altLang="nb-NO" sz="1200" smtClean="0">
              <a:latin typeface="Arial" pitchFamily="34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nb-NO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8302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3222625" y="304800"/>
            <a:ext cx="11909425" cy="4724400"/>
            <a:chOff x="-2030" y="192"/>
            <a:chExt cx="7502" cy="2976"/>
          </a:xfrm>
        </p:grpSpPr>
        <p:sp>
          <p:nvSpPr>
            <p:cNvPr id="5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nb-NO">
                <a:latin typeface="Verdana" charset="0"/>
                <a:ea typeface="ＭＳ Ｐゴシック" charset="0"/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44083 w 64000"/>
                <a:gd name="T28" fmla="*/ -29639 h 64000"/>
                <a:gd name="T29" fmla="*/ 44083 w 64000"/>
                <a:gd name="T30" fmla="*/ 29639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994 w 64000"/>
                <a:gd name="T28" fmla="*/ -25761 h 64000"/>
                <a:gd name="T29" fmla="*/ 50994 w 64000"/>
                <a:gd name="T30" fmla="*/ 25761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</p:grpSp>
      <p:pic>
        <p:nvPicPr>
          <p:cNvPr id="8" name="Picture 12" descr="Logo Brevark Bergen Maritim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81675"/>
            <a:ext cx="572452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830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443038" y="985838"/>
            <a:ext cx="7239000" cy="14446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nb-NO" altLang="nb-NO" noProof="0" smtClean="0"/>
              <a:t>Klikk for å redigere tittelstil</a:t>
            </a:r>
          </a:p>
        </p:txBody>
      </p:sp>
      <p:sp>
        <p:nvSpPr>
          <p:cNvPr id="205831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nb-NO" altLang="nb-NO" noProof="0" smtClean="0"/>
              <a:t>Klikk for å redigere undertittelstil i malen</a:t>
            </a:r>
          </a:p>
        </p:txBody>
      </p:sp>
      <p:sp>
        <p:nvSpPr>
          <p:cNvPr id="9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10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11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408238-D264-4B4D-8E51-8B6A0CB71D7D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3772344687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56F88D-F7A1-4252-866B-DD6220B20D89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656937309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856413" y="301625"/>
            <a:ext cx="1827212" cy="564038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1370013" y="301625"/>
            <a:ext cx="5334000" cy="564038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3F72D7-A5CF-446A-BC86-3F5C037D62D4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249424274"/>
      </p:ext>
    </p:extLst>
  </p:cSld>
  <p:clrMapOvr>
    <a:masterClrMapping/>
  </p:clrMapOvr>
  <p:transition spd="med"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tel, innhold og 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370013" y="301625"/>
            <a:ext cx="7313612" cy="1143000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quarter" idx="2"/>
          </p:nvPr>
        </p:nvSpPr>
        <p:spPr>
          <a:xfrm>
            <a:off x="5102225" y="1827213"/>
            <a:ext cx="3581400" cy="1981200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innhold 4"/>
          <p:cNvSpPr>
            <a:spLocks noGrp="1"/>
          </p:cNvSpPr>
          <p:nvPr>
            <p:ph sz="quarter" idx="3"/>
          </p:nvPr>
        </p:nvSpPr>
        <p:spPr>
          <a:xfrm>
            <a:off x="5102225" y="3960813"/>
            <a:ext cx="3581400" cy="1981200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7B0D89-8296-4819-9DDC-75CA9591CF2E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785165254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EB31A2-5238-4885-8756-63A236168FE0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866165696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913BDB-CD8C-4289-99FD-A7C6EC608FD9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3767150014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069C8-843A-49CE-9123-29AD94698E30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3013079213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7B38A0-B758-43CE-867C-955B5CCE1D36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3791159334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3257EB-781F-453A-BBEA-A4C2E5A50A7B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182836314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3F1081-AB83-46C0-A10E-B2D55F688EEE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693119091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66F9CA-DC68-4938-B1E7-35C485FF354E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73846404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b-NO" noProof="0" smtClean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3FC747-5C67-4495-AA26-DFDC544DF1FA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172912532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-3238500" y="0"/>
            <a:ext cx="11925300" cy="3810000"/>
            <a:chOff x="-2040" y="0"/>
            <a:chExt cx="7512" cy="2400"/>
          </a:xfrm>
        </p:grpSpPr>
        <p:sp>
          <p:nvSpPr>
            <p:cNvPr id="1033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296 w 64000"/>
                <a:gd name="T28" fmla="*/ -26244 h 64000"/>
                <a:gd name="T29" fmla="*/ 50296 w 64000"/>
                <a:gd name="T30" fmla="*/ 26244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034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077 w 64000"/>
                <a:gd name="T28" fmla="*/ -26412 h 64000"/>
                <a:gd name="T29" fmla="*/ 50077 w 64000"/>
                <a:gd name="T30" fmla="*/ 26412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2059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nb-NO">
                <a:latin typeface="Verdana" charset="0"/>
                <a:ea typeface="ＭＳ Ｐゴシック" charset="0"/>
              </a:endParaRPr>
            </a:p>
          </p:txBody>
        </p:sp>
      </p:grpSp>
      <p:sp>
        <p:nvSpPr>
          <p:cNvPr id="2051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370013" y="301625"/>
            <a:ext cx="7313612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smtClean="0"/>
              <a:t>Klikk for å redigere tittelstil</a:t>
            </a:r>
          </a:p>
        </p:txBody>
      </p:sp>
      <p:sp>
        <p:nvSpPr>
          <p:cNvPr id="2052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827213"/>
            <a:ext cx="7313612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 smtClean="0"/>
              <a:t>Klikk for å redigere tekststiler i malen</a:t>
            </a:r>
          </a:p>
          <a:p>
            <a:pPr lvl="1"/>
            <a:r>
              <a:rPr lang="nb-NO" altLang="nb-NO" smtClean="0"/>
              <a:t>Andre nivå</a:t>
            </a:r>
          </a:p>
          <a:p>
            <a:pPr lvl="2"/>
            <a:r>
              <a:rPr lang="nb-NO" altLang="nb-NO" smtClean="0"/>
              <a:t>Tredje nivå</a:t>
            </a:r>
          </a:p>
          <a:p>
            <a:pPr lvl="3"/>
            <a:r>
              <a:rPr lang="nb-NO" altLang="nb-NO" smtClean="0"/>
              <a:t>Fjerde nivå</a:t>
            </a:r>
          </a:p>
          <a:p>
            <a:pPr lvl="4"/>
            <a:r>
              <a:rPr lang="nb-NO" altLang="nb-NO" smtClean="0"/>
              <a:t>Femte nivå</a:t>
            </a:r>
          </a:p>
        </p:txBody>
      </p:sp>
      <p:sp>
        <p:nvSpPr>
          <p:cNvPr id="204808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Verdan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204809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Verdan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nb-NO" altLang="nb-NO"/>
          </a:p>
        </p:txBody>
      </p:sp>
      <p:sp>
        <p:nvSpPr>
          <p:cNvPr id="204810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BDF25C9-D102-4C30-9872-745A63DBB052}" type="slidenum">
              <a:rPr lang="nb-NO" altLang="nb-NO"/>
              <a:pPr>
                <a:defRPr/>
              </a:pPr>
              <a:t>‹#›</a:t>
            </a:fld>
            <a:endParaRPr lang="nb-NO" altLang="nb-NO"/>
          </a:p>
        </p:txBody>
      </p:sp>
      <p:pic>
        <p:nvPicPr>
          <p:cNvPr id="1032" name="Picture 12" descr="Logo Brevark Bergen Maritime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45188"/>
            <a:ext cx="4859338" cy="91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</p:sldLayoutIdLst>
  <p:transition spd="med">
    <p:zo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MS PGothic" pitchFamily="34" charset="-128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MS PGothic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MS PGothic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MS PGothic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MS PGothic" pitchFamily="34" charset="-128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¡"/>
        <a:defRPr sz="29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5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¡"/>
        <a:defRPr sz="22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19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nb-NO" dirty="0" smtClean="0">
                <a:solidFill>
                  <a:srgbClr val="800000"/>
                </a:solidFill>
                <a:ea typeface="ＭＳ Ｐゴシック" charset="0"/>
              </a:rPr>
              <a:t>F11 - </a:t>
            </a:r>
            <a:r>
              <a:rPr lang="nb-NO" dirty="0">
                <a:solidFill>
                  <a:srgbClr val="800000"/>
                </a:solidFill>
                <a:ea typeface="ＭＳ Ｐゴシック" charset="0"/>
              </a:rPr>
              <a:t>Bruk av simulator i nautisk utdanning</a:t>
            </a:r>
            <a:endParaRPr lang="nb-NO" sz="2800" dirty="0">
              <a:solidFill>
                <a:srgbClr val="800000"/>
              </a:solidFill>
              <a:ea typeface="ＭＳ Ｐゴシック" charset="0"/>
              <a:cs typeface="+mj-cs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19250" y="2997201"/>
            <a:ext cx="5473030" cy="115188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nb-NO" sz="2000" dirty="0" smtClean="0">
                <a:solidFill>
                  <a:srgbClr val="00B050"/>
                </a:solidFill>
                <a:ea typeface="ＭＳ Ｐゴシック" charset="0"/>
                <a:cs typeface="+mn-cs"/>
              </a:rPr>
              <a:t>MARFAG 2020 Tiltak F11</a:t>
            </a:r>
          </a:p>
          <a:p>
            <a:pPr algn="ctr" eaLnBrk="1" hangingPunct="1">
              <a:lnSpc>
                <a:spcPct val="90000"/>
              </a:lnSpc>
              <a:defRPr/>
            </a:pPr>
            <a:endParaRPr lang="nb-NO" sz="2000" dirty="0" smtClean="0">
              <a:solidFill>
                <a:srgbClr val="00B050"/>
              </a:solidFill>
              <a:ea typeface="ＭＳ Ｐゴシック" charset="0"/>
              <a:cs typeface="+mn-cs"/>
            </a:endParaRPr>
          </a:p>
          <a:p>
            <a:pPr algn="ctr" eaLnBrk="1" hangingPunct="1">
              <a:lnSpc>
                <a:spcPct val="90000"/>
              </a:lnSpc>
              <a:defRPr/>
            </a:pPr>
            <a:r>
              <a:rPr lang="nb-NO" sz="2000" dirty="0" smtClean="0">
                <a:solidFill>
                  <a:srgbClr val="00B050"/>
                </a:solidFill>
                <a:ea typeface="ＭＳ Ｐゴシック" charset="0"/>
                <a:cs typeface="+mn-cs"/>
              </a:rPr>
              <a:t>MUF Konferansen 22. november 2016</a:t>
            </a:r>
          </a:p>
          <a:p>
            <a:pPr algn="ctr"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nb-NO" sz="1600" dirty="0" smtClean="0">
              <a:ea typeface="ＭＳ Ｐゴシック" charset="0"/>
              <a:cs typeface="+mn-cs"/>
            </a:endParaRPr>
          </a:p>
          <a:p>
            <a:pPr algn="ctr"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nb-NO" sz="1600" dirty="0">
              <a:ea typeface="ＭＳ Ｐゴシック" charset="0"/>
              <a:cs typeface="+mn-cs"/>
            </a:endParaRPr>
          </a:p>
          <a:p>
            <a:pPr algn="ctr"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nb-NO" sz="1400" dirty="0">
                <a:ea typeface="ＭＳ Ｐゴシック" charset="0"/>
                <a:cs typeface="+mn-cs"/>
              </a:rPr>
              <a:t>Per </a:t>
            </a:r>
            <a:r>
              <a:rPr lang="nb-NO" sz="1400" dirty="0" smtClean="0">
                <a:ea typeface="ＭＳ Ｐゴシック" charset="0"/>
                <a:cs typeface="+mn-cs"/>
              </a:rPr>
              <a:t>Aasmundseth</a:t>
            </a:r>
          </a:p>
          <a:p>
            <a:pPr algn="ctr"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nb-NO" sz="1400" dirty="0" smtClean="0">
                <a:ea typeface="ＭＳ Ｐゴシック" charset="0"/>
                <a:cs typeface="+mn-cs"/>
              </a:rPr>
              <a:t>Tiltaksansvarlig F11</a:t>
            </a:r>
            <a:endParaRPr lang="nb-NO" sz="1400" dirty="0">
              <a:ea typeface="ＭＳ Ｐゴシック" charset="0"/>
              <a:cs typeface="+mn-cs"/>
            </a:endParaRPr>
          </a:p>
          <a:p>
            <a:pPr algn="ctr"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nb-NO" sz="1400" dirty="0" smtClean="0">
                <a:ea typeface="ＭＳ Ｐゴシック" charset="0"/>
                <a:cs typeface="+mn-cs"/>
              </a:rPr>
              <a:t>Lektor/Hovedinstruktør simulator</a:t>
            </a:r>
          </a:p>
          <a:p>
            <a:pPr algn="ctr"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nb-NO" sz="1400" dirty="0" smtClean="0">
                <a:ea typeface="ＭＳ Ｐゴシック" charset="0"/>
                <a:cs typeface="+mn-cs"/>
              </a:rPr>
              <a:t>Bergen </a:t>
            </a:r>
            <a:r>
              <a:rPr lang="nb-NO" sz="1400" dirty="0">
                <a:ea typeface="ＭＳ Ｐゴシック" charset="0"/>
                <a:cs typeface="+mn-cs"/>
              </a:rPr>
              <a:t>Maritime Fagskole</a:t>
            </a:r>
          </a:p>
        </p:txBody>
      </p:sp>
      <p:pic>
        <p:nvPicPr>
          <p:cNvPr id="3076" name="Picture 13" descr="MCj0215766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188913"/>
            <a:ext cx="1376363" cy="170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dirty="0" smtClean="0">
                <a:solidFill>
                  <a:srgbClr val="800000"/>
                </a:solidFill>
              </a:rPr>
              <a:t>Øvelsene bygger på hverandre</a:t>
            </a:r>
            <a:endParaRPr lang="nb-NO" dirty="0">
              <a:solidFill>
                <a:srgbClr val="800000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755576" y="1628800"/>
            <a:ext cx="7928049" cy="4313213"/>
          </a:xfrm>
        </p:spPr>
        <p:txBody>
          <a:bodyPr/>
          <a:lstStyle/>
          <a:p>
            <a:r>
              <a:rPr lang="nb-NO" sz="2800" dirty="0" smtClean="0"/>
              <a:t>26 x 2 bro-øvelser </a:t>
            </a:r>
            <a:br>
              <a:rPr lang="nb-NO" sz="2800" dirty="0" smtClean="0"/>
            </a:br>
            <a:endParaRPr lang="nb-NO" sz="1400" dirty="0" smtClean="0"/>
          </a:p>
          <a:p>
            <a:r>
              <a:rPr lang="nb-NO" sz="2800" dirty="0" err="1" smtClean="0"/>
              <a:t>Ca</a:t>
            </a:r>
            <a:r>
              <a:rPr lang="nb-NO" sz="2800" dirty="0" smtClean="0"/>
              <a:t> 30 desk-</a:t>
            </a:r>
            <a:r>
              <a:rPr lang="nb-NO" sz="2800" dirty="0" err="1" smtClean="0"/>
              <a:t>top</a:t>
            </a:r>
            <a:r>
              <a:rPr lang="nb-NO" sz="2800" dirty="0" smtClean="0"/>
              <a:t> øvelser</a:t>
            </a:r>
          </a:p>
          <a:p>
            <a:pPr lvl="1"/>
            <a:r>
              <a:rPr lang="nb-NO" sz="2400" dirty="0" smtClean="0"/>
              <a:t> bygger opp under bro-øvelsene</a:t>
            </a:r>
            <a:br>
              <a:rPr lang="nb-NO" sz="2400" dirty="0" smtClean="0"/>
            </a:br>
            <a:endParaRPr lang="nb-NO" sz="800" dirty="0" smtClean="0"/>
          </a:p>
          <a:p>
            <a:r>
              <a:rPr lang="nb-NO" sz="2800" dirty="0" smtClean="0"/>
              <a:t>Anbefalinger til </a:t>
            </a:r>
            <a:r>
              <a:rPr lang="nb-NO" sz="2800" dirty="0" smtClean="0"/>
              <a:t>gjennomgått teori</a:t>
            </a:r>
            <a:br>
              <a:rPr lang="nb-NO" sz="2800" dirty="0" smtClean="0"/>
            </a:br>
            <a:endParaRPr lang="nb-NO" sz="1400" dirty="0" smtClean="0"/>
          </a:p>
          <a:p>
            <a:r>
              <a:rPr lang="nb-NO" sz="2800" dirty="0" smtClean="0"/>
              <a:t>Anbefalinger/krav til </a:t>
            </a:r>
            <a:r>
              <a:rPr lang="nb-NO" sz="2800" dirty="0" smtClean="0"/>
              <a:t>rekkefølge</a:t>
            </a:r>
            <a:br>
              <a:rPr lang="nb-NO" sz="2800" dirty="0" smtClean="0"/>
            </a:br>
            <a:endParaRPr lang="nb-NO" sz="1400" dirty="0" smtClean="0"/>
          </a:p>
          <a:p>
            <a:r>
              <a:rPr lang="nb-NO" sz="2800" dirty="0" smtClean="0"/>
              <a:t>For bro-øvelser krav til gjennomgang av enkelte desk-</a:t>
            </a:r>
            <a:r>
              <a:rPr lang="nb-NO" sz="2800" dirty="0" err="1" smtClean="0"/>
              <a:t>top</a:t>
            </a:r>
            <a:r>
              <a:rPr lang="nb-NO" sz="2800" dirty="0" smtClean="0"/>
              <a:t> øvelser</a:t>
            </a:r>
          </a:p>
          <a:p>
            <a:endParaRPr lang="nb-NO" sz="2800" dirty="0" smtClean="0"/>
          </a:p>
          <a:p>
            <a:endParaRPr lang="nb-NO" sz="2800" dirty="0"/>
          </a:p>
        </p:txBody>
      </p:sp>
    </p:spTree>
    <p:extLst>
      <p:ext uri="{BB962C8B-B14F-4D97-AF65-F5344CB8AC3E}">
        <p14:creationId xmlns:p14="http://schemas.microsoft.com/office/powerpoint/2010/main" val="1109782502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dirty="0" smtClean="0">
                <a:solidFill>
                  <a:srgbClr val="800000"/>
                </a:solidFill>
              </a:rPr>
              <a:t>Oppsummering</a:t>
            </a:r>
            <a:endParaRPr lang="nb-NO" dirty="0">
              <a:solidFill>
                <a:srgbClr val="800000"/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11560" y="1556792"/>
            <a:ext cx="8352928" cy="4536504"/>
          </a:xfrm>
        </p:spPr>
        <p:txBody>
          <a:bodyPr/>
          <a:lstStyle/>
          <a:p>
            <a:r>
              <a:rPr lang="nb-NO" sz="2800" dirty="0" smtClean="0"/>
              <a:t>Tiltaket søkt etter oppfordring fra Rune Jørgensen, Haugesund</a:t>
            </a:r>
            <a:br>
              <a:rPr lang="nb-NO" sz="2800" dirty="0" smtClean="0"/>
            </a:br>
            <a:endParaRPr lang="nb-NO" sz="1200" dirty="0" smtClean="0"/>
          </a:p>
          <a:p>
            <a:r>
              <a:rPr lang="nb-NO" sz="2800" dirty="0" smtClean="0"/>
              <a:t>Dokumentasjon gjøres tilgjengelig for alle offentlige undervisningsinstitusjoner ved prosjektslutt</a:t>
            </a:r>
            <a:br>
              <a:rPr lang="nb-NO" sz="2800" dirty="0" smtClean="0"/>
            </a:br>
            <a:endParaRPr lang="nb-NO" sz="1200" dirty="0" smtClean="0"/>
          </a:p>
          <a:p>
            <a:r>
              <a:rPr lang="nb-NO" sz="2800" dirty="0" smtClean="0"/>
              <a:t>Prosjektslutt </a:t>
            </a:r>
            <a:r>
              <a:rPr lang="nb-NO" sz="2800" dirty="0"/>
              <a:t>medio </a:t>
            </a:r>
            <a:r>
              <a:rPr lang="nb-NO" sz="2800" dirty="0" smtClean="0"/>
              <a:t>2017</a:t>
            </a:r>
            <a:endParaRPr lang="nb-NO" sz="2800" dirty="0"/>
          </a:p>
          <a:p>
            <a:pPr lvl="1"/>
            <a:r>
              <a:rPr lang="nb-NO" sz="2400" dirty="0" smtClean="0"/>
              <a:t>Forutsetter godkjent søknad for neste år</a:t>
            </a:r>
          </a:p>
          <a:p>
            <a:pPr lvl="1"/>
            <a:r>
              <a:rPr lang="nb-NO" sz="2400" dirty="0" smtClean="0">
                <a:solidFill>
                  <a:srgbClr val="800000"/>
                </a:solidFill>
              </a:rPr>
              <a:t>Avslutter </a:t>
            </a:r>
            <a:r>
              <a:rPr lang="nb-NO" sz="2400" dirty="0">
                <a:solidFill>
                  <a:srgbClr val="800000"/>
                </a:solidFill>
              </a:rPr>
              <a:t>med </a:t>
            </a:r>
            <a:r>
              <a:rPr lang="nb-NO" sz="2400" dirty="0" smtClean="0">
                <a:solidFill>
                  <a:srgbClr val="800000"/>
                </a:solidFill>
              </a:rPr>
              <a:t>simulator-seminar medio juni -17</a:t>
            </a:r>
          </a:p>
          <a:p>
            <a:r>
              <a:rPr lang="nb-NO" sz="1000" dirty="0" smtClean="0"/>
              <a:t> </a:t>
            </a:r>
            <a:r>
              <a:rPr lang="nb-NO" sz="2800" dirty="0" smtClean="0"/>
              <a:t>               </a:t>
            </a:r>
          </a:p>
          <a:p>
            <a:pPr lvl="1"/>
            <a:endParaRPr lang="nb-NO" sz="2400" dirty="0"/>
          </a:p>
          <a:p>
            <a:pPr marL="0" indent="0">
              <a:buNone/>
            </a:pPr>
            <a:endParaRPr lang="nb-NO" sz="3200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16632"/>
            <a:ext cx="1021891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12521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27584" y="301625"/>
            <a:ext cx="8136904" cy="1143000"/>
          </a:xfrm>
        </p:spPr>
        <p:txBody>
          <a:bodyPr/>
          <a:lstStyle/>
          <a:p>
            <a:pPr algn="ctr"/>
            <a:r>
              <a:rPr lang="nb-NO" sz="3200" dirty="0" smtClean="0">
                <a:solidFill>
                  <a:srgbClr val="800000"/>
                </a:solidFill>
                <a:latin typeface="American Typewriter"/>
                <a:cs typeface="American Typewriter"/>
              </a:rPr>
              <a:t>”F11 Bruk av simulator i nautisk utdanning” januar 2016- medio 2017</a:t>
            </a:r>
            <a:endParaRPr lang="nb-NO" sz="2800" dirty="0">
              <a:solidFill>
                <a:srgbClr val="800000"/>
              </a:solidFill>
              <a:latin typeface="American Typewriter"/>
              <a:cs typeface="American Typewriter"/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39552" y="1484784"/>
            <a:ext cx="8424936" cy="4536504"/>
          </a:xfrm>
        </p:spPr>
        <p:txBody>
          <a:bodyPr/>
          <a:lstStyle/>
          <a:p>
            <a:r>
              <a:rPr lang="nb-NO" sz="2800" dirty="0" smtClean="0"/>
              <a:t>Dokumentert utdanningsprogram på simulator</a:t>
            </a:r>
          </a:p>
          <a:p>
            <a:pPr lvl="1"/>
            <a:r>
              <a:rPr lang="nb-NO" sz="2400" dirty="0" smtClean="0">
                <a:solidFill>
                  <a:srgbClr val="000090"/>
                </a:solidFill>
              </a:rPr>
              <a:t>Operativt og ledelsesnivå</a:t>
            </a:r>
          </a:p>
          <a:p>
            <a:pPr lvl="1"/>
            <a:r>
              <a:rPr lang="nb-NO" sz="2400" dirty="0" smtClean="0">
                <a:solidFill>
                  <a:srgbClr val="000090"/>
                </a:solidFill>
              </a:rPr>
              <a:t>Overordnet plan for aktiviteten</a:t>
            </a:r>
            <a:endParaRPr lang="nb-NO" sz="2400" dirty="0"/>
          </a:p>
          <a:p>
            <a:pPr lvl="1"/>
            <a:r>
              <a:rPr lang="nb-NO" sz="2400" dirty="0" smtClean="0">
                <a:solidFill>
                  <a:srgbClr val="000090"/>
                </a:solidFill>
              </a:rPr>
              <a:t>Enkelt-øvelser (Bro/desk-</a:t>
            </a:r>
            <a:r>
              <a:rPr lang="nb-NO" sz="2400" dirty="0" err="1" smtClean="0">
                <a:solidFill>
                  <a:srgbClr val="000090"/>
                </a:solidFill>
              </a:rPr>
              <a:t>top</a:t>
            </a:r>
            <a:r>
              <a:rPr lang="nb-NO" sz="2400" dirty="0" smtClean="0">
                <a:solidFill>
                  <a:srgbClr val="000090"/>
                </a:solidFill>
              </a:rPr>
              <a:t>)</a:t>
            </a:r>
            <a:endParaRPr lang="nb-NO" sz="2400" dirty="0">
              <a:solidFill>
                <a:srgbClr val="000090"/>
              </a:solidFill>
            </a:endParaRPr>
          </a:p>
          <a:p>
            <a:pPr lvl="1"/>
            <a:r>
              <a:rPr lang="nb-NO" sz="2400" dirty="0" smtClean="0">
                <a:solidFill>
                  <a:srgbClr val="000090"/>
                </a:solidFill>
              </a:rPr>
              <a:t>Instruktør-manual</a:t>
            </a:r>
            <a:endParaRPr lang="nb-NO" sz="2400" dirty="0" smtClean="0"/>
          </a:p>
          <a:p>
            <a:pPr lvl="1"/>
            <a:endParaRPr lang="nb-NO" sz="800" dirty="0" smtClean="0"/>
          </a:p>
          <a:p>
            <a:r>
              <a:rPr lang="nb-NO" sz="2800" dirty="0" smtClean="0"/>
              <a:t>Pilotprosjekt skoleår 2016/17</a:t>
            </a:r>
          </a:p>
          <a:p>
            <a:pPr lvl="1"/>
            <a:r>
              <a:rPr lang="nb-NO" sz="2400" dirty="0" smtClean="0"/>
              <a:t>Austevoll, Bergen, Tromsø og Ålesund</a:t>
            </a:r>
          </a:p>
          <a:p>
            <a:endParaRPr lang="nb-NO" sz="1600" dirty="0" smtClean="0"/>
          </a:p>
          <a:p>
            <a:r>
              <a:rPr lang="nb-NO" sz="2800" dirty="0" smtClean="0"/>
              <a:t>Seminar for simulatorinstruktører juni 2017</a:t>
            </a:r>
          </a:p>
        </p:txBody>
      </p:sp>
    </p:spTree>
    <p:extLst>
      <p:ext uri="{BB962C8B-B14F-4D97-AF65-F5344CB8AC3E}">
        <p14:creationId xmlns:p14="http://schemas.microsoft.com/office/powerpoint/2010/main" val="1801507040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27584" y="301625"/>
            <a:ext cx="8136904" cy="1143000"/>
          </a:xfrm>
        </p:spPr>
        <p:txBody>
          <a:bodyPr/>
          <a:lstStyle/>
          <a:p>
            <a:pPr algn="ctr"/>
            <a:r>
              <a:rPr lang="nb-NO" sz="4000" dirty="0" smtClean="0">
                <a:solidFill>
                  <a:srgbClr val="800000"/>
                </a:solidFill>
                <a:latin typeface="American Typewriter"/>
                <a:cs typeface="American Typewriter"/>
              </a:rPr>
              <a:t>Organisering</a:t>
            </a:r>
            <a:endParaRPr lang="nb-NO" sz="2800" dirty="0">
              <a:solidFill>
                <a:srgbClr val="800000"/>
              </a:solidFill>
              <a:latin typeface="American Typewriter"/>
              <a:cs typeface="American Typewriter"/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83568" y="1484784"/>
            <a:ext cx="8136904" cy="4608512"/>
          </a:xfrm>
        </p:spPr>
        <p:txBody>
          <a:bodyPr/>
          <a:lstStyle/>
          <a:p>
            <a:r>
              <a:rPr lang="nb-NO" sz="2400" dirty="0" smtClean="0"/>
              <a:t>Tiltaksansvarlig:</a:t>
            </a:r>
            <a:endParaRPr lang="nb-NO" sz="2000" dirty="0" smtClean="0"/>
          </a:p>
          <a:p>
            <a:pPr lvl="1"/>
            <a:r>
              <a:rPr lang="nb-NO" sz="2000" dirty="0" smtClean="0"/>
              <a:t>Per Aasmundseth</a:t>
            </a:r>
          </a:p>
          <a:p>
            <a:pPr marL="457200" lvl="1" indent="0">
              <a:buNone/>
            </a:pPr>
            <a:endParaRPr lang="nb-NO" sz="1050" dirty="0" smtClean="0"/>
          </a:p>
          <a:p>
            <a:r>
              <a:rPr lang="nb-NO" sz="2400" dirty="0" smtClean="0"/>
              <a:t>Referansegruppe:</a:t>
            </a:r>
          </a:p>
          <a:p>
            <a:pPr lvl="1"/>
            <a:r>
              <a:rPr lang="nb-NO" sz="2000" dirty="0" smtClean="0"/>
              <a:t>Austevoll: Ole Bjarte Austevoll</a:t>
            </a:r>
          </a:p>
          <a:p>
            <a:pPr lvl="1"/>
            <a:r>
              <a:rPr lang="nb-NO" sz="2000" dirty="0"/>
              <a:t>Tromsø: Aleksander </a:t>
            </a:r>
            <a:r>
              <a:rPr lang="nb-NO" sz="2000" dirty="0" err="1"/>
              <a:t>Norbakken</a:t>
            </a:r>
            <a:r>
              <a:rPr lang="nb-NO" sz="2000" dirty="0"/>
              <a:t> </a:t>
            </a:r>
            <a:r>
              <a:rPr lang="nb-NO" sz="2000" dirty="0" err="1" smtClean="0"/>
              <a:t>Granslo</a:t>
            </a:r>
            <a:r>
              <a:rPr lang="nb-NO" sz="2000" dirty="0" smtClean="0"/>
              <a:t> (Bidrar 2017)</a:t>
            </a:r>
            <a:endParaRPr lang="nb-NO" sz="2000" dirty="0"/>
          </a:p>
          <a:p>
            <a:pPr lvl="1"/>
            <a:r>
              <a:rPr lang="nb-NO" sz="2000" dirty="0" smtClean="0"/>
              <a:t>Ålesund: Jon Edvin Dyb</a:t>
            </a:r>
          </a:p>
          <a:p>
            <a:pPr lvl="1"/>
            <a:r>
              <a:rPr lang="nb-NO" sz="2000" dirty="0" smtClean="0"/>
              <a:t>Tromsø: Ivan Jørgensen</a:t>
            </a:r>
          </a:p>
          <a:p>
            <a:pPr lvl="1"/>
            <a:endParaRPr lang="nb-NO" sz="1100" dirty="0"/>
          </a:p>
          <a:p>
            <a:r>
              <a:rPr lang="nb-NO" sz="2400" dirty="0" smtClean="0"/>
              <a:t>Møter referansegruppe:</a:t>
            </a:r>
            <a:endParaRPr lang="nb-NO" sz="2400" dirty="0"/>
          </a:p>
          <a:p>
            <a:pPr lvl="1"/>
            <a:r>
              <a:rPr lang="nb-NO" sz="2000" dirty="0"/>
              <a:t>Uke 17 </a:t>
            </a:r>
            <a:r>
              <a:rPr lang="nb-NO" sz="2000" dirty="0" smtClean="0"/>
              <a:t>Oppstartmøte</a:t>
            </a:r>
            <a:endParaRPr lang="nb-NO" sz="2000" dirty="0"/>
          </a:p>
          <a:p>
            <a:pPr lvl="1"/>
            <a:r>
              <a:rPr lang="nb-NO" sz="2000" dirty="0"/>
              <a:t>Uke 33 </a:t>
            </a:r>
            <a:r>
              <a:rPr lang="nb-NO" sz="2000" dirty="0" smtClean="0"/>
              <a:t>Øvelser </a:t>
            </a:r>
            <a:r>
              <a:rPr lang="nb-NO" sz="2000" dirty="0"/>
              <a:t>16/17 </a:t>
            </a:r>
          </a:p>
          <a:p>
            <a:pPr lvl="1"/>
            <a:r>
              <a:rPr lang="nb-NO" sz="2000" dirty="0"/>
              <a:t>Uke 48 </a:t>
            </a:r>
            <a:r>
              <a:rPr lang="nb-NO" sz="2000" dirty="0" smtClean="0"/>
              <a:t>Erfaringsutveksling</a:t>
            </a:r>
            <a:endParaRPr lang="nb-NO" sz="1100" dirty="0" smtClean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747" y="-171400"/>
            <a:ext cx="1872593" cy="1398665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717032"/>
            <a:ext cx="3960440" cy="297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83751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vrundet rektangel 2"/>
          <p:cNvSpPr/>
          <p:nvPr/>
        </p:nvSpPr>
        <p:spPr>
          <a:xfrm>
            <a:off x="539552" y="5589240"/>
            <a:ext cx="2520280" cy="648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Avrundet rektangel 14"/>
          <p:cNvSpPr/>
          <p:nvPr/>
        </p:nvSpPr>
        <p:spPr>
          <a:xfrm>
            <a:off x="7019588" y="5589240"/>
            <a:ext cx="1800884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Avrundet rektangel 13"/>
          <p:cNvSpPr/>
          <p:nvPr/>
        </p:nvSpPr>
        <p:spPr>
          <a:xfrm>
            <a:off x="5584740" y="1114713"/>
            <a:ext cx="2869696" cy="6423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Avrundet rektangel 12"/>
          <p:cNvSpPr/>
          <p:nvPr/>
        </p:nvSpPr>
        <p:spPr>
          <a:xfrm>
            <a:off x="625477" y="1049190"/>
            <a:ext cx="4211409" cy="3539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7" name="Bild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1618" y="3600386"/>
            <a:ext cx="2470941" cy="3308203"/>
          </a:xfrm>
          <a:prstGeom prst="rect">
            <a:avLst/>
          </a:prstGeom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39552" y="301625"/>
            <a:ext cx="8144073" cy="607095"/>
          </a:xfrm>
        </p:spPr>
        <p:txBody>
          <a:bodyPr/>
          <a:lstStyle/>
          <a:p>
            <a:pPr algn="ctr"/>
            <a:r>
              <a:rPr lang="nb-NO" dirty="0" smtClean="0">
                <a:solidFill>
                  <a:srgbClr val="800000"/>
                </a:solidFill>
              </a:rPr>
              <a:t>Simulator – realistiske omgivelser</a:t>
            </a:r>
            <a:endParaRPr lang="nb-NO" dirty="0">
              <a:solidFill>
                <a:srgbClr val="800000"/>
              </a:solidFill>
            </a:endParaRP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1403133"/>
            <a:ext cx="3482100" cy="2611575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742" y="3573016"/>
            <a:ext cx="2688299" cy="2016224"/>
          </a:xfrm>
          <a:prstGeom prst="rect">
            <a:avLst/>
          </a:prstGeom>
        </p:spPr>
      </p:pic>
      <p:pic>
        <p:nvPicPr>
          <p:cNvPr id="6" name="Bilde 5"/>
          <p:cNvPicPr>
            <a:picLocks noChangeAspect="1"/>
          </p:cNvPicPr>
          <p:nvPr/>
        </p:nvPicPr>
        <p:blipFill rotWithShape="1">
          <a:blip r:embed="rId5"/>
          <a:srcRect l="25118" t="6285" r="23529" b="22379"/>
          <a:stretch/>
        </p:blipFill>
        <p:spPr>
          <a:xfrm>
            <a:off x="5796136" y="1705379"/>
            <a:ext cx="3024336" cy="2772916"/>
          </a:xfrm>
          <a:prstGeom prst="rect">
            <a:avLst/>
          </a:prstGeom>
        </p:spPr>
      </p:pic>
      <p:sp>
        <p:nvSpPr>
          <p:cNvPr id="8" name="TekstSylinder 7"/>
          <p:cNvSpPr txBox="1"/>
          <p:nvPr/>
        </p:nvSpPr>
        <p:spPr>
          <a:xfrm>
            <a:off x="625477" y="1033277"/>
            <a:ext cx="42851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4 broer/skip – team-opplæring</a:t>
            </a:r>
            <a:endParaRPr lang="nb-NO" dirty="0"/>
          </a:p>
        </p:txBody>
      </p:sp>
      <p:sp>
        <p:nvSpPr>
          <p:cNvPr id="9" name="TekstSylinder 8"/>
          <p:cNvSpPr txBox="1"/>
          <p:nvPr/>
        </p:nvSpPr>
        <p:spPr>
          <a:xfrm>
            <a:off x="473133" y="5579368"/>
            <a:ext cx="26828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Instruktørstasjon</a:t>
            </a:r>
            <a:br>
              <a:rPr lang="nb-NO" dirty="0" smtClean="0"/>
            </a:br>
            <a:r>
              <a:rPr lang="nb-NO" dirty="0" smtClean="0"/>
              <a:t>Video-overvåkning </a:t>
            </a:r>
            <a:endParaRPr lang="nb-NO" dirty="0"/>
          </a:p>
        </p:txBody>
      </p:sp>
      <p:sp>
        <p:nvSpPr>
          <p:cNvPr id="11" name="TekstSylinder 10"/>
          <p:cNvSpPr txBox="1"/>
          <p:nvPr/>
        </p:nvSpPr>
        <p:spPr>
          <a:xfrm>
            <a:off x="5584740" y="1049190"/>
            <a:ext cx="28696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Desktop/skip </a:t>
            </a:r>
          </a:p>
          <a:p>
            <a:r>
              <a:rPr lang="nb-NO" dirty="0" smtClean="0"/>
              <a:t>individuell opplæring</a:t>
            </a:r>
            <a:endParaRPr lang="nb-NO" dirty="0"/>
          </a:p>
        </p:txBody>
      </p:sp>
      <p:sp>
        <p:nvSpPr>
          <p:cNvPr id="12" name="TekstSylinder 11"/>
          <p:cNvSpPr txBox="1"/>
          <p:nvPr/>
        </p:nvSpPr>
        <p:spPr>
          <a:xfrm>
            <a:off x="7074483" y="5579368"/>
            <a:ext cx="17203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err="1" smtClean="0"/>
              <a:t>Brief</a:t>
            </a:r>
            <a:r>
              <a:rPr lang="nb-NO" dirty="0" smtClean="0"/>
              <a:t> rom</a:t>
            </a:r>
            <a:br>
              <a:rPr lang="nb-NO" dirty="0" smtClean="0"/>
            </a:br>
            <a:r>
              <a:rPr lang="nb-NO" dirty="0" err="1" smtClean="0"/>
              <a:t>Debrief</a:t>
            </a:r>
            <a:r>
              <a:rPr lang="nb-NO" dirty="0" smtClean="0"/>
              <a:t> rom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8736694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6632"/>
            <a:ext cx="4718449" cy="6597352"/>
          </a:xfrm>
          <a:prstGeom prst="rect">
            <a:avLst/>
          </a:prstGeom>
        </p:spPr>
      </p:pic>
      <p:pic>
        <p:nvPicPr>
          <p:cNvPr id="2" name="Bild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9087" y="0"/>
            <a:ext cx="4599244" cy="6858000"/>
          </a:xfrm>
          <a:prstGeom prst="rect">
            <a:avLst/>
          </a:prstGeom>
        </p:spPr>
      </p:pic>
      <p:sp>
        <p:nvSpPr>
          <p:cNvPr id="4" name="TekstSylinder 3"/>
          <p:cNvSpPr txBox="1"/>
          <p:nvPr/>
        </p:nvSpPr>
        <p:spPr>
          <a:xfrm>
            <a:off x="2483768" y="260648"/>
            <a:ext cx="19622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 smtClean="0">
                <a:solidFill>
                  <a:srgbClr val="FF0000"/>
                </a:solidFill>
              </a:rPr>
              <a:t>Bro-øvelser</a:t>
            </a:r>
            <a:br>
              <a:rPr lang="nb-NO" sz="2400" dirty="0" smtClean="0">
                <a:solidFill>
                  <a:srgbClr val="FF0000"/>
                </a:solidFill>
              </a:rPr>
            </a:br>
            <a:r>
              <a:rPr lang="nb-NO" sz="2400" dirty="0" smtClean="0">
                <a:solidFill>
                  <a:srgbClr val="FF0000"/>
                </a:solidFill>
              </a:rPr>
              <a:t>TF1 </a:t>
            </a:r>
            <a:endParaRPr lang="nb-NO" sz="2400" dirty="0">
              <a:solidFill>
                <a:srgbClr val="FF0000"/>
              </a:solidFill>
            </a:endParaRPr>
          </a:p>
        </p:txBody>
      </p:sp>
      <p:sp>
        <p:nvSpPr>
          <p:cNvPr id="5" name="TekstSylinder 4"/>
          <p:cNvSpPr txBox="1"/>
          <p:nvPr/>
        </p:nvSpPr>
        <p:spPr>
          <a:xfrm>
            <a:off x="7196063" y="2610781"/>
            <a:ext cx="19622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 smtClean="0">
                <a:solidFill>
                  <a:srgbClr val="FF0000"/>
                </a:solidFill>
              </a:rPr>
              <a:t>Bro-øvelser</a:t>
            </a:r>
            <a:br>
              <a:rPr lang="nb-NO" sz="2400" dirty="0" smtClean="0">
                <a:solidFill>
                  <a:srgbClr val="FF0000"/>
                </a:solidFill>
              </a:rPr>
            </a:br>
            <a:r>
              <a:rPr lang="nb-NO" sz="2400" dirty="0" smtClean="0">
                <a:solidFill>
                  <a:srgbClr val="FF0000"/>
                </a:solidFill>
              </a:rPr>
              <a:t>TF2 </a:t>
            </a:r>
            <a:endParaRPr lang="nb-NO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16241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83568" y="301625"/>
            <a:ext cx="8136904" cy="1143000"/>
          </a:xfrm>
        </p:spPr>
        <p:txBody>
          <a:bodyPr/>
          <a:lstStyle/>
          <a:p>
            <a:r>
              <a:rPr lang="nb-NO" dirty="0" smtClean="0">
                <a:solidFill>
                  <a:srgbClr val="800000"/>
                </a:solidFill>
                <a:latin typeface="American Typewriter"/>
                <a:cs typeface="American Typewriter"/>
              </a:rPr>
              <a:t>Oppbygging av bro-øvelsen </a:t>
            </a:r>
            <a:endParaRPr lang="nb-NO" dirty="0">
              <a:solidFill>
                <a:srgbClr val="800000"/>
              </a:solidFill>
              <a:latin typeface="American Typewriter"/>
              <a:cs typeface="American Typewriter"/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755576" y="1556792"/>
            <a:ext cx="7928049" cy="4385221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nb-NO" sz="2800" dirty="0" smtClean="0">
                <a:solidFill>
                  <a:srgbClr val="000090"/>
                </a:solidFill>
                <a:latin typeface="American Typewriter"/>
                <a:cs typeface="American Typewriter"/>
              </a:rPr>
              <a:t>Studentens forberedelse </a:t>
            </a:r>
            <a:br>
              <a:rPr lang="nb-NO" sz="2800" dirty="0" smtClean="0">
                <a:solidFill>
                  <a:srgbClr val="000090"/>
                </a:solidFill>
                <a:latin typeface="American Typewriter"/>
                <a:cs typeface="American Typewriter"/>
              </a:rPr>
            </a:br>
            <a:r>
              <a:rPr lang="nb-NO" sz="2400" dirty="0" smtClean="0">
                <a:solidFill>
                  <a:srgbClr val="008000"/>
                </a:solidFill>
                <a:latin typeface="American Typewriter"/>
                <a:cs typeface="American Typewriter"/>
              </a:rPr>
              <a:t>Henvisning til lærebok, skipsmodell, kart,  norske los, tidevannstabeller etc.</a:t>
            </a:r>
          </a:p>
          <a:p>
            <a:pPr marL="514350" indent="-514350">
              <a:buFont typeface="+mj-lt"/>
              <a:buAutoNum type="arabicPeriod"/>
            </a:pPr>
            <a:r>
              <a:rPr lang="nb-NO" sz="2800" dirty="0" err="1" smtClean="0">
                <a:solidFill>
                  <a:srgbClr val="000090"/>
                </a:solidFill>
                <a:latin typeface="American Typewriter"/>
                <a:cs typeface="American Typewriter"/>
              </a:rPr>
              <a:t>Brief</a:t>
            </a:r>
            <a:r>
              <a:rPr lang="nb-NO" sz="2800" dirty="0" smtClean="0">
                <a:solidFill>
                  <a:srgbClr val="000090"/>
                </a:solidFill>
                <a:latin typeface="American Typewriter"/>
                <a:cs typeface="American Typewriter"/>
              </a:rPr>
              <a:t> (</a:t>
            </a:r>
            <a:r>
              <a:rPr lang="nb-NO" sz="2800" dirty="0" err="1" smtClean="0">
                <a:solidFill>
                  <a:srgbClr val="000090"/>
                </a:solidFill>
                <a:latin typeface="American Typewriter"/>
                <a:cs typeface="American Typewriter"/>
              </a:rPr>
              <a:t>ca</a:t>
            </a:r>
            <a:r>
              <a:rPr lang="nb-NO" sz="2800" dirty="0" smtClean="0">
                <a:solidFill>
                  <a:srgbClr val="000090"/>
                </a:solidFill>
                <a:latin typeface="American Typewriter"/>
                <a:cs typeface="American Typewriter"/>
              </a:rPr>
              <a:t> 5-15 min)</a:t>
            </a:r>
            <a:r>
              <a:rPr lang="nb-NO" sz="2800" dirty="0">
                <a:solidFill>
                  <a:srgbClr val="000090"/>
                </a:solidFill>
                <a:latin typeface="American Typewriter"/>
                <a:cs typeface="American Typewriter"/>
              </a:rPr>
              <a:t/>
            </a:r>
            <a:br>
              <a:rPr lang="nb-NO" sz="2800" dirty="0">
                <a:solidFill>
                  <a:srgbClr val="000090"/>
                </a:solidFill>
                <a:latin typeface="American Typewriter"/>
                <a:cs typeface="American Typewriter"/>
              </a:rPr>
            </a:br>
            <a:endParaRPr lang="nb-NO" sz="1050" dirty="0" smtClean="0">
              <a:solidFill>
                <a:srgbClr val="000090"/>
              </a:solidFill>
              <a:latin typeface="American Typewriter"/>
              <a:cs typeface="American Typewriter"/>
            </a:endParaRPr>
          </a:p>
          <a:p>
            <a:pPr marL="514350" indent="-514350">
              <a:buFont typeface="+mj-lt"/>
              <a:buAutoNum type="arabicPeriod"/>
            </a:pPr>
            <a:r>
              <a:rPr lang="nb-NO" sz="2800" dirty="0" smtClean="0">
                <a:solidFill>
                  <a:srgbClr val="000090"/>
                </a:solidFill>
                <a:latin typeface="American Typewriter"/>
                <a:cs typeface="American Typewriter"/>
              </a:rPr>
              <a:t>Gjennomføring av øvelsen (</a:t>
            </a:r>
            <a:r>
              <a:rPr lang="nb-NO" sz="2800" dirty="0" err="1" smtClean="0">
                <a:solidFill>
                  <a:srgbClr val="000090"/>
                </a:solidFill>
                <a:latin typeface="American Typewriter"/>
                <a:cs typeface="American Typewriter"/>
              </a:rPr>
              <a:t>ca</a:t>
            </a:r>
            <a:r>
              <a:rPr lang="nb-NO" sz="2800" dirty="0" smtClean="0">
                <a:solidFill>
                  <a:srgbClr val="000090"/>
                </a:solidFill>
                <a:latin typeface="American Typewriter"/>
                <a:cs typeface="American Typewriter"/>
              </a:rPr>
              <a:t> 60 min)</a:t>
            </a:r>
            <a:br>
              <a:rPr lang="nb-NO" sz="2800" dirty="0" smtClean="0">
                <a:solidFill>
                  <a:srgbClr val="000090"/>
                </a:solidFill>
                <a:latin typeface="American Typewriter"/>
                <a:cs typeface="American Typewriter"/>
              </a:rPr>
            </a:br>
            <a:endParaRPr lang="nb-NO" sz="1100" dirty="0" smtClean="0">
              <a:solidFill>
                <a:srgbClr val="000090"/>
              </a:solidFill>
              <a:latin typeface="American Typewriter"/>
              <a:cs typeface="American Typewriter"/>
            </a:endParaRPr>
          </a:p>
          <a:p>
            <a:pPr marL="514350" indent="-514350">
              <a:buFont typeface="+mj-lt"/>
              <a:buAutoNum type="arabicPeriod"/>
            </a:pPr>
            <a:r>
              <a:rPr lang="nb-NO" sz="2800" dirty="0" err="1" smtClean="0">
                <a:solidFill>
                  <a:srgbClr val="000090"/>
                </a:solidFill>
                <a:latin typeface="American Typewriter"/>
                <a:cs typeface="American Typewriter"/>
              </a:rPr>
              <a:t>Debrief</a:t>
            </a:r>
            <a:r>
              <a:rPr lang="nb-NO" sz="2800" dirty="0" smtClean="0">
                <a:solidFill>
                  <a:srgbClr val="000090"/>
                </a:solidFill>
                <a:latin typeface="American Typewriter"/>
                <a:cs typeface="American Typewriter"/>
              </a:rPr>
              <a:t> (</a:t>
            </a:r>
            <a:r>
              <a:rPr lang="nb-NO" sz="2800" dirty="0" err="1" smtClean="0">
                <a:solidFill>
                  <a:srgbClr val="000090"/>
                </a:solidFill>
                <a:latin typeface="American Typewriter"/>
                <a:cs typeface="American Typewriter"/>
              </a:rPr>
              <a:t>ca</a:t>
            </a:r>
            <a:r>
              <a:rPr lang="nb-NO" sz="2800" dirty="0" smtClean="0">
                <a:solidFill>
                  <a:srgbClr val="000090"/>
                </a:solidFill>
                <a:latin typeface="American Typewriter"/>
                <a:cs typeface="American Typewriter"/>
              </a:rPr>
              <a:t> 15 min)</a:t>
            </a:r>
            <a:br>
              <a:rPr lang="nb-NO" sz="2800" dirty="0" smtClean="0">
                <a:solidFill>
                  <a:srgbClr val="000090"/>
                </a:solidFill>
                <a:latin typeface="American Typewriter"/>
                <a:cs typeface="American Typewriter"/>
              </a:rPr>
            </a:br>
            <a:endParaRPr lang="nb-NO" sz="1100" dirty="0" smtClean="0">
              <a:solidFill>
                <a:srgbClr val="000090"/>
              </a:solidFill>
              <a:latin typeface="American Typewriter"/>
              <a:cs typeface="American Typewriter"/>
            </a:endParaRPr>
          </a:p>
          <a:p>
            <a:pPr marL="514350" indent="-514350">
              <a:buFont typeface="+mj-lt"/>
              <a:buAutoNum type="arabicPeriod"/>
            </a:pPr>
            <a:r>
              <a:rPr lang="nb-NO" sz="2800" dirty="0" smtClean="0">
                <a:solidFill>
                  <a:srgbClr val="000090"/>
                </a:solidFill>
                <a:latin typeface="American Typewriter"/>
                <a:cs typeface="American Typewriter"/>
              </a:rPr>
              <a:t>Skriftlig individuell refleksjon</a:t>
            </a:r>
            <a:br>
              <a:rPr lang="nb-NO" sz="2800" dirty="0" smtClean="0">
                <a:solidFill>
                  <a:srgbClr val="000090"/>
                </a:solidFill>
                <a:latin typeface="American Typewriter"/>
                <a:cs typeface="American Typewriter"/>
              </a:rPr>
            </a:br>
            <a:r>
              <a:rPr lang="nb-NO" sz="2400" dirty="0" smtClean="0">
                <a:solidFill>
                  <a:srgbClr val="008000"/>
                </a:solidFill>
                <a:latin typeface="American Typewriter"/>
                <a:cs typeface="American Typewriter"/>
              </a:rPr>
              <a:t>Standard spørsmål, etter hver øvelse</a:t>
            </a:r>
          </a:p>
        </p:txBody>
      </p:sp>
    </p:spTree>
    <p:extLst>
      <p:ext uri="{BB962C8B-B14F-4D97-AF65-F5344CB8AC3E}">
        <p14:creationId xmlns:p14="http://schemas.microsoft.com/office/powerpoint/2010/main" val="66394253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420921" cy="6858000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1012" y="0"/>
            <a:ext cx="4790187" cy="6858000"/>
          </a:xfrm>
          <a:prstGeom prst="rect">
            <a:avLst/>
          </a:prstGeom>
        </p:spPr>
      </p:pic>
      <p:sp>
        <p:nvSpPr>
          <p:cNvPr id="6" name="Avrundet rektangel 5"/>
          <p:cNvSpPr/>
          <p:nvPr/>
        </p:nvSpPr>
        <p:spPr>
          <a:xfrm>
            <a:off x="2555776" y="4725144"/>
            <a:ext cx="3240360" cy="504056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>
                <a:solidFill>
                  <a:srgbClr val="000090"/>
                </a:solidFill>
              </a:rPr>
              <a:t>Eksempel broøvelse</a:t>
            </a:r>
          </a:p>
        </p:txBody>
      </p:sp>
    </p:spTree>
    <p:extLst>
      <p:ext uri="{BB962C8B-B14F-4D97-AF65-F5344CB8AC3E}">
        <p14:creationId xmlns:p14="http://schemas.microsoft.com/office/powerpoint/2010/main" val="2389653761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5976" y="0"/>
            <a:ext cx="4697016" cy="6858000"/>
          </a:xfrm>
          <a:prstGeom prst="rect">
            <a:avLst/>
          </a:prstGeom>
        </p:spPr>
      </p:pic>
      <p:sp>
        <p:nvSpPr>
          <p:cNvPr id="2" name="TekstSylinder 1"/>
          <p:cNvSpPr txBox="1"/>
          <p:nvPr/>
        </p:nvSpPr>
        <p:spPr>
          <a:xfrm>
            <a:off x="395536" y="2564904"/>
            <a:ext cx="43924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dirty="0" smtClean="0">
                <a:solidFill>
                  <a:srgbClr val="002060"/>
                </a:solidFill>
              </a:rPr>
              <a:t>Studenten skriver </a:t>
            </a:r>
          </a:p>
          <a:p>
            <a:r>
              <a:rPr lang="nb-NO" sz="2400" dirty="0" smtClean="0">
                <a:solidFill>
                  <a:srgbClr val="002060"/>
                </a:solidFill>
              </a:rPr>
              <a:t>refleksjon etter hver øvelse.</a:t>
            </a:r>
          </a:p>
          <a:p>
            <a:endParaRPr lang="nb-NO" sz="2400" dirty="0">
              <a:solidFill>
                <a:srgbClr val="002060"/>
              </a:solidFill>
            </a:endParaRPr>
          </a:p>
          <a:p>
            <a:r>
              <a:rPr lang="nb-NO" sz="2400" u="sng" dirty="0" smtClean="0">
                <a:solidFill>
                  <a:srgbClr val="002060"/>
                </a:solidFill>
              </a:rPr>
              <a:t>Fokuserer både på</a:t>
            </a:r>
          </a:p>
          <a:p>
            <a:r>
              <a:rPr lang="nb-NO" sz="2400" dirty="0" smtClean="0">
                <a:solidFill>
                  <a:srgbClr val="002060"/>
                </a:solidFill>
              </a:rPr>
              <a:t>-oppgaver</a:t>
            </a:r>
          </a:p>
          <a:p>
            <a:r>
              <a:rPr lang="nb-NO" sz="2400" dirty="0" smtClean="0">
                <a:solidFill>
                  <a:srgbClr val="002060"/>
                </a:solidFill>
              </a:rPr>
              <a:t>-menneskelige faktorer</a:t>
            </a:r>
          </a:p>
          <a:p>
            <a:endParaRPr lang="nb-NO" sz="2400" dirty="0">
              <a:solidFill>
                <a:srgbClr val="002060"/>
              </a:solidFill>
            </a:endParaRPr>
          </a:p>
          <a:p>
            <a:r>
              <a:rPr lang="nb-NO" dirty="0" smtClean="0">
                <a:solidFill>
                  <a:srgbClr val="FF0000"/>
                </a:solidFill>
              </a:rPr>
              <a:t>Godkjent/ikke godkjent </a:t>
            </a:r>
            <a:endParaRPr lang="nb-NO" sz="2400" dirty="0" smtClean="0">
              <a:solidFill>
                <a:srgbClr val="FF0000"/>
              </a:solidFill>
            </a:endParaRPr>
          </a:p>
        </p:txBody>
      </p:sp>
      <p:sp>
        <p:nvSpPr>
          <p:cNvPr id="3" name="Tittel 2"/>
          <p:cNvSpPr>
            <a:spLocks noGrp="1"/>
          </p:cNvSpPr>
          <p:nvPr>
            <p:ph type="title"/>
          </p:nvPr>
        </p:nvSpPr>
        <p:spPr>
          <a:xfrm>
            <a:off x="611560" y="188640"/>
            <a:ext cx="7313612" cy="1143000"/>
          </a:xfrm>
        </p:spPr>
        <p:txBody>
          <a:bodyPr/>
          <a:lstStyle/>
          <a:p>
            <a:r>
              <a:rPr lang="nb-NO" dirty="0" smtClean="0">
                <a:solidFill>
                  <a:srgbClr val="800000"/>
                </a:solidFill>
              </a:rPr>
              <a:t>Skriftlig refleksjon</a:t>
            </a:r>
            <a:endParaRPr lang="nb-NO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0336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9191" y="0"/>
            <a:ext cx="5127803" cy="6858000"/>
          </a:xfrm>
          <a:prstGeom prst="rect">
            <a:avLst/>
          </a:prstGeom>
        </p:spPr>
      </p:pic>
      <p:sp>
        <p:nvSpPr>
          <p:cNvPr id="2" name="Avrundet rektangel 1"/>
          <p:cNvSpPr/>
          <p:nvPr/>
        </p:nvSpPr>
        <p:spPr>
          <a:xfrm>
            <a:off x="683568" y="188640"/>
            <a:ext cx="3600400" cy="1224136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8" name="Bild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12776"/>
            <a:ext cx="4100450" cy="5161337"/>
          </a:xfrm>
          <a:prstGeom prst="rect">
            <a:avLst/>
          </a:prstGeom>
        </p:spPr>
      </p:pic>
      <p:sp>
        <p:nvSpPr>
          <p:cNvPr id="9" name="TekstSylinder 8"/>
          <p:cNvSpPr txBox="1"/>
          <p:nvPr/>
        </p:nvSpPr>
        <p:spPr>
          <a:xfrm>
            <a:off x="899592" y="332656"/>
            <a:ext cx="31470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400" dirty="0" smtClean="0">
                <a:solidFill>
                  <a:srgbClr val="002060"/>
                </a:solidFill>
              </a:rPr>
              <a:t>Eksempler </a:t>
            </a:r>
            <a:br>
              <a:rPr lang="nb-NO" sz="2400" dirty="0" smtClean="0">
                <a:solidFill>
                  <a:srgbClr val="002060"/>
                </a:solidFill>
              </a:rPr>
            </a:br>
            <a:r>
              <a:rPr lang="nb-NO" sz="2400" dirty="0" smtClean="0">
                <a:solidFill>
                  <a:srgbClr val="002060"/>
                </a:solidFill>
              </a:rPr>
              <a:t>individuelle øvelser</a:t>
            </a:r>
            <a:endParaRPr lang="nb-NO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26934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klipse">
  <a:themeElements>
    <a:clrScheme name="Eklips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Eklipse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k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k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k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k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k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k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k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k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k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k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Eclipse</Template>
  <TotalTime>8197</TotalTime>
  <Words>176</Words>
  <Application>Microsoft Office PowerPoint</Application>
  <PresentationFormat>Skjermfremvisning (4:3)</PresentationFormat>
  <Paragraphs>75</Paragraphs>
  <Slides>11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11</vt:i4>
      </vt:variant>
    </vt:vector>
  </HeadingPairs>
  <TitlesOfParts>
    <vt:vector size="18" baseType="lpstr">
      <vt:lpstr>MS PGothic</vt:lpstr>
      <vt:lpstr>MS PGothic</vt:lpstr>
      <vt:lpstr>American Typewriter</vt:lpstr>
      <vt:lpstr>Arial</vt:lpstr>
      <vt:lpstr>Verdana</vt:lpstr>
      <vt:lpstr>Wingdings</vt:lpstr>
      <vt:lpstr>Eklipse</vt:lpstr>
      <vt:lpstr>F11 - Bruk av simulator i nautisk utdanning</vt:lpstr>
      <vt:lpstr>”F11 Bruk av simulator i nautisk utdanning” januar 2016- medio 2017</vt:lpstr>
      <vt:lpstr>Organisering</vt:lpstr>
      <vt:lpstr>Simulator – realistiske omgivelser</vt:lpstr>
      <vt:lpstr>PowerPoint-presentasjon</vt:lpstr>
      <vt:lpstr>Oppbygging av bro-øvelsen </vt:lpstr>
      <vt:lpstr>PowerPoint-presentasjon</vt:lpstr>
      <vt:lpstr>Skriftlig refleksjon</vt:lpstr>
      <vt:lpstr>PowerPoint-presentasjon</vt:lpstr>
      <vt:lpstr>Øvelsene bygger på hverandre</vt:lpstr>
      <vt:lpstr>Oppsummering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Lysbilde 1</dc:title>
  <dc:creator>Per Aasmundseth</dc:creator>
  <cp:lastModifiedBy>Per Aasmundseth</cp:lastModifiedBy>
  <cp:revision>193</cp:revision>
  <dcterms:created xsi:type="dcterms:W3CDTF">2008-06-10T16:04:34Z</dcterms:created>
  <dcterms:modified xsi:type="dcterms:W3CDTF">2016-11-22T05:21:21Z</dcterms:modified>
</cp:coreProperties>
</file>