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8" r:id="rId2"/>
    <p:sldId id="269" r:id="rId3"/>
    <p:sldId id="258" r:id="rId4"/>
    <p:sldId id="264" r:id="rId5"/>
    <p:sldId id="265" r:id="rId6"/>
    <p:sldId id="276" r:id="rId7"/>
    <p:sldId id="263" r:id="rId8"/>
    <p:sldId id="282" r:id="rId9"/>
    <p:sldId id="285" r:id="rId10"/>
    <p:sldId id="283" r:id="rId11"/>
    <p:sldId id="279" r:id="rId12"/>
    <p:sldId id="286" r:id="rId13"/>
    <p:sldId id="287" r:id="rId14"/>
    <p:sldId id="288" r:id="rId15"/>
    <p:sldId id="266" r:id="rId16"/>
    <p:sldId id="284" r:id="rId17"/>
  </p:sldIdLst>
  <p:sldSz cx="9144000" cy="6858000" type="screen4x3"/>
  <p:notesSz cx="6858000" cy="9144000"/>
  <p:defaultTextStyle>
    <a:defPPr>
      <a:defRPr lang="nb-NO"/>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A3"/>
    <a:srgbClr val="008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41273" autoAdjust="0"/>
  </p:normalViewPr>
  <p:slideViewPr>
    <p:cSldViewPr>
      <p:cViewPr varScale="1">
        <p:scale>
          <a:sx n="30" d="100"/>
          <a:sy n="30" d="100"/>
        </p:scale>
        <p:origin x="1914"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cs typeface="Times New Roman" charset="0"/>
              </a:defRPr>
            </a:lvl1pPr>
          </a:lstStyle>
          <a:p>
            <a:pPr>
              <a:defRPr/>
            </a:pPr>
            <a:endParaRPr lang="nb-NO"/>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cs typeface="Times New Roman" charset="0"/>
              </a:defRPr>
            </a:lvl1pPr>
          </a:lstStyle>
          <a:p>
            <a:pPr>
              <a:defRPr/>
            </a:pPr>
            <a:endParaRPr lang="nb-NO"/>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cs typeface="Times New Roman" charset="0"/>
              </a:defRPr>
            </a:lvl1pPr>
          </a:lstStyle>
          <a:p>
            <a:pPr>
              <a:defRPr/>
            </a:pPr>
            <a:endParaRPr lang="nb-NO"/>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cs typeface="Times New Roman" charset="0"/>
              </a:defRPr>
            </a:lvl1pPr>
          </a:lstStyle>
          <a:p>
            <a:pPr>
              <a:defRPr/>
            </a:pPr>
            <a:fld id="{1A76794E-6FF6-4366-BE20-5DA5C23D47BC}" type="slidenum">
              <a:rPr lang="nb-NO"/>
              <a:pPr>
                <a:defRPr/>
              </a:pPr>
              <a:t>‹#›</a:t>
            </a:fld>
            <a:endParaRPr lang="nb-NO"/>
          </a:p>
        </p:txBody>
      </p:sp>
    </p:spTree>
    <p:extLst>
      <p:ext uri="{BB962C8B-B14F-4D97-AF65-F5344CB8AC3E}">
        <p14:creationId xmlns:p14="http://schemas.microsoft.com/office/powerpoint/2010/main" val="1824169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Utvikle fag, kurs og studietilbud</a:t>
            </a:r>
          </a:p>
          <a:p>
            <a:pPr marL="171450" indent="-171450">
              <a:buFont typeface="Arial" panose="020B0604020202020204" pitchFamily="34" charset="0"/>
              <a:buChar char="•"/>
            </a:pPr>
            <a:r>
              <a:rPr lang="nb-NO" dirty="0" smtClean="0"/>
              <a:t>Utveksle fagkompetanse</a:t>
            </a:r>
          </a:p>
          <a:p>
            <a:pPr marL="171450" indent="-171450">
              <a:buFont typeface="Arial" panose="020B0604020202020204" pitchFamily="34" charset="0"/>
              <a:buChar char="•"/>
            </a:pPr>
            <a:r>
              <a:rPr lang="nb-NO" dirty="0" smtClean="0"/>
              <a:t>Felles Simulator ressurser, Kommer nærmere inn på denne.</a:t>
            </a:r>
          </a:p>
          <a:p>
            <a:pPr marL="171450" indent="-171450">
              <a:buFont typeface="Arial" panose="020B0604020202020204" pitchFamily="34" charset="0"/>
              <a:buChar char="•"/>
            </a:pPr>
            <a:r>
              <a:rPr lang="nb-NO" dirty="0" smtClean="0"/>
              <a:t>Samvirke</a:t>
            </a:r>
            <a:r>
              <a:rPr lang="nb-NO" baseline="0" dirty="0" smtClean="0"/>
              <a:t> </a:t>
            </a:r>
            <a:r>
              <a:rPr lang="nb-NO" baseline="0" dirty="0" err="1" smtClean="0"/>
              <a:t>ift</a:t>
            </a:r>
            <a:r>
              <a:rPr lang="nb-NO" baseline="0" dirty="0" smtClean="0"/>
              <a:t> lærlinger /kadett plasser</a:t>
            </a:r>
          </a:p>
          <a:p>
            <a:pPr marL="171450" indent="-171450">
              <a:buFont typeface="Arial" panose="020B0604020202020204" pitchFamily="34" charset="0"/>
              <a:buChar char="•"/>
            </a:pPr>
            <a:r>
              <a:rPr lang="nb-NO" baseline="0" dirty="0" err="1" smtClean="0"/>
              <a:t>Videreutd</a:t>
            </a:r>
            <a:r>
              <a:rPr lang="nb-NO" baseline="0" dirty="0" smtClean="0"/>
              <a:t> av fagpersonell og effektiv utnyttelse av den </a:t>
            </a:r>
            <a:r>
              <a:rPr lang="nb-NO" baseline="0" dirty="0" smtClean="0"/>
              <a:t>kompetansehevingen.</a:t>
            </a:r>
            <a:endParaRPr lang="nb-NO" baseline="0" dirty="0" smtClean="0"/>
          </a:p>
          <a:p>
            <a:pPr marL="171450" indent="-171450">
              <a:buFont typeface="Arial" panose="020B0604020202020204" pitchFamily="34" charset="0"/>
              <a:buChar char="•"/>
            </a:pPr>
            <a:r>
              <a:rPr lang="nb-NO" baseline="0" dirty="0" smtClean="0"/>
              <a:t>Samarbeid om forskningsprosjekter med andre primæretater ( </a:t>
            </a:r>
            <a:r>
              <a:rPr lang="nb-NO" baseline="0" dirty="0" err="1" smtClean="0"/>
              <a:t>Marpart</a:t>
            </a:r>
            <a:r>
              <a:rPr lang="nb-NO" baseline="0" dirty="0" smtClean="0"/>
              <a:t> og SARINOR for eksempel)</a:t>
            </a:r>
          </a:p>
          <a:p>
            <a:pPr marL="171450" indent="-171450">
              <a:buFont typeface="Arial" panose="020B0604020202020204" pitchFamily="34" charset="0"/>
              <a:buChar char="•"/>
            </a:pPr>
            <a:r>
              <a:rPr lang="nb-NO" dirty="0" smtClean="0"/>
              <a:t>Tiltaket</a:t>
            </a:r>
            <a:r>
              <a:rPr lang="nb-NO" baseline="0" dirty="0" smtClean="0"/>
              <a:t> ansees for å være i </a:t>
            </a:r>
            <a:r>
              <a:rPr lang="nb-NO" dirty="0" smtClean="0"/>
              <a:t>tråd med regjeringens</a:t>
            </a:r>
            <a:r>
              <a:rPr lang="nb-NO" baseline="0" dirty="0" smtClean="0"/>
              <a:t> maritime strategi</a:t>
            </a:r>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2</a:t>
            </a:fld>
            <a:endParaRPr lang="nb-NO"/>
          </a:p>
        </p:txBody>
      </p:sp>
    </p:spTree>
    <p:extLst>
      <p:ext uri="{BB962C8B-B14F-4D97-AF65-F5344CB8AC3E}">
        <p14:creationId xmlns:p14="http://schemas.microsoft.com/office/powerpoint/2010/main" val="831569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Tanken er jo at disse</a:t>
            </a:r>
            <a:r>
              <a:rPr lang="nb-NO" baseline="0" dirty="0" smtClean="0"/>
              <a:t> 3 simulatorer skal samspille i same øvelse scenario, hvor vi på Fagskolene opererer forskjellige skip, primært innenfor rammene til STCW-trening på operativt og ledelsesnivå, mens andre aktører øver på ett krisescenario dersom det skulle oppstå.</a:t>
            </a:r>
          </a:p>
          <a:p>
            <a:r>
              <a:rPr lang="nb-NO" baseline="0" dirty="0" smtClean="0"/>
              <a:t>Potensialet </a:t>
            </a:r>
            <a:r>
              <a:rPr lang="nb-NO" baseline="0" dirty="0" err="1" smtClean="0"/>
              <a:t>ift</a:t>
            </a:r>
            <a:r>
              <a:rPr lang="nb-NO" baseline="0" dirty="0" smtClean="0"/>
              <a:t> krise og beredskap strekker seg selvsagt langt ut over STCW-utdanning.</a:t>
            </a:r>
          </a:p>
          <a:p>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11</a:t>
            </a:fld>
            <a:endParaRPr lang="nb-NO"/>
          </a:p>
        </p:txBody>
      </p:sp>
    </p:spTree>
    <p:extLst>
      <p:ext uri="{BB962C8B-B14F-4D97-AF65-F5344CB8AC3E}">
        <p14:creationId xmlns:p14="http://schemas.microsoft.com/office/powerpoint/2010/main" val="232795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Nyhetsbrev fra Sea</a:t>
            </a:r>
            <a:r>
              <a:rPr lang="nb-NO" baseline="0" dirty="0" smtClean="0"/>
              <a:t>  </a:t>
            </a:r>
            <a:r>
              <a:rPr lang="nb-NO" baseline="0" dirty="0" err="1" smtClean="0"/>
              <a:t>traffic</a:t>
            </a:r>
            <a:r>
              <a:rPr lang="nb-NO" baseline="0" dirty="0" smtClean="0"/>
              <a:t> management(STM)</a:t>
            </a:r>
          </a:p>
          <a:p>
            <a:r>
              <a:rPr lang="nb-NO" baseline="0" dirty="0" smtClean="0"/>
              <a:t>Det er kjørt en øvelse mellom 3 forskjellige land for å trene søk og redning for en </a:t>
            </a:r>
            <a:r>
              <a:rPr lang="nb-NO" baseline="0" dirty="0" err="1" smtClean="0"/>
              <a:t>mnd</a:t>
            </a:r>
            <a:r>
              <a:rPr lang="nb-NO" baseline="0" dirty="0" smtClean="0"/>
              <a:t> siden.</a:t>
            </a:r>
          </a:p>
          <a:p>
            <a:endParaRPr lang="nb-NO" baseline="0" dirty="0" smtClean="0"/>
          </a:p>
          <a:p>
            <a:r>
              <a:rPr lang="nb-NO" baseline="0" dirty="0" smtClean="0"/>
              <a:t>Felles øvelser på tvers av landegrenser , neste….</a:t>
            </a:r>
          </a:p>
          <a:p>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12</a:t>
            </a:fld>
            <a:endParaRPr lang="nb-NO"/>
          </a:p>
        </p:txBody>
      </p:sp>
    </p:spTree>
    <p:extLst>
      <p:ext uri="{BB962C8B-B14F-4D97-AF65-F5344CB8AC3E}">
        <p14:creationId xmlns:p14="http://schemas.microsoft.com/office/powerpoint/2010/main" val="3963716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deltok forskjellige aktører her</a:t>
            </a:r>
          </a:p>
          <a:p>
            <a:endParaRPr lang="nb-NO" dirty="0" smtClean="0"/>
          </a:p>
          <a:p>
            <a:r>
              <a:rPr lang="nb-NO" dirty="0" err="1" smtClean="0"/>
              <a:t>Univeristetet</a:t>
            </a:r>
            <a:r>
              <a:rPr lang="nb-NO" baseline="0" dirty="0" smtClean="0"/>
              <a:t> i Chalmers, den svenske </a:t>
            </a:r>
            <a:r>
              <a:rPr lang="nb-NO" baseline="0" dirty="0" err="1" smtClean="0"/>
              <a:t>Sdir</a:t>
            </a:r>
            <a:r>
              <a:rPr lang="nb-NO" baseline="0" dirty="0" smtClean="0"/>
              <a:t>, Åbo i Finland, YNF og  Her har profesjonelle aktører og studenter bla fra Fagskolen i YTN bemannet forskjellige skip å kjørt en SAR øvelse. </a:t>
            </a:r>
          </a:p>
          <a:p>
            <a:r>
              <a:rPr lang="nb-NO" baseline="0" dirty="0" err="1" smtClean="0"/>
              <a:t>Tilbakemld</a:t>
            </a:r>
            <a:r>
              <a:rPr lang="nb-NO" baseline="0" dirty="0" smtClean="0"/>
              <a:t> fra Rørvik er udelt positive. Mye teknologi i dette, og betydelige mengder data som skal overføres. Men det vil kanskje Leverandørene si noe om???</a:t>
            </a:r>
          </a:p>
          <a:p>
            <a:r>
              <a:rPr lang="nb-NO" baseline="0" dirty="0" smtClean="0"/>
              <a:t>Så også på programmet at Chalmers var tilstede. Kanskje han har noen utfyllende info om dette.</a:t>
            </a:r>
          </a:p>
          <a:p>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13</a:t>
            </a:fld>
            <a:endParaRPr lang="nb-NO"/>
          </a:p>
        </p:txBody>
      </p:sp>
    </p:spTree>
    <p:extLst>
      <p:ext uri="{BB962C8B-B14F-4D97-AF65-F5344CB8AC3E}">
        <p14:creationId xmlns:p14="http://schemas.microsoft.com/office/powerpoint/2010/main" val="312922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Bilde fra nyhetsbrevet, og ett av skipene som deltok i øvelsen for en </a:t>
            </a:r>
            <a:r>
              <a:rPr lang="nb-NO" dirty="0" err="1" smtClean="0"/>
              <a:t>mnd</a:t>
            </a:r>
            <a:r>
              <a:rPr lang="nb-NO" dirty="0" smtClean="0"/>
              <a:t> siden</a:t>
            </a:r>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14</a:t>
            </a:fld>
            <a:endParaRPr lang="nb-NO"/>
          </a:p>
        </p:txBody>
      </p:sp>
    </p:spTree>
    <p:extLst>
      <p:ext uri="{BB962C8B-B14F-4D97-AF65-F5344CB8AC3E}">
        <p14:creationId xmlns:p14="http://schemas.microsoft.com/office/powerpoint/2010/main" val="3265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MCN </a:t>
            </a:r>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15</a:t>
            </a:fld>
            <a:endParaRPr lang="nb-NO"/>
          </a:p>
        </p:txBody>
      </p:sp>
    </p:spTree>
    <p:extLst>
      <p:ext uri="{BB962C8B-B14F-4D97-AF65-F5344CB8AC3E}">
        <p14:creationId xmlns:p14="http://schemas.microsoft.com/office/powerpoint/2010/main" val="1796107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Konklusjonen er at både fagpersonale, studenter og næringslivet er godt fornøyd med det vi gjør!</a:t>
            </a:r>
          </a:p>
          <a:p>
            <a:r>
              <a:rPr lang="nb-NO" dirty="0" err="1" smtClean="0"/>
              <a:t>Framtidnen</a:t>
            </a:r>
            <a:r>
              <a:rPr lang="nb-NO" baseline="0" dirty="0" smtClean="0"/>
              <a:t> drar vi </a:t>
            </a:r>
            <a:r>
              <a:rPr lang="nb-NO" baseline="0" smtClean="0"/>
              <a:t>i fellesskap!!</a:t>
            </a:r>
            <a:endParaRPr lang="nb-NO"/>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16</a:t>
            </a:fld>
            <a:endParaRPr lang="nb-NO"/>
          </a:p>
        </p:txBody>
      </p:sp>
    </p:spTree>
    <p:extLst>
      <p:ext uri="{BB962C8B-B14F-4D97-AF65-F5344CB8AC3E}">
        <p14:creationId xmlns:p14="http://schemas.microsoft.com/office/powerpoint/2010/main" val="294907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Grunnlaget for prosjektet ligger i en formell avtale i mellom NFK(Bodin og Lofoten) og NORD Universitet</a:t>
            </a:r>
          </a:p>
          <a:p>
            <a:r>
              <a:rPr lang="nb-NO" baseline="0" dirty="0" smtClean="0"/>
              <a:t>2014 kom Lofoten inn i varmen</a:t>
            </a:r>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3</a:t>
            </a:fld>
            <a:endParaRPr lang="nb-NO"/>
          </a:p>
        </p:txBody>
      </p:sp>
    </p:spTree>
    <p:extLst>
      <p:ext uri="{BB962C8B-B14F-4D97-AF65-F5344CB8AC3E}">
        <p14:creationId xmlns:p14="http://schemas.microsoft.com/office/powerpoint/2010/main" val="348138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vi leverer under merkevaren MCN, er utdanning på tvers av etatsgrenser. Faglig hovedfokus, men dessverre nå</a:t>
            </a:r>
            <a:r>
              <a:rPr lang="nb-NO" baseline="0" dirty="0" smtClean="0"/>
              <a:t> og da litt juridisk </a:t>
            </a:r>
            <a:r>
              <a:rPr lang="nb-NO" baseline="0" dirty="0" smtClean="0"/>
              <a:t>støvelhav </a:t>
            </a:r>
            <a:r>
              <a:rPr lang="nb-NO" baseline="0" dirty="0" err="1" smtClean="0"/>
              <a:t>ift</a:t>
            </a:r>
            <a:r>
              <a:rPr lang="nb-NO" baseline="0" dirty="0" smtClean="0"/>
              <a:t> etatsgrenser. </a:t>
            </a:r>
            <a:r>
              <a:rPr lang="nb-NO" baseline="0" dirty="0" smtClean="0"/>
              <a:t>Men vi har stor tro på framtiden og tror at utvikling og konstruktivt samarbeid i det maritime </a:t>
            </a:r>
            <a:r>
              <a:rPr lang="nb-NO" baseline="0" dirty="0" err="1" smtClean="0"/>
              <a:t>utd</a:t>
            </a:r>
            <a:r>
              <a:rPr lang="nb-NO" baseline="0" dirty="0" smtClean="0"/>
              <a:t> </a:t>
            </a:r>
            <a:r>
              <a:rPr lang="nb-NO" baseline="0" dirty="0" err="1" smtClean="0"/>
              <a:t>klusteret</a:t>
            </a:r>
            <a:r>
              <a:rPr lang="nb-NO" baseline="0" dirty="0" smtClean="0"/>
              <a:t> vil overvinne utdaterte begrensninger.  </a:t>
            </a:r>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4</a:t>
            </a:fld>
            <a:endParaRPr lang="nb-NO"/>
          </a:p>
        </p:txBody>
      </p:sp>
    </p:spTree>
    <p:extLst>
      <p:ext uri="{BB962C8B-B14F-4D97-AF65-F5344CB8AC3E}">
        <p14:creationId xmlns:p14="http://schemas.microsoft.com/office/powerpoint/2010/main" val="275561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Tett partnerskap. På Grunn, videre og høyere </a:t>
            </a:r>
            <a:r>
              <a:rPr lang="nb-NO" dirty="0" err="1" smtClean="0"/>
              <a:t>utd</a:t>
            </a:r>
            <a:endParaRPr lang="nb-NO" dirty="0" smtClean="0"/>
          </a:p>
          <a:p>
            <a:r>
              <a:rPr lang="nb-NO" dirty="0" smtClean="0"/>
              <a:t>Fra fagbrev til </a:t>
            </a:r>
            <a:r>
              <a:rPr lang="nb-NO" dirty="0" err="1" smtClean="0"/>
              <a:t>Ph.D</a:t>
            </a:r>
            <a:endParaRPr lang="nb-NO" dirty="0" smtClean="0"/>
          </a:p>
          <a:p>
            <a:r>
              <a:rPr lang="nb-NO" baseline="0" dirty="0" smtClean="0"/>
              <a:t>Kanskje det fortoner seg litt ambisiøst, men det jo heller ikke så bra å være for beskjeden når vi ser for oss utviklingspotensialet </a:t>
            </a:r>
            <a:r>
              <a:rPr lang="nb-NO" baseline="0" dirty="0" smtClean="0">
                <a:sym typeface="Wingdings" panose="05000000000000000000" pitchFamily="2" charset="2"/>
              </a:rPr>
              <a:t></a:t>
            </a:r>
          </a:p>
          <a:p>
            <a:r>
              <a:rPr lang="nb-NO" baseline="0" dirty="0" smtClean="0">
                <a:sym typeface="Wingdings" panose="05000000000000000000" pitchFamily="2" charset="2"/>
              </a:rPr>
              <a:t>Vi skal bidra til positiv maritim næringsutvikling både hjemme og ute.</a:t>
            </a:r>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5</a:t>
            </a:fld>
            <a:endParaRPr lang="nb-NO"/>
          </a:p>
        </p:txBody>
      </p:sp>
    </p:spTree>
    <p:extLst>
      <p:ext uri="{BB962C8B-B14F-4D97-AF65-F5344CB8AC3E}">
        <p14:creationId xmlns:p14="http://schemas.microsoft.com/office/powerpoint/2010/main" val="253688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Simulatorplattformen </a:t>
            </a:r>
            <a:r>
              <a:rPr lang="nb-NO" dirty="0" smtClean="0"/>
              <a:t>for maritim beredskapsledelse står </a:t>
            </a:r>
            <a:r>
              <a:rPr lang="nb-NO" dirty="0" smtClean="0"/>
              <a:t>selvsagt</a:t>
            </a:r>
            <a:r>
              <a:rPr lang="nb-NO" baseline="0" dirty="0" smtClean="0"/>
              <a:t> svært </a:t>
            </a:r>
            <a:r>
              <a:rPr lang="nb-NO" dirty="0" smtClean="0"/>
              <a:t>sentralt i dette arbeidet Den bygger på eksisterende </a:t>
            </a:r>
            <a:r>
              <a:rPr lang="nb-NO" dirty="0" err="1" smtClean="0"/>
              <a:t>sim</a:t>
            </a:r>
            <a:r>
              <a:rPr lang="nb-NO" dirty="0" smtClean="0"/>
              <a:t>-kapasitet, som skal påbygges</a:t>
            </a:r>
            <a:r>
              <a:rPr lang="nb-NO" baseline="0" dirty="0" smtClean="0"/>
              <a:t> og utvides ved alle lokasjoner som følge av </a:t>
            </a:r>
            <a:r>
              <a:rPr lang="nb-NO" baseline="0" dirty="0" smtClean="0"/>
              <a:t>viljen til utvikling mellom </a:t>
            </a:r>
            <a:r>
              <a:rPr lang="nb-NO" baseline="0" dirty="0" err="1" smtClean="0"/>
              <a:t>utd</a:t>
            </a:r>
            <a:r>
              <a:rPr lang="nb-NO" baseline="0" dirty="0" smtClean="0"/>
              <a:t>-institusjonene, men også eierne og Ja, </a:t>
            </a:r>
            <a:r>
              <a:rPr lang="nb-NO" baseline="0" dirty="0" err="1" smtClean="0"/>
              <a:t>marfag</a:t>
            </a:r>
            <a:r>
              <a:rPr lang="nb-NO" baseline="0" dirty="0" smtClean="0"/>
              <a:t>… og mange andre…</a:t>
            </a:r>
            <a:endParaRPr lang="nb-NO" baseline="0" dirty="0" smtClean="0"/>
          </a:p>
          <a:p>
            <a:endParaRPr lang="nb-NO" baseline="0" dirty="0" smtClean="0"/>
          </a:p>
          <a:p>
            <a:endParaRPr lang="nb-NO" baseline="0" dirty="0" smtClean="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6</a:t>
            </a:fld>
            <a:endParaRPr lang="nb-NO"/>
          </a:p>
        </p:txBody>
      </p:sp>
    </p:spTree>
    <p:extLst>
      <p:ext uri="{BB962C8B-B14F-4D97-AF65-F5344CB8AC3E}">
        <p14:creationId xmlns:p14="http://schemas.microsoft.com/office/powerpoint/2010/main" val="282336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Samarbeidet og </a:t>
            </a:r>
            <a:r>
              <a:rPr lang="nb-NO" baseline="0" dirty="0" smtClean="0"/>
              <a:t> har bla medført tilførsel av midler til etablering av felles </a:t>
            </a:r>
            <a:r>
              <a:rPr lang="nb-NO" baseline="0" dirty="0" smtClean="0"/>
              <a:t>integrert simulatorplattform </a:t>
            </a:r>
            <a:r>
              <a:rPr lang="nb-NO" baseline="0" dirty="0" smtClean="0"/>
              <a:t>for krise og beredskapsledelse </a:t>
            </a:r>
            <a:r>
              <a:rPr lang="nb-NO" baseline="0" dirty="0" smtClean="0"/>
              <a:t>ved.</a:t>
            </a:r>
            <a:endParaRPr lang="nb-NO" baseline="0" dirty="0" smtClean="0"/>
          </a:p>
          <a:p>
            <a:pPr marL="171450" indent="-171450">
              <a:buFont typeface="Arial" panose="020B0604020202020204" pitchFamily="34" charset="0"/>
              <a:buChar char="•"/>
            </a:pPr>
            <a:r>
              <a:rPr lang="nb-NO" baseline="0" dirty="0" smtClean="0"/>
              <a:t>Ved </a:t>
            </a:r>
            <a:r>
              <a:rPr lang="nb-NO" baseline="0" dirty="0" err="1" smtClean="0"/>
              <a:t>bodin</a:t>
            </a:r>
            <a:r>
              <a:rPr lang="nb-NO" baseline="0" dirty="0" smtClean="0"/>
              <a:t> gjennomføres ei betydelig fornying av eksisterende </a:t>
            </a:r>
            <a:r>
              <a:rPr lang="nb-NO" baseline="0" dirty="0" err="1" smtClean="0"/>
              <a:t>sim</a:t>
            </a:r>
            <a:r>
              <a:rPr lang="nb-NO" baseline="0" dirty="0" smtClean="0"/>
              <a:t>, samt at det etableres DP simulator. </a:t>
            </a:r>
          </a:p>
          <a:p>
            <a:pPr marL="171450" indent="-171450">
              <a:buFont typeface="Arial" panose="020B0604020202020204" pitchFamily="34" charset="0"/>
              <a:buChar char="•"/>
            </a:pPr>
            <a:r>
              <a:rPr lang="nb-NO" baseline="0" dirty="0" smtClean="0"/>
              <a:t>I Lofoten etableres det simulatorkapasitet for spesialiserte oljevern øvelser</a:t>
            </a:r>
          </a:p>
          <a:p>
            <a:pPr marL="171450" indent="-171450">
              <a:buFont typeface="Arial" panose="020B0604020202020204" pitchFamily="34" charset="0"/>
              <a:buChar char="•"/>
            </a:pPr>
            <a:r>
              <a:rPr lang="nb-NO" baseline="0" dirty="0" smtClean="0"/>
              <a:t>Ved Nord universitet kommer det en krise og beredskapsledelses </a:t>
            </a:r>
            <a:r>
              <a:rPr lang="nb-NO" baseline="0" dirty="0" err="1" smtClean="0"/>
              <a:t>sim</a:t>
            </a:r>
            <a:r>
              <a:rPr lang="nb-NO" baseline="0" dirty="0" smtClean="0"/>
              <a:t> for trening av offentlige og private aktører.</a:t>
            </a:r>
          </a:p>
          <a:p>
            <a:pPr marL="171450" indent="-171450">
              <a:buFont typeface="Arial" panose="020B0604020202020204" pitchFamily="34" charset="0"/>
              <a:buChar char="•"/>
            </a:pPr>
            <a:r>
              <a:rPr lang="nb-NO" baseline="0" dirty="0" smtClean="0"/>
              <a:t>Ytre Namdal er invitert inn…det formelle arbeidet har dessverre tatt litt tid</a:t>
            </a:r>
          </a:p>
          <a:p>
            <a:pPr marL="171450" indent="-171450">
              <a:buFont typeface="Arial" panose="020B0604020202020204" pitchFamily="34" charset="0"/>
              <a:buChar char="•"/>
            </a:pPr>
            <a:r>
              <a:rPr lang="nb-NO" baseline="0" dirty="0" smtClean="0"/>
              <a:t>Kommer litt tilbake til dette… </a:t>
            </a:r>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7</a:t>
            </a:fld>
            <a:endParaRPr lang="nb-NO"/>
          </a:p>
        </p:txBody>
      </p:sp>
    </p:spTree>
    <p:extLst>
      <p:ext uri="{BB962C8B-B14F-4D97-AF65-F5344CB8AC3E}">
        <p14:creationId xmlns:p14="http://schemas.microsoft.com/office/powerpoint/2010/main" val="241415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solidFill>
                  <a:srgbClr val="FF0000"/>
                </a:solidFill>
              </a:rPr>
              <a:t>Meget sterkt fokus på beredskap i samfunnet</a:t>
            </a:r>
          </a:p>
          <a:p>
            <a:pPr marL="171450" indent="-171450">
              <a:buFont typeface="Arial" panose="020B0604020202020204" pitchFamily="34" charset="0"/>
              <a:buChar char="•"/>
            </a:pPr>
            <a:r>
              <a:rPr lang="nb-NO" dirty="0" smtClean="0">
                <a:solidFill>
                  <a:srgbClr val="FF0000"/>
                </a:solidFill>
              </a:rPr>
              <a:t>Kompetanse et viktig element</a:t>
            </a:r>
          </a:p>
          <a:p>
            <a:pPr marL="171450" indent="-171450">
              <a:buFont typeface="Arial" panose="020B0604020202020204" pitchFamily="34" charset="0"/>
              <a:buChar char="•"/>
            </a:pPr>
            <a:r>
              <a:rPr lang="nb-NO" dirty="0" smtClean="0"/>
              <a:t>Ansvar for beredskap og innsats i krisesituasjoner - spredt på mange aktører – offentlig og privat, profesjonelt og frivillig, sivilt og militært.</a:t>
            </a:r>
          </a:p>
          <a:p>
            <a:pPr marL="171450" indent="-171450">
              <a:buFont typeface="Arial" panose="020B0604020202020204" pitchFamily="34" charset="0"/>
              <a:buChar char="•"/>
            </a:pPr>
            <a:r>
              <a:rPr lang="nb-NO" dirty="0" smtClean="0"/>
              <a:t>Store endringsprosesser i nødetatene knyttet til organisering og arbeidsdeling</a:t>
            </a:r>
          </a:p>
          <a:p>
            <a:pPr marL="171450" indent="-171450">
              <a:buFont typeface="Arial" panose="020B0604020202020204" pitchFamily="34" charset="0"/>
              <a:buChar char="•"/>
            </a:pPr>
            <a:r>
              <a:rPr lang="nb-NO" dirty="0" smtClean="0"/>
              <a:t>Økt næringsaktivitet i områder som er krevende beredskapsmessig – cruise og olje og gass-aktivitet langt fra fastlandet, til sjøs og i kaldt klimaområder</a:t>
            </a:r>
          </a:p>
          <a:p>
            <a:pPr marL="171450" indent="-171450">
              <a:buFont typeface="Arial" panose="020B0604020202020204" pitchFamily="34" charset="0"/>
              <a:buChar char="•"/>
            </a:pPr>
            <a:r>
              <a:rPr lang="nb-NO" dirty="0" smtClean="0"/>
              <a:t>Nasjonal og internasjonal lovgivning krever mer kursing, trening og øving</a:t>
            </a:r>
          </a:p>
          <a:p>
            <a:pPr marL="171450" indent="-171450">
              <a:buFont typeface="Arial" panose="020B0604020202020204" pitchFamily="34" charset="0"/>
              <a:buChar char="•"/>
            </a:pPr>
            <a:r>
              <a:rPr lang="nb-NO" dirty="0" smtClean="0"/>
              <a:t>Sterkt fokus lagt på samvirke mellom etatene og  ledelsesutfordringer</a:t>
            </a:r>
          </a:p>
          <a:p>
            <a:pPr marL="171450" indent="-171450">
              <a:buFont typeface="Arial" panose="020B0604020202020204" pitchFamily="34" charset="0"/>
              <a:buChar char="•"/>
            </a:pPr>
            <a:r>
              <a:rPr lang="nb-NO" dirty="0" smtClean="0"/>
              <a:t>Forventninger til at utdanningsinstitusjonene følger opp og bidrar med kompetanse både på grunnutdanning, EVU, og på trenings/øvelsessiden</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8</a:t>
            </a:fld>
            <a:endParaRPr lang="nb-NO"/>
          </a:p>
        </p:txBody>
      </p:sp>
    </p:spTree>
    <p:extLst>
      <p:ext uri="{BB962C8B-B14F-4D97-AF65-F5344CB8AC3E}">
        <p14:creationId xmlns:p14="http://schemas.microsoft.com/office/powerpoint/2010/main" val="66840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indent="-342900">
              <a:buFont typeface="Arial" panose="020B0604020202020204" pitchFamily="34" charset="0"/>
              <a:buChar char="•"/>
            </a:pPr>
            <a:r>
              <a:rPr lang="nb-NO" dirty="0" smtClean="0"/>
              <a:t>Styrke undervisningen innenfor profesjonsutdanning og beredskapsledelse</a:t>
            </a:r>
          </a:p>
          <a:p>
            <a:pPr marL="342900" indent="-342900">
              <a:buFont typeface="Arial" panose="020B0604020202020204" pitchFamily="34" charset="0"/>
              <a:buChar char="•"/>
            </a:pPr>
            <a:r>
              <a:rPr lang="nb-NO" dirty="0" smtClean="0"/>
              <a:t>Styrke partnerskapet med de institusjoner som har ansvaret for beredskap (Politi, brann, AMK, HRS, Sivilforsvar, Kystvakt, Kystverk)</a:t>
            </a:r>
          </a:p>
          <a:p>
            <a:pPr marL="342900" indent="-342900">
              <a:buFont typeface="Arial" panose="020B0604020202020204" pitchFamily="34" charset="0"/>
              <a:buChar char="•"/>
            </a:pPr>
            <a:r>
              <a:rPr lang="nb-NO" dirty="0" smtClean="0"/>
              <a:t>Bedre utnyttelse av avanserte simulator-ressurser i beredskaps-øyemed</a:t>
            </a:r>
          </a:p>
          <a:p>
            <a:pPr marL="342900" indent="-342900">
              <a:buFont typeface="Arial" panose="020B0604020202020204" pitchFamily="34" charset="0"/>
              <a:buChar char="•"/>
            </a:pPr>
            <a:r>
              <a:rPr lang="nb-NO" b="1" dirty="0" smtClean="0"/>
              <a:t>Godt samspill med fagskolenes og profesjonshøgskolenes simulatorressurser og kompetansemiljø</a:t>
            </a:r>
          </a:p>
          <a:p>
            <a:pPr marL="342900" indent="-342900">
              <a:buFont typeface="Arial" panose="020B0604020202020204" pitchFamily="34" charset="0"/>
              <a:buChar char="•"/>
            </a:pPr>
            <a:r>
              <a:rPr lang="nb-NO" dirty="0" smtClean="0"/>
              <a:t>Gi et tilbud til beredskapsledelse til både offentlig og privat virksomhet</a:t>
            </a:r>
          </a:p>
          <a:p>
            <a:pPr marL="342900" indent="-342900">
              <a:buFont typeface="Arial" panose="020B0604020202020204" pitchFamily="34" charset="0"/>
              <a:buChar char="•"/>
            </a:pPr>
            <a:r>
              <a:rPr lang="nb-NO" dirty="0" smtClean="0"/>
              <a:t>Styrke innovasjonsinnsats og forskningen på området</a:t>
            </a:r>
          </a:p>
          <a:p>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9</a:t>
            </a:fld>
            <a:endParaRPr lang="nb-NO"/>
          </a:p>
        </p:txBody>
      </p:sp>
    </p:spTree>
    <p:extLst>
      <p:ext uri="{BB962C8B-B14F-4D97-AF65-F5344CB8AC3E}">
        <p14:creationId xmlns:p14="http://schemas.microsoft.com/office/powerpoint/2010/main" val="241867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 typeface="Arial" panose="020B0604020202020204" pitchFamily="34" charset="0"/>
              <a:buChar char="•"/>
            </a:pPr>
            <a:r>
              <a:rPr lang="nb-NO" sz="1800" b="1" kern="0" dirty="0" smtClean="0">
                <a:solidFill>
                  <a:srgbClr val="FF0000"/>
                </a:solidFill>
              </a:rPr>
              <a:t>Maritimt Campus Nord</a:t>
            </a:r>
          </a:p>
          <a:p>
            <a:pPr marL="1028700" lvl="1">
              <a:buFont typeface="Arial" panose="020B0604020202020204" pitchFamily="34" charset="0"/>
              <a:buChar char="•"/>
            </a:pPr>
            <a:r>
              <a:rPr lang="nb-NO" sz="1800" kern="0" dirty="0" smtClean="0">
                <a:solidFill>
                  <a:srgbClr val="FF0000"/>
                </a:solidFill>
              </a:rPr>
              <a:t>Samarbeid om sjøoffisersutdanning</a:t>
            </a:r>
          </a:p>
          <a:p>
            <a:pPr marL="1028700" lvl="1">
              <a:buFont typeface="Arial" panose="020B0604020202020204" pitchFamily="34" charset="0"/>
              <a:buChar char="•"/>
            </a:pPr>
            <a:r>
              <a:rPr lang="nb-NO" sz="1800" kern="0" dirty="0" smtClean="0">
                <a:solidFill>
                  <a:srgbClr val="FF0000"/>
                </a:solidFill>
              </a:rPr>
              <a:t>Kurs i beredskap, SAR, oljevern, nødetatene og næringsliv</a:t>
            </a:r>
            <a:r>
              <a:rPr lang="nb-NO" sz="1400" kern="0" dirty="0" smtClean="0">
                <a:solidFill>
                  <a:srgbClr val="FF0000"/>
                </a:solidFill>
              </a:rPr>
              <a:t> </a:t>
            </a:r>
          </a:p>
          <a:p>
            <a:pPr marL="285750" indent="-285750">
              <a:buFont typeface="Arial" panose="020B0604020202020204" pitchFamily="34" charset="0"/>
              <a:buChar char="•"/>
            </a:pPr>
            <a:r>
              <a:rPr lang="nb-NO" sz="1800" b="1" kern="0" dirty="0" smtClean="0">
                <a:solidFill>
                  <a:srgbClr val="002060"/>
                </a:solidFill>
              </a:rPr>
              <a:t>CAMAR –arktisk maritim kompetansesenter</a:t>
            </a:r>
          </a:p>
          <a:p>
            <a:pPr marL="1028700" lvl="1">
              <a:buFont typeface="Arial" panose="020B0604020202020204" pitchFamily="34" charset="0"/>
              <a:buChar char="•"/>
            </a:pPr>
            <a:r>
              <a:rPr lang="nb-NO" sz="1800" kern="0" dirty="0" smtClean="0">
                <a:solidFill>
                  <a:srgbClr val="002060"/>
                </a:solidFill>
              </a:rPr>
              <a:t>Polarkodekurs mm</a:t>
            </a:r>
            <a:endParaRPr lang="nb-NO" sz="1800" b="1" kern="0" dirty="0" smtClean="0">
              <a:solidFill>
                <a:srgbClr val="002060"/>
              </a:solidFill>
            </a:endParaRPr>
          </a:p>
          <a:p>
            <a:r>
              <a:rPr lang="nb-NO" sz="1800" b="1" kern="0" dirty="0" smtClean="0">
                <a:solidFill>
                  <a:srgbClr val="002060"/>
                </a:solidFill>
              </a:rPr>
              <a:t>Nye kurs:</a:t>
            </a:r>
          </a:p>
          <a:p>
            <a:pPr lvl="1"/>
            <a:r>
              <a:rPr lang="nb-NO" sz="1800" kern="0" dirty="0" smtClean="0">
                <a:solidFill>
                  <a:srgbClr val="002060"/>
                </a:solidFill>
              </a:rPr>
              <a:t>Beredskap i nordområdene</a:t>
            </a:r>
          </a:p>
          <a:p>
            <a:pPr lvl="1"/>
            <a:r>
              <a:rPr lang="nb-NO" sz="1800" kern="0" dirty="0" smtClean="0">
                <a:solidFill>
                  <a:srgbClr val="002060"/>
                </a:solidFill>
              </a:rPr>
              <a:t>Terror beredskap (Security management)</a:t>
            </a:r>
          </a:p>
          <a:p>
            <a:pPr lvl="1"/>
            <a:r>
              <a:rPr lang="nb-NO" sz="1800" kern="0" dirty="0" smtClean="0">
                <a:solidFill>
                  <a:srgbClr val="002060"/>
                </a:solidFill>
              </a:rPr>
              <a:t>Øvingsledelse</a:t>
            </a:r>
          </a:p>
          <a:p>
            <a:pPr lvl="1"/>
            <a:r>
              <a:rPr lang="nb-NO" sz="1800" kern="0" dirty="0" smtClean="0">
                <a:solidFill>
                  <a:srgbClr val="002060"/>
                </a:solidFill>
              </a:rPr>
              <a:t>Polarkode kurs sjøoffiserer</a:t>
            </a:r>
          </a:p>
          <a:p>
            <a:pPr marL="285750" indent="-285750">
              <a:buFont typeface="Arial" panose="020B0604020202020204" pitchFamily="34" charset="0"/>
              <a:buChar char="•"/>
            </a:pPr>
            <a:r>
              <a:rPr lang="nb-NO" sz="1800" b="1" kern="0" dirty="0" smtClean="0">
                <a:solidFill>
                  <a:srgbClr val="002060"/>
                </a:solidFill>
              </a:rPr>
              <a:t>Trening og øvingskonsepter</a:t>
            </a:r>
          </a:p>
          <a:p>
            <a:pPr marL="1028700" lvl="1">
              <a:buFont typeface="Arial" panose="020B0604020202020204" pitchFamily="34" charset="0"/>
              <a:buChar char="•"/>
            </a:pPr>
            <a:r>
              <a:rPr lang="nb-NO" sz="1800" kern="0" dirty="0" smtClean="0">
                <a:solidFill>
                  <a:srgbClr val="002060"/>
                </a:solidFill>
              </a:rPr>
              <a:t>Øvelse NORD</a:t>
            </a:r>
          </a:p>
          <a:p>
            <a:pPr marL="1028700" lvl="1">
              <a:buFont typeface="Arial" panose="020B0604020202020204" pitchFamily="34" charset="0"/>
              <a:buChar char="•"/>
            </a:pPr>
            <a:r>
              <a:rPr lang="nb-NO" sz="1800" kern="0" dirty="0" smtClean="0">
                <a:solidFill>
                  <a:srgbClr val="002060"/>
                </a:solidFill>
              </a:rPr>
              <a:t>Interne øvelser </a:t>
            </a:r>
          </a:p>
          <a:p>
            <a:endParaRPr lang="nb-NO" dirty="0"/>
          </a:p>
        </p:txBody>
      </p:sp>
      <p:sp>
        <p:nvSpPr>
          <p:cNvPr id="4" name="Plassholder for lysbildenummer 3"/>
          <p:cNvSpPr>
            <a:spLocks noGrp="1"/>
          </p:cNvSpPr>
          <p:nvPr>
            <p:ph type="sldNum" sz="quarter" idx="10"/>
          </p:nvPr>
        </p:nvSpPr>
        <p:spPr/>
        <p:txBody>
          <a:bodyPr/>
          <a:lstStyle/>
          <a:p>
            <a:pPr>
              <a:defRPr/>
            </a:pPr>
            <a:fld id="{1A76794E-6FF6-4366-BE20-5DA5C23D47BC}" type="slidenum">
              <a:rPr lang="nb-NO" smtClean="0"/>
              <a:pPr>
                <a:defRPr/>
              </a:pPr>
              <a:t>10</a:t>
            </a:fld>
            <a:endParaRPr lang="nb-NO"/>
          </a:p>
        </p:txBody>
      </p:sp>
    </p:spTree>
    <p:extLst>
      <p:ext uri="{BB962C8B-B14F-4D97-AF65-F5344CB8AC3E}">
        <p14:creationId xmlns:p14="http://schemas.microsoft.com/office/powerpoint/2010/main" val="88006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4" name="Picture 5" descr="I:\VISUELL PROFIL\Designelement\CMYK\designelement blå med nf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9200"/>
            <a:ext cx="9144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VISUELL PROFIL\Designelement\CMYK\Til ppt\blaa_logo.jpg"/>
          <p:cNvPicPr>
            <a:picLocks noChangeAspect="1" noChangeArrowheads="1"/>
          </p:cNvPicPr>
          <p:nvPr/>
        </p:nvPicPr>
        <p:blipFill>
          <a:blip r:embed="rId3">
            <a:extLst>
              <a:ext uri="{28A0092B-C50C-407E-A947-70E740481C1C}">
                <a14:useLocalDpi xmlns:a14="http://schemas.microsoft.com/office/drawing/2010/main" val="0"/>
              </a:ext>
            </a:extLst>
          </a:blip>
          <a:srcRect r="7692"/>
          <a:stretch>
            <a:fillRect/>
          </a:stretch>
        </p:blipFill>
        <p:spPr bwMode="auto">
          <a:xfrm>
            <a:off x="0" y="3200400"/>
            <a:ext cx="91440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Grp="1" noChangeArrowheads="1"/>
          </p:cNvSpPr>
          <p:nvPr>
            <p:ph type="ctrTitle"/>
          </p:nvPr>
        </p:nvSpPr>
        <p:spPr>
          <a:xfrm>
            <a:off x="685800" y="2286000"/>
            <a:ext cx="7772400" cy="1143000"/>
          </a:xfrm>
        </p:spPr>
        <p:txBody>
          <a:bodyPr/>
          <a:lstStyle>
            <a:lvl1pPr>
              <a:defRPr/>
            </a:lvl1pPr>
          </a:lstStyle>
          <a:p>
            <a:pPr lvl="0"/>
            <a:r>
              <a:rPr lang="nb-NO" noProof="0" smtClean="0"/>
              <a:t>Klikk for å redigere tittelstil</a:t>
            </a:r>
          </a:p>
        </p:txBody>
      </p:sp>
      <p:sp>
        <p:nvSpPr>
          <p:cNvPr id="5127" name="Rectangle 7"/>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nb-NO" noProof="0" smtClean="0"/>
              <a:t>Klikk for å redigere undertittelstil i malen</a:t>
            </a:r>
          </a:p>
        </p:txBody>
      </p:sp>
      <p:sp>
        <p:nvSpPr>
          <p:cNvPr id="6" name="Rectangle 2"/>
          <p:cNvSpPr>
            <a:spLocks noGrp="1" noChangeArrowheads="1"/>
          </p:cNvSpPr>
          <p:nvPr>
            <p:ph type="dt" sz="half" idx="10"/>
          </p:nvPr>
        </p:nvSpPr>
        <p:spPr/>
        <p:txBody>
          <a:bodyPr/>
          <a:lstStyle>
            <a:lvl1pPr>
              <a:defRPr/>
            </a:lvl1pPr>
          </a:lstStyle>
          <a:p>
            <a:pPr>
              <a:defRPr/>
            </a:pPr>
            <a:endParaRPr lang="nb-NO"/>
          </a:p>
        </p:txBody>
      </p:sp>
      <p:sp>
        <p:nvSpPr>
          <p:cNvPr id="7" name="Rectangle 3"/>
          <p:cNvSpPr>
            <a:spLocks noGrp="1" noChangeArrowheads="1"/>
          </p:cNvSpPr>
          <p:nvPr>
            <p:ph type="ftr" sz="quarter" idx="11"/>
          </p:nvPr>
        </p:nvSpPr>
        <p:spPr/>
        <p:txBody>
          <a:bodyPr/>
          <a:lstStyle>
            <a:lvl1pPr>
              <a:defRPr/>
            </a:lvl1pPr>
          </a:lstStyle>
          <a:p>
            <a:pPr>
              <a:defRPr/>
            </a:pPr>
            <a:endParaRPr lang="nb-NO"/>
          </a:p>
        </p:txBody>
      </p:sp>
      <p:sp>
        <p:nvSpPr>
          <p:cNvPr id="8" name="Rectangle 4"/>
          <p:cNvSpPr>
            <a:spLocks noGrp="1" noChangeArrowheads="1"/>
          </p:cNvSpPr>
          <p:nvPr>
            <p:ph type="sldNum" sz="quarter" idx="12"/>
          </p:nvPr>
        </p:nvSpPr>
        <p:spPr/>
        <p:txBody>
          <a:bodyPr/>
          <a:lstStyle>
            <a:lvl1pPr>
              <a:defRPr/>
            </a:lvl1pPr>
          </a:lstStyle>
          <a:p>
            <a:pPr>
              <a:defRPr/>
            </a:pPr>
            <a:fld id="{92295779-8CDA-412D-82CD-D629E119665D}" type="slidenum">
              <a:rPr lang="nb-NO"/>
              <a:pPr>
                <a:defRPr/>
              </a:pPr>
              <a:t>‹#›</a:t>
            </a:fld>
            <a:endParaRPr lang="nb-NO"/>
          </a:p>
        </p:txBody>
      </p:sp>
    </p:spTree>
    <p:extLst>
      <p:ext uri="{BB962C8B-B14F-4D97-AF65-F5344CB8AC3E}">
        <p14:creationId xmlns:p14="http://schemas.microsoft.com/office/powerpoint/2010/main" val="229645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B8DCCE5B-54C6-4609-94FE-BFE949378799}" type="slidenum">
              <a:rPr lang="nb-NO"/>
              <a:pPr>
                <a:defRPr/>
              </a:pPr>
              <a:t>‹#›</a:t>
            </a:fld>
            <a:endParaRPr lang="nb-NO"/>
          </a:p>
        </p:txBody>
      </p:sp>
    </p:spTree>
    <p:extLst>
      <p:ext uri="{BB962C8B-B14F-4D97-AF65-F5344CB8AC3E}">
        <p14:creationId xmlns:p14="http://schemas.microsoft.com/office/powerpoint/2010/main" val="228254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914400"/>
            <a:ext cx="1943100" cy="50292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914400"/>
            <a:ext cx="5676900" cy="50292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9470740F-6BB2-4CA5-A51F-5F0C6BFBBAF6}" type="slidenum">
              <a:rPr lang="nb-NO"/>
              <a:pPr>
                <a:defRPr/>
              </a:pPr>
              <a:t>‹#›</a:t>
            </a:fld>
            <a:endParaRPr lang="nb-NO"/>
          </a:p>
        </p:txBody>
      </p:sp>
    </p:spTree>
    <p:extLst>
      <p:ext uri="{BB962C8B-B14F-4D97-AF65-F5344CB8AC3E}">
        <p14:creationId xmlns:p14="http://schemas.microsoft.com/office/powerpoint/2010/main" val="318446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C702762-C2B3-46F0-B86B-2240F858042C}" type="slidenum">
              <a:rPr lang="nb-NO"/>
              <a:pPr>
                <a:defRPr/>
              </a:pPr>
              <a:t>‹#›</a:t>
            </a:fld>
            <a:endParaRPr lang="nb-NO"/>
          </a:p>
        </p:txBody>
      </p:sp>
    </p:spTree>
    <p:extLst>
      <p:ext uri="{BB962C8B-B14F-4D97-AF65-F5344CB8AC3E}">
        <p14:creationId xmlns:p14="http://schemas.microsoft.com/office/powerpoint/2010/main" val="357680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1DF97D0E-52A7-4886-83D9-4A633D4121E4}" type="slidenum">
              <a:rPr lang="nb-NO"/>
              <a:pPr>
                <a:defRPr/>
              </a:pPr>
              <a:t>‹#›</a:t>
            </a:fld>
            <a:endParaRPr lang="nb-NO"/>
          </a:p>
        </p:txBody>
      </p:sp>
    </p:spTree>
    <p:extLst>
      <p:ext uri="{BB962C8B-B14F-4D97-AF65-F5344CB8AC3E}">
        <p14:creationId xmlns:p14="http://schemas.microsoft.com/office/powerpoint/2010/main" val="308215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9BAB9E12-0849-4B58-BA29-E01D5AF29033}" type="slidenum">
              <a:rPr lang="nb-NO"/>
              <a:pPr>
                <a:defRPr/>
              </a:pPr>
              <a:t>‹#›</a:t>
            </a:fld>
            <a:endParaRPr lang="nb-NO"/>
          </a:p>
        </p:txBody>
      </p:sp>
    </p:spTree>
    <p:extLst>
      <p:ext uri="{BB962C8B-B14F-4D97-AF65-F5344CB8AC3E}">
        <p14:creationId xmlns:p14="http://schemas.microsoft.com/office/powerpoint/2010/main" val="60160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DC5738CF-AB74-47EA-BEDB-E43DEE60C304}" type="slidenum">
              <a:rPr lang="nb-NO"/>
              <a:pPr>
                <a:defRPr/>
              </a:pPr>
              <a:t>‹#›</a:t>
            </a:fld>
            <a:endParaRPr lang="nb-NO"/>
          </a:p>
        </p:txBody>
      </p:sp>
    </p:spTree>
    <p:extLst>
      <p:ext uri="{BB962C8B-B14F-4D97-AF65-F5344CB8AC3E}">
        <p14:creationId xmlns:p14="http://schemas.microsoft.com/office/powerpoint/2010/main" val="291097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C5141624-38F6-44B3-A719-17FF30EB887E}" type="slidenum">
              <a:rPr lang="nb-NO"/>
              <a:pPr>
                <a:defRPr/>
              </a:pPr>
              <a:t>‹#›</a:t>
            </a:fld>
            <a:endParaRPr lang="nb-NO"/>
          </a:p>
        </p:txBody>
      </p:sp>
    </p:spTree>
    <p:extLst>
      <p:ext uri="{BB962C8B-B14F-4D97-AF65-F5344CB8AC3E}">
        <p14:creationId xmlns:p14="http://schemas.microsoft.com/office/powerpoint/2010/main" val="201137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98A7C6FB-656E-4C23-8C2C-6D7133D959A1}" type="slidenum">
              <a:rPr lang="nb-NO"/>
              <a:pPr>
                <a:defRPr/>
              </a:pPr>
              <a:t>‹#›</a:t>
            </a:fld>
            <a:endParaRPr lang="nb-NO"/>
          </a:p>
        </p:txBody>
      </p:sp>
    </p:spTree>
    <p:extLst>
      <p:ext uri="{BB962C8B-B14F-4D97-AF65-F5344CB8AC3E}">
        <p14:creationId xmlns:p14="http://schemas.microsoft.com/office/powerpoint/2010/main" val="256260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ECDC491A-C743-4BDA-982B-31E038FE44B7}" type="slidenum">
              <a:rPr lang="nb-NO"/>
              <a:pPr>
                <a:defRPr/>
              </a:pPr>
              <a:t>‹#›</a:t>
            </a:fld>
            <a:endParaRPr lang="nb-NO"/>
          </a:p>
        </p:txBody>
      </p:sp>
    </p:spTree>
    <p:extLst>
      <p:ext uri="{BB962C8B-B14F-4D97-AF65-F5344CB8AC3E}">
        <p14:creationId xmlns:p14="http://schemas.microsoft.com/office/powerpoint/2010/main" val="64874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0AA30BA3-67A7-4D52-84C2-2FE0E6C975A2}" type="slidenum">
              <a:rPr lang="nb-NO"/>
              <a:pPr>
                <a:defRPr/>
              </a:pPr>
              <a:t>‹#›</a:t>
            </a:fld>
            <a:endParaRPr lang="nb-NO"/>
          </a:p>
        </p:txBody>
      </p:sp>
    </p:spTree>
    <p:extLst>
      <p:ext uri="{BB962C8B-B14F-4D97-AF65-F5344CB8AC3E}">
        <p14:creationId xmlns:p14="http://schemas.microsoft.com/office/powerpoint/2010/main" val="154905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charset="0"/>
                <a:cs typeface="Times New Roman" charset="0"/>
              </a:defRPr>
            </a:lvl1pPr>
          </a:lstStyle>
          <a:p>
            <a:pPr>
              <a:defRPr/>
            </a:pPr>
            <a:endParaRPr lang="nb-N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charset="0"/>
                <a:cs typeface="Times New Roman" charset="0"/>
              </a:defRPr>
            </a:lvl1pPr>
          </a:lstStyle>
          <a:p>
            <a:pPr>
              <a:defRPr/>
            </a:pPr>
            <a:endParaRPr lang="nb-N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charset="0"/>
                <a:cs typeface="Times New Roman" charset="0"/>
              </a:defRPr>
            </a:lvl1pPr>
          </a:lstStyle>
          <a:p>
            <a:pPr>
              <a:defRPr/>
            </a:pPr>
            <a:fld id="{76D16F55-1A57-4DB5-9A92-6D2E870A78B3}" type="slidenum">
              <a:rPr lang="nb-NO"/>
              <a:pPr>
                <a:defRPr/>
              </a:pPr>
              <a:t>‹#›</a:t>
            </a:fld>
            <a:endParaRPr lang="nb-NO"/>
          </a:p>
        </p:txBody>
      </p:sp>
      <p:sp>
        <p:nvSpPr>
          <p:cNvPr id="2" name="Rectangle 11"/>
          <p:cNvSpPr>
            <a:spLocks noGrp="1" noChangeArrowheads="1"/>
          </p:cNvSpPr>
          <p:nvPr>
            <p:ph type="title"/>
          </p:nvPr>
        </p:nvSpPr>
        <p:spPr bwMode="auto">
          <a:xfrm>
            <a:off x="685800" y="914400"/>
            <a:ext cx="77724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nb-NO" altLang="nb-NO" smtClean="0"/>
          </a:p>
        </p:txBody>
      </p:sp>
      <p:sp>
        <p:nvSpPr>
          <p:cNvPr id="3" name="Rectangle 12"/>
          <p:cNvSpPr>
            <a:spLocks noGrp="1" noChangeArrowheads="1"/>
          </p:cNvSpPr>
          <p:nvPr>
            <p:ph type="body" idx="1"/>
          </p:nvPr>
        </p:nvSpPr>
        <p:spPr bwMode="auto">
          <a:xfrm>
            <a:off x="685800" y="1828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p:txBody>
      </p:sp>
      <p:pic>
        <p:nvPicPr>
          <p:cNvPr id="1031" name="Picture 14" descr="I:\VISUELL PROFIL\Designelement\CMYK\Til ppt\blaa_logo3.jpg"/>
          <p:cNvPicPr>
            <a:picLocks noChangeAspect="1" noChangeArrowheads="1"/>
          </p:cNvPicPr>
          <p:nvPr/>
        </p:nvPicPr>
        <p:blipFill>
          <a:blip r:embed="rId13">
            <a:extLst>
              <a:ext uri="{28A0092B-C50C-407E-A947-70E740481C1C}">
                <a14:useLocalDpi xmlns:a14="http://schemas.microsoft.com/office/drawing/2010/main" val="0"/>
              </a:ext>
            </a:extLst>
          </a:blip>
          <a:srcRect r="827"/>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rtl="0" eaLnBrk="1" fontAlgn="base" hangingPunct="1">
        <a:spcBef>
          <a:spcPct val="0"/>
        </a:spcBef>
        <a:spcAft>
          <a:spcPct val="0"/>
        </a:spcAft>
        <a:defRPr sz="2800">
          <a:solidFill>
            <a:srgbClr val="0082A3"/>
          </a:solidFill>
          <a:latin typeface="+mj-lt"/>
          <a:ea typeface="+mj-ea"/>
          <a:cs typeface="+mj-cs"/>
        </a:defRPr>
      </a:lvl1pPr>
      <a:lvl2pPr algn="l" rtl="0" eaLnBrk="1" fontAlgn="base" hangingPunct="1">
        <a:spcBef>
          <a:spcPct val="0"/>
        </a:spcBef>
        <a:spcAft>
          <a:spcPct val="0"/>
        </a:spcAft>
        <a:defRPr sz="2800">
          <a:solidFill>
            <a:srgbClr val="0082A3"/>
          </a:solidFill>
          <a:latin typeface="Arial" charset="0"/>
          <a:cs typeface="Times New Roman" charset="0"/>
        </a:defRPr>
      </a:lvl2pPr>
      <a:lvl3pPr algn="l" rtl="0" eaLnBrk="1" fontAlgn="base" hangingPunct="1">
        <a:spcBef>
          <a:spcPct val="0"/>
        </a:spcBef>
        <a:spcAft>
          <a:spcPct val="0"/>
        </a:spcAft>
        <a:defRPr sz="2800">
          <a:solidFill>
            <a:srgbClr val="0082A3"/>
          </a:solidFill>
          <a:latin typeface="Arial" charset="0"/>
          <a:cs typeface="Times New Roman" charset="0"/>
        </a:defRPr>
      </a:lvl3pPr>
      <a:lvl4pPr algn="l" rtl="0" eaLnBrk="1" fontAlgn="base" hangingPunct="1">
        <a:spcBef>
          <a:spcPct val="0"/>
        </a:spcBef>
        <a:spcAft>
          <a:spcPct val="0"/>
        </a:spcAft>
        <a:defRPr sz="2800">
          <a:solidFill>
            <a:srgbClr val="0082A3"/>
          </a:solidFill>
          <a:latin typeface="Arial" charset="0"/>
          <a:cs typeface="Times New Roman" charset="0"/>
        </a:defRPr>
      </a:lvl4pPr>
      <a:lvl5pPr algn="l" rtl="0" eaLnBrk="1" fontAlgn="base" hangingPunct="1">
        <a:spcBef>
          <a:spcPct val="0"/>
        </a:spcBef>
        <a:spcAft>
          <a:spcPct val="0"/>
        </a:spcAft>
        <a:defRPr sz="2800">
          <a:solidFill>
            <a:srgbClr val="0082A3"/>
          </a:solidFill>
          <a:latin typeface="Arial" charset="0"/>
          <a:cs typeface="Times New Roman" charset="0"/>
        </a:defRPr>
      </a:lvl5pPr>
      <a:lvl6pPr marL="457200" algn="l" rtl="0" eaLnBrk="1" fontAlgn="base" hangingPunct="1">
        <a:spcBef>
          <a:spcPct val="0"/>
        </a:spcBef>
        <a:spcAft>
          <a:spcPct val="0"/>
        </a:spcAft>
        <a:defRPr sz="2800">
          <a:solidFill>
            <a:srgbClr val="0082A3"/>
          </a:solidFill>
          <a:latin typeface="Arial" charset="0"/>
          <a:cs typeface="Times New Roman" charset="0"/>
        </a:defRPr>
      </a:lvl6pPr>
      <a:lvl7pPr marL="914400" algn="l" rtl="0" eaLnBrk="1" fontAlgn="base" hangingPunct="1">
        <a:spcBef>
          <a:spcPct val="0"/>
        </a:spcBef>
        <a:spcAft>
          <a:spcPct val="0"/>
        </a:spcAft>
        <a:defRPr sz="2800">
          <a:solidFill>
            <a:srgbClr val="0082A3"/>
          </a:solidFill>
          <a:latin typeface="Arial" charset="0"/>
          <a:cs typeface="Times New Roman" charset="0"/>
        </a:defRPr>
      </a:lvl7pPr>
      <a:lvl8pPr marL="1371600" algn="l" rtl="0" eaLnBrk="1" fontAlgn="base" hangingPunct="1">
        <a:spcBef>
          <a:spcPct val="0"/>
        </a:spcBef>
        <a:spcAft>
          <a:spcPct val="0"/>
        </a:spcAft>
        <a:defRPr sz="2800">
          <a:solidFill>
            <a:srgbClr val="0082A3"/>
          </a:solidFill>
          <a:latin typeface="Arial" charset="0"/>
          <a:cs typeface="Times New Roman" charset="0"/>
        </a:defRPr>
      </a:lvl8pPr>
      <a:lvl9pPr marL="1828800" algn="l" rtl="0" eaLnBrk="1" fontAlgn="base" hangingPunct="1">
        <a:spcBef>
          <a:spcPct val="0"/>
        </a:spcBef>
        <a:spcAft>
          <a:spcPct val="0"/>
        </a:spcAft>
        <a:defRPr sz="2800">
          <a:solidFill>
            <a:srgbClr val="0082A3"/>
          </a:solidFill>
          <a:latin typeface="Arial" charset="0"/>
          <a:cs typeface="Times New Roman"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Times New Roman" charset="0"/>
          <a:cs typeface="+mn-cs"/>
        </a:defRPr>
      </a:lvl4pPr>
      <a:lvl5pPr marL="2057400" indent="-228600" algn="l" rtl="0" eaLnBrk="1" fontAlgn="base" hangingPunct="1">
        <a:spcBef>
          <a:spcPct val="20000"/>
        </a:spcBef>
        <a:spcAft>
          <a:spcPct val="0"/>
        </a:spcAft>
        <a:buChar char="»"/>
        <a:defRPr sz="2000">
          <a:solidFill>
            <a:schemeClr val="tx1"/>
          </a:solidFill>
          <a:latin typeface="Times New Roman" charset="0"/>
          <a:cs typeface="+mn-cs"/>
        </a:defRPr>
      </a:lvl5pPr>
      <a:lvl6pPr marL="2514600" indent="-228600" algn="l" rtl="0" eaLnBrk="1" fontAlgn="base" hangingPunct="1">
        <a:spcBef>
          <a:spcPct val="20000"/>
        </a:spcBef>
        <a:spcAft>
          <a:spcPct val="0"/>
        </a:spcAft>
        <a:buChar char="»"/>
        <a:defRPr sz="2000">
          <a:solidFill>
            <a:schemeClr val="tx1"/>
          </a:solidFill>
          <a:latin typeface="Times New Roman" charset="0"/>
          <a:cs typeface="+mn-cs"/>
        </a:defRPr>
      </a:lvl6pPr>
      <a:lvl7pPr marL="2971800" indent="-228600" algn="l" rtl="0" eaLnBrk="1" fontAlgn="base" hangingPunct="1">
        <a:spcBef>
          <a:spcPct val="20000"/>
        </a:spcBef>
        <a:spcAft>
          <a:spcPct val="0"/>
        </a:spcAft>
        <a:buChar char="»"/>
        <a:defRPr sz="2000">
          <a:solidFill>
            <a:schemeClr val="tx1"/>
          </a:solidFill>
          <a:latin typeface="Times New Roman" charset="0"/>
          <a:cs typeface="+mn-cs"/>
        </a:defRPr>
      </a:lvl7pPr>
      <a:lvl8pPr marL="3429000" indent="-228600" algn="l" rtl="0" eaLnBrk="1" fontAlgn="base" hangingPunct="1">
        <a:spcBef>
          <a:spcPct val="20000"/>
        </a:spcBef>
        <a:spcAft>
          <a:spcPct val="0"/>
        </a:spcAft>
        <a:buChar char="»"/>
        <a:defRPr sz="2000">
          <a:solidFill>
            <a:schemeClr val="tx1"/>
          </a:solidFill>
          <a:latin typeface="Times New Roman" charset="0"/>
          <a:cs typeface="+mn-cs"/>
        </a:defRPr>
      </a:lvl8pPr>
      <a:lvl9pPr marL="3886200" indent="-228600" algn="l" rtl="0" eaLnBrk="1" fontAlgn="base" hangingPunct="1">
        <a:spcBef>
          <a:spcPct val="20000"/>
        </a:spcBef>
        <a:spcAft>
          <a:spcPct val="0"/>
        </a:spcAft>
        <a:buChar char="»"/>
        <a:defRPr sz="2000">
          <a:solidFill>
            <a:schemeClr val="tx1"/>
          </a:solidFill>
          <a:latin typeface="Times New Roman" charset="0"/>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Marfag</a:t>
            </a:r>
            <a:r>
              <a:rPr lang="nb-NO" dirty="0" smtClean="0"/>
              <a:t> prosjekt F-23</a:t>
            </a:r>
            <a:endParaRPr lang="nb-NO" dirty="0"/>
          </a:p>
        </p:txBody>
      </p:sp>
      <p:sp>
        <p:nvSpPr>
          <p:cNvPr id="3" name="Plassholder for innhold 2"/>
          <p:cNvSpPr>
            <a:spLocks noGrp="1"/>
          </p:cNvSpPr>
          <p:nvPr>
            <p:ph idx="1"/>
          </p:nvPr>
        </p:nvSpPr>
        <p:spPr>
          <a:xfrm>
            <a:off x="685800" y="1828800"/>
            <a:ext cx="7772400" cy="2176264"/>
          </a:xfrm>
        </p:spPr>
        <p:txBody>
          <a:bodyPr/>
          <a:lstStyle/>
          <a:p>
            <a:pPr marL="0" indent="0">
              <a:buNone/>
            </a:pPr>
            <a:r>
              <a:rPr lang="nb-NO" dirty="0" smtClean="0">
                <a:solidFill>
                  <a:schemeClr val="accent2"/>
                </a:solidFill>
              </a:rPr>
              <a:t>Strategisk samarbeid i region Nord</a:t>
            </a:r>
          </a:p>
          <a:p>
            <a:pPr marL="0" indent="0">
              <a:buNone/>
            </a:pPr>
            <a:endParaRPr lang="nb-NO" dirty="0">
              <a:solidFill>
                <a:schemeClr val="accent2"/>
              </a:solidFill>
            </a:endParaRPr>
          </a:p>
          <a:p>
            <a:pPr marL="0" indent="0">
              <a:buNone/>
            </a:pPr>
            <a:endParaRPr lang="nb-NO" dirty="0" smtClean="0">
              <a:solidFill>
                <a:schemeClr val="accent2"/>
              </a:solidFill>
            </a:endParaRPr>
          </a:p>
          <a:p>
            <a:pPr marL="0" indent="0">
              <a:buNone/>
            </a:pPr>
            <a:endParaRPr lang="nb-NO" dirty="0">
              <a:solidFill>
                <a:schemeClr val="accent2"/>
              </a:solidFill>
            </a:endParaRPr>
          </a:p>
          <a:p>
            <a:pPr marL="0" indent="0">
              <a:buNone/>
            </a:pPr>
            <a:r>
              <a:rPr lang="nb-NO" dirty="0" smtClean="0">
                <a:solidFill>
                  <a:schemeClr val="accent2"/>
                </a:solidFill>
              </a:rPr>
              <a:t>Finn Hartvigsen</a:t>
            </a:r>
          </a:p>
          <a:p>
            <a:pPr marL="0" indent="0">
              <a:buNone/>
            </a:pPr>
            <a:r>
              <a:rPr lang="nb-NO" dirty="0" smtClean="0">
                <a:solidFill>
                  <a:schemeClr val="accent2"/>
                </a:solidFill>
              </a:rPr>
              <a:t>Lofoten maritime fagskole</a:t>
            </a:r>
            <a:endParaRPr lang="nb-NO" dirty="0">
              <a:solidFill>
                <a:schemeClr val="accent2"/>
              </a:solidFill>
            </a:endParaRPr>
          </a:p>
        </p:txBody>
      </p:sp>
      <p:sp>
        <p:nvSpPr>
          <p:cNvPr id="4" name="Plassholder for lysbildenummer 3"/>
          <p:cNvSpPr>
            <a:spLocks noGrp="1"/>
          </p:cNvSpPr>
          <p:nvPr>
            <p:ph type="sldNum" sz="quarter" idx="12"/>
          </p:nvPr>
        </p:nvSpPr>
        <p:spPr/>
        <p:txBody>
          <a:bodyPr/>
          <a:lstStyle/>
          <a:p>
            <a:pPr>
              <a:defRPr/>
            </a:pPr>
            <a:fld id="{0C702762-C2B3-46F0-B86B-2240F858042C}" type="slidenum">
              <a:rPr lang="nb-NO" smtClean="0"/>
              <a:pPr>
                <a:defRPr/>
              </a:pPr>
              <a:t>1</a:t>
            </a:fld>
            <a:endParaRPr lang="nb-NO"/>
          </a:p>
        </p:txBody>
      </p:sp>
      <p:pic>
        <p:nvPicPr>
          <p:cNvPr id="5" name="Bilde 4"/>
          <p:cNvPicPr>
            <a:picLocks noChangeAspect="1"/>
          </p:cNvPicPr>
          <p:nvPr/>
        </p:nvPicPr>
        <p:blipFill>
          <a:blip r:embed="rId2"/>
          <a:stretch>
            <a:fillRect/>
          </a:stretch>
        </p:blipFill>
        <p:spPr>
          <a:xfrm>
            <a:off x="179512" y="4293096"/>
            <a:ext cx="8143486" cy="1517063"/>
          </a:xfrm>
          <a:prstGeom prst="rect">
            <a:avLst/>
          </a:prstGeom>
        </p:spPr>
      </p:pic>
    </p:spTree>
    <p:extLst>
      <p:ext uri="{BB962C8B-B14F-4D97-AF65-F5344CB8AC3E}">
        <p14:creationId xmlns:p14="http://schemas.microsoft.com/office/powerpoint/2010/main" val="3520168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a:blip r:embed="rId3"/>
          <a:stretch>
            <a:fillRect/>
          </a:stretch>
        </p:blipFill>
        <p:spPr>
          <a:xfrm>
            <a:off x="611560" y="2204864"/>
            <a:ext cx="5300662" cy="2995680"/>
          </a:xfrm>
          <a:prstGeom prst="rect">
            <a:avLst/>
          </a:prstGeom>
        </p:spPr>
      </p:pic>
      <p:sp>
        <p:nvSpPr>
          <p:cNvPr id="5" name="Tittel 4"/>
          <p:cNvSpPr>
            <a:spLocks noGrp="1"/>
          </p:cNvSpPr>
          <p:nvPr>
            <p:ph type="title"/>
          </p:nvPr>
        </p:nvSpPr>
        <p:spPr>
          <a:xfrm>
            <a:off x="611560" y="764704"/>
            <a:ext cx="7886700" cy="994172"/>
          </a:xfrm>
        </p:spPr>
        <p:txBody>
          <a:bodyPr/>
          <a:lstStyle/>
          <a:p>
            <a:r>
              <a:rPr lang="en-GB" b="1" dirty="0" err="1" smtClean="0"/>
              <a:t>Eks</a:t>
            </a:r>
            <a:r>
              <a:rPr lang="en-GB" b="1" dirty="0" smtClean="0"/>
              <a:t>. </a:t>
            </a:r>
            <a:r>
              <a:rPr lang="en-GB" b="1" dirty="0" err="1" smtClean="0"/>
              <a:t>Oppsett</a:t>
            </a:r>
            <a:r>
              <a:rPr lang="en-GB" b="1" dirty="0" smtClean="0"/>
              <a:t> </a:t>
            </a:r>
            <a:r>
              <a:rPr lang="en-GB" b="1" dirty="0" err="1" smtClean="0"/>
              <a:t>operatørrom</a:t>
            </a:r>
            <a:r>
              <a:rPr lang="en-GB" b="1" dirty="0" smtClean="0"/>
              <a:t> I </a:t>
            </a:r>
            <a:r>
              <a:rPr lang="en-GB" b="1" dirty="0" err="1" smtClean="0"/>
              <a:t>en</a:t>
            </a:r>
            <a:r>
              <a:rPr lang="en-GB" b="1" dirty="0" smtClean="0"/>
              <a:t> </a:t>
            </a:r>
            <a:r>
              <a:rPr lang="en-GB" b="1" dirty="0" err="1" smtClean="0"/>
              <a:t>beredskapsledelses</a:t>
            </a:r>
            <a:r>
              <a:rPr lang="en-GB" b="1" dirty="0" smtClean="0"/>
              <a:t> simulator</a:t>
            </a:r>
            <a:endParaRPr lang="en-GB" b="1" dirty="0"/>
          </a:p>
        </p:txBody>
      </p:sp>
    </p:spTree>
    <p:extLst>
      <p:ext uri="{BB962C8B-B14F-4D97-AF65-F5344CB8AC3E}">
        <p14:creationId xmlns:p14="http://schemas.microsoft.com/office/powerpoint/2010/main" val="3764659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96141" y="1131094"/>
            <a:ext cx="8627052" cy="994172"/>
          </a:xfrm>
        </p:spPr>
        <p:txBody>
          <a:bodyPr/>
          <a:lstStyle/>
          <a:p>
            <a:r>
              <a:rPr lang="en-GB" b="1" dirty="0" err="1" smtClean="0"/>
              <a:t>Eks</a:t>
            </a:r>
            <a:r>
              <a:rPr lang="en-GB" b="1" dirty="0" smtClean="0"/>
              <a:t>. </a:t>
            </a:r>
            <a:r>
              <a:rPr lang="en-GB" b="1" dirty="0" err="1" smtClean="0"/>
              <a:t>Oljevernberedskap</a:t>
            </a:r>
            <a:r>
              <a:rPr lang="en-GB" b="1" dirty="0" smtClean="0"/>
              <a:t> –</a:t>
            </a:r>
            <a:r>
              <a:rPr lang="en-GB" b="1" dirty="0" err="1" smtClean="0"/>
              <a:t>samspill</a:t>
            </a:r>
            <a:r>
              <a:rPr lang="en-GB" b="1" dirty="0" smtClean="0"/>
              <a:t> </a:t>
            </a:r>
            <a:r>
              <a:rPr lang="en-GB" b="1" dirty="0" err="1" smtClean="0"/>
              <a:t>flere</a:t>
            </a:r>
            <a:r>
              <a:rPr lang="en-GB" b="1" dirty="0" smtClean="0"/>
              <a:t> </a:t>
            </a:r>
            <a:r>
              <a:rPr lang="en-GB" b="1" dirty="0" err="1" smtClean="0"/>
              <a:t>simulatorer</a:t>
            </a:r>
            <a:endParaRPr lang="en-GB" b="1" dirty="0"/>
          </a:p>
        </p:txBody>
      </p:sp>
      <p:pic>
        <p:nvPicPr>
          <p:cNvPr id="3" name="Bilde 2"/>
          <p:cNvPicPr>
            <a:picLocks noChangeAspect="1"/>
          </p:cNvPicPr>
          <p:nvPr/>
        </p:nvPicPr>
        <p:blipFill>
          <a:blip r:embed="rId3"/>
          <a:stretch>
            <a:fillRect/>
          </a:stretch>
        </p:blipFill>
        <p:spPr>
          <a:xfrm>
            <a:off x="919596" y="2125267"/>
            <a:ext cx="6935931" cy="3618308"/>
          </a:xfrm>
          <a:prstGeom prst="rect">
            <a:avLst/>
          </a:prstGeom>
        </p:spPr>
      </p:pic>
    </p:spTree>
    <p:extLst>
      <p:ext uri="{BB962C8B-B14F-4D97-AF65-F5344CB8AC3E}">
        <p14:creationId xmlns:p14="http://schemas.microsoft.com/office/powerpoint/2010/main" val="659816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European Maritime Simulator </a:t>
            </a:r>
            <a:r>
              <a:rPr lang="nb-NO" dirty="0" err="1" smtClean="0"/>
              <a:t>network</a:t>
            </a:r>
            <a:r>
              <a:rPr lang="nb-NO" dirty="0" smtClean="0"/>
              <a:t> (EMSN)</a:t>
            </a:r>
            <a:endParaRPr lang="nb-NO" dirty="0"/>
          </a:p>
        </p:txBody>
      </p:sp>
      <p:sp>
        <p:nvSpPr>
          <p:cNvPr id="4" name="Plassholder for lysbildenummer 3"/>
          <p:cNvSpPr>
            <a:spLocks noGrp="1"/>
          </p:cNvSpPr>
          <p:nvPr>
            <p:ph type="sldNum" sz="quarter" idx="12"/>
          </p:nvPr>
        </p:nvSpPr>
        <p:spPr/>
        <p:txBody>
          <a:bodyPr/>
          <a:lstStyle/>
          <a:p>
            <a:pPr>
              <a:defRPr/>
            </a:pPr>
            <a:fld id="{0C702762-C2B3-46F0-B86B-2240F858042C}" type="slidenum">
              <a:rPr lang="nb-NO" smtClean="0"/>
              <a:pPr>
                <a:defRPr/>
              </a:pPr>
              <a:t>12</a:t>
            </a:fld>
            <a:endParaRPr lang="nb-NO"/>
          </a:p>
        </p:txBody>
      </p:sp>
      <p:sp>
        <p:nvSpPr>
          <p:cNvPr id="7" name="TekstSylinder 6"/>
          <p:cNvSpPr txBox="1"/>
          <p:nvPr/>
        </p:nvSpPr>
        <p:spPr>
          <a:xfrm>
            <a:off x="393304" y="1738064"/>
            <a:ext cx="8064896" cy="4278094"/>
          </a:xfrm>
          <a:prstGeom prst="rect">
            <a:avLst/>
          </a:prstGeom>
          <a:noFill/>
        </p:spPr>
        <p:txBody>
          <a:bodyPr wrap="square" rtlCol="0">
            <a:spAutoFit/>
          </a:bodyPr>
          <a:lstStyle/>
          <a:p>
            <a:r>
              <a:rPr lang="en-US" b="1" dirty="0"/>
              <a:t>Professionals and students from 3 countries train Search and Rescue together in the </a:t>
            </a:r>
            <a:r>
              <a:rPr lang="en-US" sz="2800" b="1" dirty="0"/>
              <a:t>European Maritime Simulator Network</a:t>
            </a:r>
          </a:p>
          <a:p>
            <a:r>
              <a:rPr lang="en-US" dirty="0"/>
              <a:t>Published: November 15, 2016 </a:t>
            </a:r>
          </a:p>
          <a:p>
            <a:r>
              <a:rPr lang="en-US" dirty="0"/>
              <a:t>The European Maritime Simulator Network (EMSN) allows simulators of different brands at various sites to be connected. Joint exercises can be performed by people in different countries in real time. In October the EMSN was used for the first time for joint training in Search and Rescue (SAR) among professionals from different </a:t>
            </a:r>
            <a:r>
              <a:rPr lang="en-US" dirty="0" err="1"/>
              <a:t>organisations</a:t>
            </a:r>
            <a:r>
              <a:rPr lang="en-US" dirty="0"/>
              <a:t> and students, from three Nordic countries.</a:t>
            </a:r>
          </a:p>
        </p:txBody>
      </p:sp>
    </p:spTree>
    <p:extLst>
      <p:ext uri="{BB962C8B-B14F-4D97-AF65-F5344CB8AC3E}">
        <p14:creationId xmlns:p14="http://schemas.microsoft.com/office/powerpoint/2010/main" val="4110749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5800" y="1124744"/>
            <a:ext cx="7772400" cy="5123656"/>
          </a:xfrm>
        </p:spPr>
        <p:txBody>
          <a:bodyPr/>
          <a:lstStyle/>
          <a:p>
            <a:r>
              <a:rPr lang="nb-NO" sz="2000" b="1" dirty="0" err="1" smtClean="0"/>
              <a:t>Participating</a:t>
            </a:r>
            <a:r>
              <a:rPr lang="nb-NO" sz="2000" b="1" dirty="0" smtClean="0"/>
              <a:t> </a:t>
            </a:r>
            <a:r>
              <a:rPr lang="nb-NO" sz="2000" b="1" dirty="0" err="1" smtClean="0"/>
              <a:t>centres</a:t>
            </a:r>
            <a:r>
              <a:rPr lang="nb-NO" sz="2000" b="1" dirty="0" smtClean="0"/>
              <a:t> and </a:t>
            </a:r>
            <a:r>
              <a:rPr lang="nb-NO" sz="2000" b="1" dirty="0" err="1" smtClean="0"/>
              <a:t>orgs</a:t>
            </a:r>
            <a:r>
              <a:rPr lang="nb-NO" sz="2000" b="1" dirty="0" smtClean="0"/>
              <a:t>:</a:t>
            </a:r>
            <a:r>
              <a:rPr lang="nb-NO" sz="2000" dirty="0"/>
              <a:t/>
            </a:r>
            <a:br>
              <a:rPr lang="nb-NO" sz="2000" dirty="0"/>
            </a:br>
            <a:r>
              <a:rPr lang="nb-NO" sz="2000" dirty="0"/>
              <a:t>•   </a:t>
            </a:r>
            <a:r>
              <a:rPr lang="nb-NO" sz="2200" dirty="0"/>
              <a:t> </a:t>
            </a:r>
            <a:r>
              <a:rPr lang="nb-NO" sz="2200" b="1" dirty="0"/>
              <a:t>Chalmers </a:t>
            </a:r>
            <a:r>
              <a:rPr lang="nb-NO" sz="2200" b="1" dirty="0" err="1"/>
              <a:t>U</a:t>
            </a:r>
            <a:r>
              <a:rPr lang="nb-NO" sz="2200" dirty="0" err="1"/>
              <a:t>niversity</a:t>
            </a:r>
            <a:r>
              <a:rPr lang="nb-NO" sz="2200" dirty="0"/>
              <a:t> </a:t>
            </a:r>
            <a:r>
              <a:rPr lang="nb-NO" sz="2200" dirty="0" err="1"/>
              <a:t>of</a:t>
            </a:r>
            <a:r>
              <a:rPr lang="nb-NO" sz="2200" dirty="0"/>
              <a:t> Technology, </a:t>
            </a:r>
            <a:r>
              <a:rPr lang="nb-NO" sz="2200" dirty="0" err="1"/>
              <a:t>Gothenburg</a:t>
            </a:r>
            <a:r>
              <a:rPr lang="nb-NO" sz="2200" dirty="0"/>
              <a:t>, </a:t>
            </a:r>
            <a:r>
              <a:rPr lang="nb-NO" sz="2200" dirty="0" err="1"/>
              <a:t>Sweden</a:t>
            </a:r>
            <a:r>
              <a:rPr lang="nb-NO" sz="2200" dirty="0"/>
              <a:t/>
            </a:r>
            <a:br>
              <a:rPr lang="nb-NO" sz="2200" dirty="0"/>
            </a:br>
            <a:r>
              <a:rPr lang="nb-NO" sz="2200" dirty="0"/>
              <a:t>•    </a:t>
            </a:r>
            <a:r>
              <a:rPr lang="nb-NO" sz="2200" b="1" dirty="0" err="1"/>
              <a:t>Swedish</a:t>
            </a:r>
            <a:r>
              <a:rPr lang="nb-NO" sz="2200" b="1" dirty="0"/>
              <a:t> Maritime Administration</a:t>
            </a:r>
            <a:r>
              <a:rPr lang="nb-NO" sz="2200" dirty="0"/>
              <a:t>, </a:t>
            </a:r>
            <a:r>
              <a:rPr lang="nb-NO" sz="2200" dirty="0" err="1"/>
              <a:t>Gothenburg</a:t>
            </a:r>
            <a:r>
              <a:rPr lang="nb-NO" sz="2200" dirty="0"/>
              <a:t>, </a:t>
            </a:r>
            <a:r>
              <a:rPr lang="nb-NO" sz="2200" dirty="0" err="1"/>
              <a:t>Sweden</a:t>
            </a:r>
            <a:r>
              <a:rPr lang="nb-NO" sz="2200" dirty="0"/>
              <a:t> (Bridges and JRCC)</a:t>
            </a:r>
            <a:br>
              <a:rPr lang="nb-NO" sz="2200" dirty="0"/>
            </a:br>
            <a:r>
              <a:rPr lang="nb-NO" sz="2200" dirty="0"/>
              <a:t>•    </a:t>
            </a:r>
            <a:r>
              <a:rPr lang="nb-NO" sz="2200" b="1" dirty="0" err="1"/>
              <a:t>Aboa</a:t>
            </a:r>
            <a:r>
              <a:rPr lang="nb-NO" sz="2200" dirty="0"/>
              <a:t> Mare, Turku, Finland</a:t>
            </a:r>
            <a:br>
              <a:rPr lang="nb-NO" sz="2200" dirty="0"/>
            </a:br>
            <a:r>
              <a:rPr lang="nb-NO" sz="2200" dirty="0"/>
              <a:t>•    Rørvik Sikkerhetssenter, Rørvik , </a:t>
            </a:r>
            <a:r>
              <a:rPr lang="nb-NO" sz="2200" dirty="0" smtClean="0"/>
              <a:t>Norway</a:t>
            </a:r>
            <a:br>
              <a:rPr lang="nb-NO" sz="2200" dirty="0" smtClean="0"/>
            </a:br>
            <a:r>
              <a:rPr lang="nb-NO" sz="2200" dirty="0" smtClean="0"/>
              <a:t>---------------------------------------------------------</a:t>
            </a:r>
            <a:r>
              <a:rPr lang="nb-NO" sz="2200" dirty="0"/>
              <a:t/>
            </a:r>
            <a:br>
              <a:rPr lang="nb-NO" sz="2200" dirty="0"/>
            </a:br>
            <a:r>
              <a:rPr lang="nb-NO" sz="2200" dirty="0" smtClean="0"/>
              <a:t>•</a:t>
            </a:r>
            <a:r>
              <a:rPr lang="nb-NO" sz="2200" dirty="0"/>
              <a:t>    </a:t>
            </a:r>
            <a:r>
              <a:rPr lang="nb-NO" sz="2200" dirty="0" err="1"/>
              <a:t>Swedish</a:t>
            </a:r>
            <a:r>
              <a:rPr lang="nb-NO" sz="2200" dirty="0"/>
              <a:t> </a:t>
            </a:r>
            <a:r>
              <a:rPr lang="nb-NO" sz="2200" dirty="0" err="1"/>
              <a:t>Coast</a:t>
            </a:r>
            <a:r>
              <a:rPr lang="nb-NO" sz="2200" dirty="0"/>
              <a:t> </a:t>
            </a:r>
            <a:r>
              <a:rPr lang="nb-NO" sz="2200" dirty="0" err="1"/>
              <a:t>Guard</a:t>
            </a:r>
            <a:r>
              <a:rPr lang="nb-NO" sz="2200" dirty="0"/>
              <a:t>, </a:t>
            </a:r>
            <a:r>
              <a:rPr lang="nb-NO" sz="2200" dirty="0" err="1"/>
              <a:t>crews</a:t>
            </a:r>
            <a:r>
              <a:rPr lang="nb-NO" sz="2200" dirty="0"/>
              <a:t> from </a:t>
            </a:r>
            <a:r>
              <a:rPr lang="nb-NO" sz="2200" dirty="0" err="1"/>
              <a:t>two</a:t>
            </a:r>
            <a:r>
              <a:rPr lang="nb-NO" sz="2200" dirty="0"/>
              <a:t> units</a:t>
            </a:r>
            <a:br>
              <a:rPr lang="nb-NO" sz="2200" dirty="0"/>
            </a:br>
            <a:r>
              <a:rPr lang="nb-NO" sz="2200" dirty="0"/>
              <a:t>•    </a:t>
            </a:r>
            <a:r>
              <a:rPr lang="nb-NO" sz="2200" dirty="0" err="1"/>
              <a:t>Swedish</a:t>
            </a:r>
            <a:r>
              <a:rPr lang="nb-NO" sz="2200" dirty="0"/>
              <a:t> Sea </a:t>
            </a:r>
            <a:r>
              <a:rPr lang="nb-NO" sz="2200" dirty="0" err="1"/>
              <a:t>Rescue</a:t>
            </a:r>
            <a:r>
              <a:rPr lang="nb-NO" sz="2200" dirty="0"/>
              <a:t> </a:t>
            </a:r>
            <a:r>
              <a:rPr lang="nb-NO" sz="2200" dirty="0" err="1"/>
              <a:t>Society</a:t>
            </a:r>
            <a:r>
              <a:rPr lang="nb-NO" sz="2200" dirty="0"/>
              <a:t>, </a:t>
            </a:r>
            <a:r>
              <a:rPr lang="nb-NO" sz="2200" dirty="0" err="1"/>
              <a:t>crew</a:t>
            </a:r>
            <a:r>
              <a:rPr lang="nb-NO" sz="2200" dirty="0"/>
              <a:t> from </a:t>
            </a:r>
            <a:r>
              <a:rPr lang="nb-NO" sz="2200" dirty="0" err="1"/>
              <a:t>rescue</a:t>
            </a:r>
            <a:r>
              <a:rPr lang="nb-NO" sz="2200" dirty="0"/>
              <a:t> </a:t>
            </a:r>
            <a:r>
              <a:rPr lang="nb-NO" sz="2200" dirty="0" err="1"/>
              <a:t>ship</a:t>
            </a:r>
            <a:r>
              <a:rPr lang="nb-NO" sz="2200" dirty="0"/>
              <a:t> </a:t>
            </a:r>
            <a:r>
              <a:rPr lang="nb-NO" sz="2200" dirty="0" err="1"/>
              <a:t>Hovås</a:t>
            </a:r>
            <a:r>
              <a:rPr lang="nb-NO" sz="2200" dirty="0"/>
              <a:t> and </a:t>
            </a:r>
            <a:r>
              <a:rPr lang="nb-NO" sz="2200" dirty="0" err="1"/>
              <a:t>the</a:t>
            </a:r>
            <a:r>
              <a:rPr lang="nb-NO" sz="2200" dirty="0"/>
              <a:t> SSRS </a:t>
            </a:r>
            <a:r>
              <a:rPr lang="nb-NO" sz="2200" dirty="0" err="1"/>
              <a:t>headquarters</a:t>
            </a:r>
            <a:r>
              <a:rPr lang="nb-NO" sz="2200" dirty="0"/>
              <a:t/>
            </a:r>
            <a:br>
              <a:rPr lang="nb-NO" sz="2200" dirty="0"/>
            </a:br>
            <a:r>
              <a:rPr lang="nb-NO" sz="2200" dirty="0"/>
              <a:t>•    </a:t>
            </a:r>
            <a:r>
              <a:rPr lang="nb-NO" sz="2200" dirty="0" smtClean="0"/>
              <a:t>Chalmers </a:t>
            </a:r>
            <a:r>
              <a:rPr lang="nb-NO" sz="2200" dirty="0" err="1" smtClean="0"/>
              <a:t>University</a:t>
            </a:r>
            <a:r>
              <a:rPr lang="nb-NO" sz="2200" dirty="0" smtClean="0"/>
              <a:t> </a:t>
            </a:r>
            <a:r>
              <a:rPr lang="nb-NO" sz="2200" dirty="0" err="1" smtClean="0"/>
              <a:t>of</a:t>
            </a:r>
            <a:r>
              <a:rPr lang="nb-NO" sz="2200" dirty="0" smtClean="0"/>
              <a:t> Technology, </a:t>
            </a:r>
            <a:r>
              <a:rPr lang="nb-NO" sz="2200" dirty="0" err="1" smtClean="0"/>
              <a:t>lectures</a:t>
            </a:r>
            <a:r>
              <a:rPr lang="nb-NO" sz="2200" dirty="0"/>
              <a:t/>
            </a:r>
            <a:br>
              <a:rPr lang="nb-NO" sz="2200" dirty="0"/>
            </a:br>
            <a:r>
              <a:rPr lang="nb-NO" sz="2200" dirty="0"/>
              <a:t>•    </a:t>
            </a:r>
            <a:r>
              <a:rPr lang="nb-NO" sz="2200" dirty="0" err="1"/>
              <a:t>Aboa</a:t>
            </a:r>
            <a:r>
              <a:rPr lang="nb-NO" sz="2200" dirty="0"/>
              <a:t> Mare, students</a:t>
            </a:r>
            <a:br>
              <a:rPr lang="nb-NO" sz="2200" dirty="0"/>
            </a:br>
            <a:r>
              <a:rPr lang="nb-NO" sz="2200" dirty="0"/>
              <a:t>•    Rørvik Sikkerhetssenter, </a:t>
            </a:r>
            <a:r>
              <a:rPr lang="nb-NO" sz="2200" dirty="0" smtClean="0"/>
              <a:t>students</a:t>
            </a:r>
            <a:endParaRPr lang="nb-NO" sz="2200" dirty="0"/>
          </a:p>
        </p:txBody>
      </p:sp>
      <p:sp>
        <p:nvSpPr>
          <p:cNvPr id="4" name="Plassholder for lysbildenummer 3"/>
          <p:cNvSpPr>
            <a:spLocks noGrp="1"/>
          </p:cNvSpPr>
          <p:nvPr>
            <p:ph type="sldNum" sz="quarter" idx="12"/>
          </p:nvPr>
        </p:nvSpPr>
        <p:spPr/>
        <p:txBody>
          <a:bodyPr/>
          <a:lstStyle/>
          <a:p>
            <a:pPr>
              <a:defRPr/>
            </a:pPr>
            <a:fld id="{0C702762-C2B3-46F0-B86B-2240F858042C}" type="slidenum">
              <a:rPr lang="nb-NO" smtClean="0"/>
              <a:pPr>
                <a:defRPr/>
              </a:pPr>
              <a:t>13</a:t>
            </a:fld>
            <a:endParaRPr lang="nb-NO"/>
          </a:p>
        </p:txBody>
      </p:sp>
      <p:sp>
        <p:nvSpPr>
          <p:cNvPr id="3" name="TekstSylinder 2"/>
          <p:cNvSpPr txBox="1"/>
          <p:nvPr/>
        </p:nvSpPr>
        <p:spPr>
          <a:xfrm>
            <a:off x="685800" y="271500"/>
            <a:ext cx="7560840" cy="523220"/>
          </a:xfrm>
          <a:prstGeom prst="rect">
            <a:avLst/>
          </a:prstGeom>
          <a:noFill/>
        </p:spPr>
        <p:txBody>
          <a:bodyPr wrap="square" rtlCol="0">
            <a:spAutoFit/>
          </a:bodyPr>
          <a:lstStyle/>
          <a:p>
            <a:r>
              <a:rPr lang="nb-NO" sz="2800" dirty="0" smtClean="0">
                <a:solidFill>
                  <a:schemeClr val="accent2"/>
                </a:solidFill>
                <a:latin typeface="+mn-lt"/>
              </a:rPr>
              <a:t>EMSN</a:t>
            </a:r>
            <a:r>
              <a:rPr lang="nb-NO" sz="2000" dirty="0" smtClean="0">
                <a:latin typeface="+mn-lt"/>
              </a:rPr>
              <a:t>-</a:t>
            </a:r>
            <a:endParaRPr lang="nb-NO" sz="2000" dirty="0">
              <a:latin typeface="+mn-lt"/>
            </a:endParaRPr>
          </a:p>
        </p:txBody>
      </p:sp>
    </p:spTree>
    <p:extLst>
      <p:ext uri="{BB962C8B-B14F-4D97-AF65-F5344CB8AC3E}">
        <p14:creationId xmlns:p14="http://schemas.microsoft.com/office/powerpoint/2010/main" val="3824619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EMSN</a:t>
            </a:r>
            <a:endParaRPr lang="nb-NO" dirty="0"/>
          </a:p>
        </p:txBody>
      </p:sp>
      <p:sp>
        <p:nvSpPr>
          <p:cNvPr id="4" name="Plassholder for lysbildenummer 3"/>
          <p:cNvSpPr>
            <a:spLocks noGrp="1"/>
          </p:cNvSpPr>
          <p:nvPr>
            <p:ph type="sldNum" sz="quarter" idx="12"/>
          </p:nvPr>
        </p:nvSpPr>
        <p:spPr/>
        <p:txBody>
          <a:bodyPr/>
          <a:lstStyle/>
          <a:p>
            <a:pPr>
              <a:defRPr/>
            </a:pPr>
            <a:fld id="{0C702762-C2B3-46F0-B86B-2240F858042C}" type="slidenum">
              <a:rPr lang="nb-NO" smtClean="0"/>
              <a:pPr>
                <a:defRPr/>
              </a:pPr>
              <a:t>14</a:t>
            </a:fld>
            <a:endParaRPr lang="nb-NO"/>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700808"/>
            <a:ext cx="5969000" cy="3683000"/>
          </a:xfrm>
          <a:prstGeom prst="rect">
            <a:avLst/>
          </a:prstGeom>
        </p:spPr>
      </p:pic>
    </p:spTree>
    <p:extLst>
      <p:ext uri="{BB962C8B-B14F-4D97-AF65-F5344CB8AC3E}">
        <p14:creationId xmlns:p14="http://schemas.microsoft.com/office/powerpoint/2010/main" val="2161023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pPr>
              <a:defRPr/>
            </a:pPr>
            <a:fld id="{0C702762-C2B3-46F0-B86B-2240F858042C}" type="slidenum">
              <a:rPr lang="nb-NO" smtClean="0"/>
              <a:pPr>
                <a:defRPr/>
              </a:pPr>
              <a:t>15</a:t>
            </a:fld>
            <a:endParaRPr lang="nb-NO"/>
          </a:p>
        </p:txBody>
      </p:sp>
      <p:graphicFrame>
        <p:nvGraphicFramePr>
          <p:cNvPr id="4" name="Objekt 3"/>
          <p:cNvGraphicFramePr>
            <a:graphicFrameLocks noChangeAspect="1"/>
          </p:cNvGraphicFramePr>
          <p:nvPr>
            <p:extLst>
              <p:ext uri="{D42A27DB-BD31-4B8C-83A1-F6EECF244321}">
                <p14:modId xmlns:p14="http://schemas.microsoft.com/office/powerpoint/2010/main" val="2354699236"/>
              </p:ext>
            </p:extLst>
          </p:nvPr>
        </p:nvGraphicFramePr>
        <p:xfrm>
          <a:off x="107504" y="1196752"/>
          <a:ext cx="8924787" cy="4320480"/>
        </p:xfrm>
        <a:graphic>
          <a:graphicData uri="http://schemas.openxmlformats.org/presentationml/2006/ole">
            <mc:AlternateContent xmlns:mc="http://schemas.openxmlformats.org/markup-compatibility/2006">
              <mc:Choice xmlns:v="urn:schemas-microsoft-com:vml" Requires="v">
                <p:oleObj spid="_x0000_s1068" name="Acrobat Document" r:id="rId4" imgW="5390995" imgH="2609508" progId="AcroExch.Document.DC">
                  <p:embed/>
                </p:oleObj>
              </mc:Choice>
              <mc:Fallback>
                <p:oleObj name="Acrobat Document" r:id="rId4" imgW="5390995" imgH="2609508" progId="AcroExch.Document.DC">
                  <p:embed/>
                  <p:pic>
                    <p:nvPicPr>
                      <p:cNvPr id="0" name=""/>
                      <p:cNvPicPr/>
                      <p:nvPr/>
                    </p:nvPicPr>
                    <p:blipFill>
                      <a:blip r:embed="rId5"/>
                      <a:stretch>
                        <a:fillRect/>
                      </a:stretch>
                    </p:blipFill>
                    <p:spPr>
                      <a:xfrm>
                        <a:off x="107504" y="1196752"/>
                        <a:ext cx="8924787" cy="4320480"/>
                      </a:xfrm>
                      <a:prstGeom prst="rect">
                        <a:avLst/>
                      </a:prstGeom>
                    </p:spPr>
                  </p:pic>
                </p:oleObj>
              </mc:Fallback>
            </mc:AlternateContent>
          </a:graphicData>
        </a:graphic>
      </p:graphicFrame>
    </p:spTree>
    <p:extLst>
      <p:ext uri="{BB962C8B-B14F-4D97-AF65-F5344CB8AC3E}">
        <p14:creationId xmlns:p14="http://schemas.microsoft.com/office/powerpoint/2010/main" val="4286399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88640"/>
            <a:ext cx="8229600" cy="1143000"/>
          </a:xfrm>
        </p:spPr>
        <p:txBody>
          <a:bodyPr/>
          <a:lstStyle/>
          <a:p>
            <a:r>
              <a:rPr lang="nb-NO" sz="3400" b="1" dirty="0" smtClean="0"/>
              <a:t>Konklusjon </a:t>
            </a:r>
            <a:endParaRPr lang="nb-NO" sz="3400" b="1" dirty="0"/>
          </a:p>
        </p:txBody>
      </p:sp>
      <p:sp>
        <p:nvSpPr>
          <p:cNvPr id="3" name="Plassholder for innhold 2"/>
          <p:cNvSpPr>
            <a:spLocks noGrp="1"/>
          </p:cNvSpPr>
          <p:nvPr>
            <p:ph idx="1"/>
          </p:nvPr>
        </p:nvSpPr>
        <p:spPr>
          <a:xfrm>
            <a:off x="467544" y="1052736"/>
            <a:ext cx="8229600" cy="4857403"/>
          </a:xfrm>
        </p:spPr>
        <p:txBody>
          <a:bodyPr/>
          <a:lstStyle/>
          <a:p>
            <a:r>
              <a:rPr lang="nb-NO" sz="3000" dirty="0" smtClean="0"/>
              <a:t>Har kommet godt i gang med bygging av maritimt utdannings og forskningsplattform</a:t>
            </a:r>
          </a:p>
          <a:p>
            <a:r>
              <a:rPr lang="nb-NO" sz="3000" dirty="0" smtClean="0"/>
              <a:t>Har lykkes i oppstartsfasen med mye innsats fra mange</a:t>
            </a:r>
          </a:p>
          <a:p>
            <a:r>
              <a:rPr lang="nb-NO" sz="3000" dirty="0" smtClean="0"/>
              <a:t>Studentene har gjennomgående vært meget fornøyde</a:t>
            </a:r>
          </a:p>
          <a:p>
            <a:r>
              <a:rPr lang="nb-NO" sz="3000" dirty="0" smtClean="0"/>
              <a:t>Er blitt kjent som et viktig fagmiljø innenfor maritim utdanning</a:t>
            </a:r>
          </a:p>
          <a:p>
            <a:r>
              <a:rPr lang="nb-NO" sz="3000" dirty="0" smtClean="0"/>
              <a:t>Har klarlagt et potensial for videre satsing</a:t>
            </a:r>
          </a:p>
          <a:p>
            <a:endParaRPr lang="nb-NO" sz="3000" dirty="0" smtClean="0"/>
          </a:p>
          <a:p>
            <a:endParaRPr lang="nb-NO" sz="3000" dirty="0"/>
          </a:p>
        </p:txBody>
      </p:sp>
    </p:spTree>
    <p:extLst>
      <p:ext uri="{BB962C8B-B14F-4D97-AF65-F5344CB8AC3E}">
        <p14:creationId xmlns:p14="http://schemas.microsoft.com/office/powerpoint/2010/main" val="3901333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pPr>
              <a:defRPr/>
            </a:pPr>
            <a:fld id="{0C702762-C2B3-46F0-B86B-2240F858042C}" type="slidenum">
              <a:rPr lang="nb-NO" smtClean="0"/>
              <a:pPr>
                <a:defRPr/>
              </a:pPr>
              <a:t>2</a:t>
            </a:fld>
            <a:endParaRPr lang="nb-NO"/>
          </a:p>
        </p:txBody>
      </p:sp>
      <p:sp>
        <p:nvSpPr>
          <p:cNvPr id="4" name="Rektangel 3"/>
          <p:cNvSpPr/>
          <p:nvPr/>
        </p:nvSpPr>
        <p:spPr>
          <a:xfrm>
            <a:off x="202824" y="687189"/>
            <a:ext cx="8928992" cy="5632311"/>
          </a:xfrm>
          <a:prstGeom prst="rect">
            <a:avLst/>
          </a:prstGeom>
        </p:spPr>
        <p:txBody>
          <a:bodyPr wrap="square">
            <a:spAutoFit/>
          </a:bodyPr>
          <a:lstStyle/>
          <a:p>
            <a:r>
              <a:rPr lang="nb-NO" dirty="0"/>
              <a:t>Målet er å etablere partnerskapet Maritim Campus Nord med fokus på utnyttelse av felles ressurser og transparente studietilbud mellom de maritime fagskolene i Bodø, </a:t>
            </a:r>
            <a:r>
              <a:rPr lang="nb-NO" dirty="0" smtClean="0"/>
              <a:t>Lofoten, </a:t>
            </a:r>
            <a:r>
              <a:rPr lang="nb-NO" i="1" dirty="0"/>
              <a:t>Ytre Namdalen </a:t>
            </a:r>
            <a:r>
              <a:rPr lang="nb-NO" dirty="0"/>
              <a:t>og Universitetet Nordland/HINT(fra 1.1.2016: Nord Universitet)</a:t>
            </a:r>
          </a:p>
          <a:p>
            <a:r>
              <a:rPr lang="nb-NO" dirty="0" smtClean="0"/>
              <a:t> </a:t>
            </a:r>
            <a:endParaRPr lang="nb-NO" dirty="0"/>
          </a:p>
          <a:p>
            <a:r>
              <a:rPr lang="nb-NO" dirty="0" smtClean="0"/>
              <a:t>Fellestiltak:</a:t>
            </a:r>
            <a:endParaRPr lang="nb-NO" dirty="0"/>
          </a:p>
          <a:p>
            <a:endParaRPr lang="nb-NO" dirty="0"/>
          </a:p>
          <a:p>
            <a:pPr marL="342900" indent="-342900">
              <a:buFont typeface="Arial" panose="020B0604020202020204" pitchFamily="34" charset="0"/>
              <a:buChar char="•"/>
            </a:pPr>
            <a:r>
              <a:rPr lang="nb-NO" dirty="0"/>
              <a:t>Utvikling av transparente fag, kurs- og studietilbud </a:t>
            </a:r>
            <a:endParaRPr lang="nb-NO" dirty="0" smtClean="0"/>
          </a:p>
          <a:p>
            <a:pPr marL="342900" indent="-342900">
              <a:buFont typeface="Arial" panose="020B0604020202020204" pitchFamily="34" charset="0"/>
              <a:buChar char="•"/>
            </a:pPr>
            <a:r>
              <a:rPr lang="nb-NO" dirty="0" smtClean="0"/>
              <a:t>Utveksling </a:t>
            </a:r>
            <a:r>
              <a:rPr lang="nb-NO" dirty="0"/>
              <a:t>av fagkompetanse og spesialisering</a:t>
            </a:r>
          </a:p>
          <a:p>
            <a:pPr marL="342900" indent="-342900">
              <a:buFont typeface="Arial" panose="020B0604020202020204" pitchFamily="34" charset="0"/>
              <a:buChar char="•"/>
            </a:pPr>
            <a:r>
              <a:rPr lang="nb-NO" b="1" dirty="0"/>
              <a:t>Bruk av felles utstyr, inklusiv </a:t>
            </a:r>
            <a:r>
              <a:rPr lang="nb-NO" b="1" dirty="0" smtClean="0"/>
              <a:t>simulatorkapasiteter</a:t>
            </a:r>
            <a:endParaRPr lang="nb-NO" b="1" dirty="0"/>
          </a:p>
          <a:p>
            <a:pPr marL="342900" indent="-342900">
              <a:buFont typeface="Arial" panose="020B0604020202020204" pitchFamily="34" charset="0"/>
              <a:buChar char="•"/>
            </a:pPr>
            <a:r>
              <a:rPr lang="nb-NO" dirty="0"/>
              <a:t>Felles satsing når det gjelder lærling – og kadettplasser i nord</a:t>
            </a:r>
          </a:p>
          <a:p>
            <a:pPr marL="342900" indent="-342900">
              <a:buFont typeface="Arial" panose="020B0604020202020204" pitchFamily="34" charset="0"/>
              <a:buChar char="•"/>
            </a:pPr>
            <a:r>
              <a:rPr lang="nb-NO" dirty="0"/>
              <a:t>Kompetanseutvikling </a:t>
            </a:r>
            <a:r>
              <a:rPr lang="nb-NO" dirty="0" smtClean="0"/>
              <a:t>og videreutdanning av fagpersonell </a:t>
            </a:r>
          </a:p>
          <a:p>
            <a:pPr marL="342900" indent="-342900">
              <a:buFont typeface="Arial" panose="020B0604020202020204" pitchFamily="34" charset="0"/>
              <a:buChar char="•"/>
            </a:pPr>
            <a:r>
              <a:rPr lang="nb-NO" dirty="0" smtClean="0"/>
              <a:t>Felles innovasjon </a:t>
            </a:r>
            <a:r>
              <a:rPr lang="nb-NO" dirty="0"/>
              <a:t>og forskningsprosjekter i samarbeid med nærings- og samfunnsliv</a:t>
            </a:r>
          </a:p>
          <a:p>
            <a:pPr marL="342900" indent="-342900">
              <a:buFont typeface="Arial" panose="020B0604020202020204" pitchFamily="34" charset="0"/>
              <a:buChar char="•"/>
            </a:pPr>
            <a:r>
              <a:rPr lang="nb-NO" dirty="0"/>
              <a:t>Felles markedsføring</a:t>
            </a:r>
          </a:p>
        </p:txBody>
      </p:sp>
      <p:sp>
        <p:nvSpPr>
          <p:cNvPr id="3" name="TekstSylinder 2"/>
          <p:cNvSpPr txBox="1"/>
          <p:nvPr/>
        </p:nvSpPr>
        <p:spPr>
          <a:xfrm>
            <a:off x="467544" y="116632"/>
            <a:ext cx="7560840" cy="461665"/>
          </a:xfrm>
          <a:prstGeom prst="rect">
            <a:avLst/>
          </a:prstGeom>
          <a:noFill/>
        </p:spPr>
        <p:txBody>
          <a:bodyPr wrap="square" rtlCol="0">
            <a:spAutoFit/>
          </a:bodyPr>
          <a:lstStyle/>
          <a:p>
            <a:r>
              <a:rPr lang="nb-NO" b="1" dirty="0" smtClean="0">
                <a:solidFill>
                  <a:schemeClr val="accent2"/>
                </a:solidFill>
                <a:latin typeface="+mn-lt"/>
              </a:rPr>
              <a:t>Beskrivelse av tiltaket F-23:</a:t>
            </a:r>
            <a:endParaRPr lang="nb-NO" b="1" dirty="0">
              <a:solidFill>
                <a:schemeClr val="accent2"/>
              </a:solidFill>
              <a:latin typeface="+mn-lt"/>
            </a:endParaRPr>
          </a:p>
        </p:txBody>
      </p:sp>
    </p:spTree>
    <p:extLst>
      <p:ext uri="{BB962C8B-B14F-4D97-AF65-F5344CB8AC3E}">
        <p14:creationId xmlns:p14="http://schemas.microsoft.com/office/powerpoint/2010/main" val="4246099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476673"/>
            <a:ext cx="7772400" cy="1656184"/>
          </a:xfrm>
        </p:spPr>
        <p:txBody>
          <a:bodyPr/>
          <a:lstStyle/>
          <a:p>
            <a:pPr algn="ctr"/>
            <a:r>
              <a:rPr lang="nb-NO" sz="4000" b="1" dirty="0" smtClean="0">
                <a:solidFill>
                  <a:schemeClr val="tx1"/>
                </a:solidFill>
              </a:rPr>
              <a:t>Samarbeidsavtalen</a:t>
            </a:r>
            <a:r>
              <a:rPr lang="nb-NO" sz="4000" b="1" dirty="0" smtClean="0">
                <a:solidFill>
                  <a:srgbClr val="0070C0"/>
                </a:solidFill>
              </a:rPr>
              <a:t/>
            </a:r>
            <a:br>
              <a:rPr lang="nb-NO" sz="4000" b="1" dirty="0" smtClean="0">
                <a:solidFill>
                  <a:srgbClr val="0070C0"/>
                </a:solidFill>
              </a:rPr>
            </a:br>
            <a:r>
              <a:rPr lang="nb-NO" sz="2000" b="1" dirty="0" smtClean="0">
                <a:solidFill>
                  <a:srgbClr val="0070C0"/>
                </a:solidFill>
              </a:rPr>
              <a:t> </a:t>
            </a:r>
            <a:r>
              <a:rPr lang="nb-NO" sz="4000" b="1" dirty="0" smtClean="0">
                <a:solidFill>
                  <a:srgbClr val="0070C0"/>
                </a:solidFill>
              </a:rPr>
              <a:t/>
            </a:r>
            <a:br>
              <a:rPr lang="nb-NO" sz="4000" b="1" dirty="0" smtClean="0">
                <a:solidFill>
                  <a:srgbClr val="0070C0"/>
                </a:solidFill>
              </a:rPr>
            </a:br>
            <a:r>
              <a:rPr lang="nb-NO" sz="4000" b="1" dirty="0" smtClean="0">
                <a:solidFill>
                  <a:srgbClr val="0070C0"/>
                </a:solidFill>
              </a:rPr>
              <a:t>«Maritim Campus Nord»</a:t>
            </a:r>
            <a:br>
              <a:rPr lang="nb-NO" sz="4000" b="1" dirty="0" smtClean="0">
                <a:solidFill>
                  <a:srgbClr val="0070C0"/>
                </a:solidFill>
              </a:rPr>
            </a:br>
            <a:endParaRPr lang="nb-NO" sz="4000" b="1" dirty="0">
              <a:solidFill>
                <a:srgbClr val="0070C0"/>
              </a:solidFill>
            </a:endParaRPr>
          </a:p>
        </p:txBody>
      </p:sp>
      <p:sp>
        <p:nvSpPr>
          <p:cNvPr id="3" name="Plassholder for innhold 2"/>
          <p:cNvSpPr>
            <a:spLocks noGrp="1"/>
          </p:cNvSpPr>
          <p:nvPr>
            <p:ph idx="1"/>
          </p:nvPr>
        </p:nvSpPr>
        <p:spPr>
          <a:xfrm>
            <a:off x="539552" y="2132856"/>
            <a:ext cx="8604448" cy="4104456"/>
          </a:xfrm>
        </p:spPr>
        <p:txBody>
          <a:bodyPr/>
          <a:lstStyle/>
          <a:p>
            <a:r>
              <a:rPr lang="nb-NO" sz="2800" dirty="0" smtClean="0"/>
              <a:t>Avløser avtalen (2012) «</a:t>
            </a:r>
            <a:r>
              <a:rPr lang="nb-NO" sz="2800" i="1" dirty="0" smtClean="0"/>
              <a:t>Bodø Maritime Campus»  </a:t>
            </a:r>
            <a:endParaRPr lang="nb-NO" sz="2800" dirty="0"/>
          </a:p>
          <a:p>
            <a:pPr marL="0" indent="0">
              <a:buNone/>
            </a:pPr>
            <a:endParaRPr lang="nb-NO" sz="2800" dirty="0" smtClean="0"/>
          </a:p>
          <a:p>
            <a:endParaRPr lang="nb-NO" sz="2800" dirty="0"/>
          </a:p>
          <a:p>
            <a:r>
              <a:rPr lang="nb-NO" sz="2800" dirty="0" smtClean="0"/>
              <a:t>Sikre et tett partnerskap mellom Nord universitet og Nordland fylkeskommune ved Lofoten maritime fagskole og Bodin videregående skole og maritime fagskole. </a:t>
            </a:r>
            <a:endParaRPr lang="nb-NO" sz="2800" dirty="0"/>
          </a:p>
        </p:txBody>
      </p:sp>
      <p:sp>
        <p:nvSpPr>
          <p:cNvPr id="4" name="Plassholder for lysbildenummer 3"/>
          <p:cNvSpPr>
            <a:spLocks noGrp="1"/>
          </p:cNvSpPr>
          <p:nvPr>
            <p:ph type="sldNum" sz="quarter" idx="12"/>
          </p:nvPr>
        </p:nvSpPr>
        <p:spPr/>
        <p:txBody>
          <a:bodyPr/>
          <a:lstStyle/>
          <a:p>
            <a:pPr>
              <a:defRPr/>
            </a:pPr>
            <a:fld id="{0C702762-C2B3-46F0-B86B-2240F858042C}" type="slidenum">
              <a:rPr lang="nb-NO" smtClean="0"/>
              <a:pPr>
                <a:defRPr/>
              </a:pPr>
              <a:t>3</a:t>
            </a:fld>
            <a:endParaRPr lang="nb-NO"/>
          </a:p>
        </p:txBody>
      </p:sp>
    </p:spTree>
    <p:extLst>
      <p:ext uri="{BB962C8B-B14F-4D97-AF65-F5344CB8AC3E}">
        <p14:creationId xmlns:p14="http://schemas.microsoft.com/office/powerpoint/2010/main" val="3957016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274638"/>
            <a:ext cx="8435280" cy="886346"/>
          </a:xfrm>
        </p:spPr>
        <p:txBody>
          <a:bodyPr>
            <a:normAutofit/>
          </a:bodyPr>
          <a:lstStyle/>
          <a:p>
            <a:r>
              <a:rPr lang="nb-NO" sz="3600" b="1" dirty="0" smtClean="0"/>
              <a:t> </a:t>
            </a:r>
            <a:r>
              <a:rPr lang="nb-NO" b="1" i="1" dirty="0" smtClean="0">
                <a:solidFill>
                  <a:srgbClr val="0070C0"/>
                </a:solidFill>
              </a:rPr>
              <a:t>Maritim Campus Nord (MCN) </a:t>
            </a:r>
            <a:endParaRPr lang="nb-NO" b="1" i="1" dirty="0">
              <a:solidFill>
                <a:srgbClr val="0070C0"/>
              </a:solidFill>
            </a:endParaRPr>
          </a:p>
        </p:txBody>
      </p:sp>
      <p:sp>
        <p:nvSpPr>
          <p:cNvPr id="3" name="Plassholder for innhold 2"/>
          <p:cNvSpPr>
            <a:spLocks noGrp="1"/>
          </p:cNvSpPr>
          <p:nvPr>
            <p:ph idx="1"/>
          </p:nvPr>
        </p:nvSpPr>
        <p:spPr>
          <a:xfrm>
            <a:off x="107504" y="1268760"/>
            <a:ext cx="9001000" cy="5544616"/>
          </a:xfrm>
        </p:spPr>
        <p:txBody>
          <a:bodyPr>
            <a:normAutofit/>
          </a:bodyPr>
          <a:lstStyle/>
          <a:p>
            <a:r>
              <a:rPr lang="nb-NO" sz="2400" dirty="0" smtClean="0"/>
              <a:t>Alle tjenester har en historie å fortelle. Det er blitt mange fortellinger om </a:t>
            </a:r>
            <a:r>
              <a:rPr lang="nb-NO" sz="2400" i="1" dirty="0">
                <a:solidFill>
                  <a:srgbClr val="0070C0"/>
                </a:solidFill>
              </a:rPr>
              <a:t>B</a:t>
            </a:r>
            <a:r>
              <a:rPr lang="nb-NO" sz="2400" i="1" dirty="0" smtClean="0">
                <a:solidFill>
                  <a:srgbClr val="0070C0"/>
                </a:solidFill>
              </a:rPr>
              <a:t>odø Maritime Campus, </a:t>
            </a:r>
            <a:r>
              <a:rPr lang="nb-NO" sz="2400" dirty="0" smtClean="0"/>
              <a:t>men nå er dette videreført og vi tar mål av oss om å nå nye høyder under samarbeidsplattformen </a:t>
            </a:r>
            <a:r>
              <a:rPr lang="nb-NO" sz="2400" b="1" i="1" dirty="0" smtClean="0">
                <a:solidFill>
                  <a:srgbClr val="0070C0"/>
                </a:solidFill>
              </a:rPr>
              <a:t>Maritim Campus Nord</a:t>
            </a:r>
            <a:r>
              <a:rPr lang="nb-NO" sz="2400" dirty="0" smtClean="0">
                <a:solidFill>
                  <a:srgbClr val="0070C0"/>
                </a:solidFill>
              </a:rPr>
              <a:t>.</a:t>
            </a:r>
          </a:p>
          <a:p>
            <a:pPr marL="0" indent="0">
              <a:buNone/>
            </a:pPr>
            <a:endParaRPr lang="nb-NO" sz="2400" dirty="0" smtClean="0">
              <a:solidFill>
                <a:srgbClr val="0070C0"/>
              </a:solidFill>
            </a:endParaRPr>
          </a:p>
          <a:p>
            <a:r>
              <a:rPr lang="nb-NO" sz="2400" dirty="0" smtClean="0"/>
              <a:t>De  fleste vellykkede historier om merkevare-bygging, starter og slutter hjemme i institusjonene - på arbeidsplassene ved:</a:t>
            </a:r>
          </a:p>
          <a:p>
            <a:r>
              <a:rPr lang="nb-NO" sz="2400" dirty="0" smtClean="0"/>
              <a:t> </a:t>
            </a:r>
            <a:r>
              <a:rPr lang="nb-NO" sz="2400" b="1" dirty="0" smtClean="0"/>
              <a:t>Nord universitet,</a:t>
            </a:r>
            <a:r>
              <a:rPr lang="nb-NO" sz="2400" b="1" dirty="0" smtClean="0">
                <a:solidFill>
                  <a:srgbClr val="FF0000"/>
                </a:solidFill>
              </a:rPr>
              <a:t> </a:t>
            </a:r>
            <a:r>
              <a:rPr lang="nb-NO" sz="2400" b="1" dirty="0" smtClean="0"/>
              <a:t>Lofoten- og Bodin </a:t>
            </a:r>
            <a:r>
              <a:rPr lang="nb-NO" sz="2400" b="1" dirty="0" err="1" smtClean="0"/>
              <a:t>mar</a:t>
            </a:r>
            <a:r>
              <a:rPr lang="nb-NO" sz="2400" b="1" dirty="0" smtClean="0"/>
              <a:t> fagskole og..</a:t>
            </a:r>
            <a:endParaRPr lang="nb-NO" sz="2400" b="1" dirty="0"/>
          </a:p>
        </p:txBody>
      </p:sp>
      <p:sp>
        <p:nvSpPr>
          <p:cNvPr id="4" name="Plassholder for lysbildenummer 3"/>
          <p:cNvSpPr>
            <a:spLocks noGrp="1"/>
          </p:cNvSpPr>
          <p:nvPr>
            <p:ph type="sldNum" sz="quarter" idx="12"/>
          </p:nvPr>
        </p:nvSpPr>
        <p:spPr/>
        <p:txBody>
          <a:bodyPr/>
          <a:lstStyle/>
          <a:p>
            <a:pPr>
              <a:defRPr/>
            </a:pPr>
            <a:fld id="{0C702762-C2B3-46F0-B86B-2240F858042C}" type="slidenum">
              <a:rPr lang="nb-NO" smtClean="0"/>
              <a:pPr>
                <a:defRPr/>
              </a:pPr>
              <a:t>4</a:t>
            </a:fld>
            <a:endParaRPr lang="nb-NO"/>
          </a:p>
        </p:txBody>
      </p:sp>
    </p:spTree>
    <p:extLst>
      <p:ext uri="{BB962C8B-B14F-4D97-AF65-F5344CB8AC3E}">
        <p14:creationId xmlns:p14="http://schemas.microsoft.com/office/powerpoint/2010/main" val="4134510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pPr>
              <a:defRPr/>
            </a:pPr>
            <a:fld id="{0C702762-C2B3-46F0-B86B-2240F858042C}" type="slidenum">
              <a:rPr lang="nb-NO" smtClean="0"/>
              <a:pPr>
                <a:defRPr/>
              </a:pPr>
              <a:t>5</a:t>
            </a:fld>
            <a:endParaRPr lang="nb-NO"/>
          </a:p>
        </p:txBody>
      </p:sp>
      <p:sp>
        <p:nvSpPr>
          <p:cNvPr id="6" name="Plassholder for innhold 5"/>
          <p:cNvSpPr>
            <a:spLocks noGrp="1"/>
          </p:cNvSpPr>
          <p:nvPr>
            <p:ph idx="1"/>
          </p:nvPr>
        </p:nvSpPr>
        <p:spPr>
          <a:xfrm>
            <a:off x="251520" y="927884"/>
            <a:ext cx="8640960" cy="5093404"/>
          </a:xfrm>
        </p:spPr>
        <p:txBody>
          <a:bodyPr/>
          <a:lstStyle/>
          <a:p>
            <a:pPr lvl="0" defTabSz="457200">
              <a:spcBef>
                <a:spcPts val="1000"/>
              </a:spcBef>
              <a:buClr>
                <a:srgbClr val="8AD0D6"/>
              </a:buClr>
              <a:buSzPct val="80000"/>
              <a:buFont typeface="Wingdings" panose="05000000000000000000" pitchFamily="2" charset="2"/>
              <a:buChar char="§"/>
              <a:defRPr/>
            </a:pPr>
            <a:r>
              <a:rPr lang="nb-NO" altLang="nb-NO" sz="2200" kern="1200" dirty="0" smtClean="0">
                <a:solidFill>
                  <a:prstClr val="black"/>
                </a:solidFill>
                <a:latin typeface="Century Gothic" panose="020B0502020202020204"/>
                <a:ea typeface="+mj-ea"/>
                <a:cs typeface="+mj-cs"/>
              </a:rPr>
              <a:t>Samarbeidsavtalen </a:t>
            </a:r>
            <a:r>
              <a:rPr lang="nb-NO" altLang="nb-NO" sz="2200" kern="1200" dirty="0">
                <a:solidFill>
                  <a:prstClr val="black"/>
                </a:solidFill>
                <a:latin typeface="Century Gothic" panose="020B0502020202020204"/>
                <a:ea typeface="+mj-ea"/>
                <a:cs typeface="+mj-cs"/>
              </a:rPr>
              <a:t>(MCN)har som </a:t>
            </a:r>
            <a:r>
              <a:rPr lang="nb-NO" altLang="nb-NO" sz="2200" b="1" kern="1200" dirty="0">
                <a:solidFill>
                  <a:prstClr val="black"/>
                </a:solidFill>
                <a:latin typeface="Century Gothic" panose="020B0502020202020204"/>
                <a:ea typeface="+mj-ea"/>
                <a:cs typeface="+mj-cs"/>
              </a:rPr>
              <a:t>mål å utvikle et tett partnerskap mellom de nevnte utdanningsenhetene </a:t>
            </a:r>
            <a:r>
              <a:rPr lang="nb-NO" altLang="nb-NO" sz="2200" kern="1200" dirty="0">
                <a:solidFill>
                  <a:prstClr val="black"/>
                </a:solidFill>
                <a:latin typeface="Century Gothic" panose="020B0502020202020204"/>
                <a:ea typeface="+mj-ea"/>
                <a:cs typeface="+mj-cs"/>
              </a:rPr>
              <a:t>knyttet til maritim grunn- og videreutdanning, kursvirksomhet, investering i og utnyttelse av undervisningsinfrastruktur og forskning. </a:t>
            </a:r>
          </a:p>
          <a:p>
            <a:pPr defTabSz="457200">
              <a:spcBef>
                <a:spcPts val="1000"/>
              </a:spcBef>
              <a:buClr>
                <a:srgbClr val="8AD0D6"/>
              </a:buClr>
              <a:buSzPct val="80000"/>
              <a:buFont typeface="Wingdings" panose="05000000000000000000" pitchFamily="2" charset="2"/>
              <a:buChar char="§"/>
              <a:defRPr/>
            </a:pPr>
            <a:r>
              <a:rPr lang="nb-NO" altLang="nb-NO" sz="2200" kern="1200" dirty="0">
                <a:solidFill>
                  <a:prstClr val="black"/>
                </a:solidFill>
                <a:latin typeface="Century Gothic" panose="020B0502020202020204"/>
                <a:ea typeface="+mj-ea"/>
                <a:cs typeface="+mj-cs"/>
              </a:rPr>
              <a:t>Det skal tilbys studier </a:t>
            </a:r>
            <a:r>
              <a:rPr lang="nb-NO" altLang="nb-NO" sz="2200" b="1" kern="1200" dirty="0">
                <a:solidFill>
                  <a:prstClr val="black"/>
                </a:solidFill>
                <a:latin typeface="Century Gothic" panose="020B0502020202020204"/>
                <a:ea typeface="+mj-ea"/>
                <a:cs typeface="+mj-cs"/>
              </a:rPr>
              <a:t>fra fagbrev til doktorgradsutdanning </a:t>
            </a:r>
          </a:p>
          <a:p>
            <a:pPr lvl="0" defTabSz="457200">
              <a:spcBef>
                <a:spcPts val="1000"/>
              </a:spcBef>
              <a:buClr>
                <a:srgbClr val="8AD0D6"/>
              </a:buClr>
              <a:buSzPct val="80000"/>
              <a:buFont typeface="Wingdings" panose="05000000000000000000" pitchFamily="2" charset="2"/>
              <a:buChar char="§"/>
              <a:defRPr/>
            </a:pPr>
            <a:r>
              <a:rPr lang="nb-NO" altLang="nb-NO" sz="2200" kern="1200" dirty="0" smtClean="0">
                <a:solidFill>
                  <a:prstClr val="black"/>
                </a:solidFill>
                <a:latin typeface="Century Gothic" panose="020B0502020202020204"/>
                <a:ea typeface="+mj-ea"/>
                <a:cs typeface="+mj-cs"/>
              </a:rPr>
              <a:t>Siktemålet </a:t>
            </a:r>
            <a:r>
              <a:rPr lang="nb-NO" altLang="nb-NO" sz="2200" kern="1200" dirty="0">
                <a:solidFill>
                  <a:prstClr val="black"/>
                </a:solidFill>
                <a:latin typeface="Century Gothic" panose="020B0502020202020204"/>
                <a:ea typeface="+mj-ea"/>
                <a:cs typeface="+mj-cs"/>
              </a:rPr>
              <a:t>er at Maritimt Campus Nord skal være en sentral node i det norske maritime utdanningssystemet. </a:t>
            </a:r>
          </a:p>
          <a:p>
            <a:pPr lvl="0" defTabSz="457200">
              <a:spcBef>
                <a:spcPts val="1000"/>
              </a:spcBef>
              <a:buClr>
                <a:srgbClr val="8AD0D6"/>
              </a:buClr>
              <a:buSzPct val="80000"/>
              <a:buFont typeface="Wingdings" panose="05000000000000000000" pitchFamily="2" charset="2"/>
              <a:buChar char="§"/>
              <a:defRPr/>
            </a:pPr>
            <a:r>
              <a:rPr lang="nb-NO" altLang="nb-NO" sz="2200" kern="1200" dirty="0" smtClean="0">
                <a:solidFill>
                  <a:prstClr val="black"/>
                </a:solidFill>
                <a:latin typeface="Century Gothic" panose="020B0502020202020204"/>
                <a:ea typeface="+mj-ea"/>
                <a:cs typeface="+mj-cs"/>
              </a:rPr>
              <a:t>Partnerskapet </a:t>
            </a:r>
            <a:r>
              <a:rPr lang="nb-NO" altLang="nb-NO" sz="2200" kern="1200" dirty="0">
                <a:solidFill>
                  <a:prstClr val="black"/>
                </a:solidFill>
                <a:latin typeface="Century Gothic" panose="020B0502020202020204"/>
                <a:ea typeface="+mj-ea"/>
                <a:cs typeface="+mj-cs"/>
              </a:rPr>
              <a:t>skal </a:t>
            </a:r>
            <a:r>
              <a:rPr lang="nb-NO" altLang="nb-NO" sz="2200" b="1" kern="1200" dirty="0">
                <a:solidFill>
                  <a:prstClr val="black"/>
                </a:solidFill>
                <a:latin typeface="Century Gothic" panose="020B0502020202020204"/>
                <a:ea typeface="+mj-ea"/>
                <a:cs typeface="+mj-cs"/>
              </a:rPr>
              <a:t>bidra til en positiv næringsutvikling </a:t>
            </a:r>
            <a:r>
              <a:rPr lang="nb-NO" altLang="nb-NO" sz="2200" kern="1200" dirty="0">
                <a:solidFill>
                  <a:prstClr val="black"/>
                </a:solidFill>
                <a:latin typeface="Century Gothic" panose="020B0502020202020204"/>
                <a:ea typeface="+mj-ea"/>
                <a:cs typeface="+mj-cs"/>
              </a:rPr>
              <a:t>innenfor den maritime næringen i regionen og nasjonalt.</a:t>
            </a:r>
          </a:p>
          <a:p>
            <a:pPr>
              <a:buFont typeface="Wingdings" panose="05000000000000000000" pitchFamily="2" charset="2"/>
              <a:buChar char="§"/>
              <a:defRPr/>
            </a:pPr>
            <a:r>
              <a:rPr lang="nb-NO" altLang="nb-NO" dirty="0" smtClean="0">
                <a:solidFill>
                  <a:schemeClr val="bg1"/>
                </a:solidFill>
              </a:rPr>
              <a:t>om de nevnte utdanningsenhetene knyttet til maritim grunn- og videreutdanning, kursvirksomhet, </a:t>
            </a:r>
            <a:r>
              <a:rPr lang="nb-NO" altLang="nb-NO" dirty="0" err="1" smtClean="0">
                <a:solidFill>
                  <a:schemeClr val="bg1"/>
                </a:solidFill>
              </a:rPr>
              <a:t>investeri</a:t>
            </a:r>
            <a:r>
              <a:rPr lang="nb-NO" altLang="nb-NO" dirty="0" smtClean="0">
                <a:solidFill>
                  <a:schemeClr val="bg1"/>
                </a:solidFill>
              </a:rPr>
              <a:t> og utnyttelse av undervisningsinfrastruktur og forskning. </a:t>
            </a:r>
          </a:p>
          <a:p>
            <a:pPr>
              <a:buFont typeface="Wingdings" panose="05000000000000000000" pitchFamily="2" charset="2"/>
              <a:buChar char="§"/>
              <a:defRPr/>
            </a:pPr>
            <a:r>
              <a:rPr lang="nb-NO" altLang="nb-NO" dirty="0" smtClean="0">
                <a:solidFill>
                  <a:schemeClr val="bg1"/>
                </a:solidFill>
              </a:rPr>
              <a:t>Siktemålet er at Maritimt Campus Nord skal være en sentral node i det norske maritime utdanningssystemet. </a:t>
            </a:r>
          </a:p>
          <a:p>
            <a:endParaRPr lang="nb-NO" dirty="0"/>
          </a:p>
        </p:txBody>
      </p:sp>
      <p:sp>
        <p:nvSpPr>
          <p:cNvPr id="2" name="TekstSylinder 1"/>
          <p:cNvSpPr txBox="1"/>
          <p:nvPr/>
        </p:nvSpPr>
        <p:spPr>
          <a:xfrm>
            <a:off x="1187624" y="404664"/>
            <a:ext cx="6552728" cy="523220"/>
          </a:xfrm>
          <a:prstGeom prst="rect">
            <a:avLst/>
          </a:prstGeom>
          <a:noFill/>
        </p:spPr>
        <p:txBody>
          <a:bodyPr wrap="square" rtlCol="0">
            <a:spAutoFit/>
          </a:bodyPr>
          <a:lstStyle/>
          <a:p>
            <a:r>
              <a:rPr lang="nb-NO" sz="2800" b="1" dirty="0" smtClean="0">
                <a:solidFill>
                  <a:schemeClr val="accent2"/>
                </a:solidFill>
                <a:latin typeface="+mn-lt"/>
              </a:rPr>
              <a:t>Mål for etableringen MCN</a:t>
            </a:r>
            <a:r>
              <a:rPr lang="nb-NO" sz="2000" dirty="0" smtClean="0">
                <a:latin typeface="+mn-lt"/>
              </a:rPr>
              <a:t>:</a:t>
            </a:r>
            <a:endParaRPr lang="nb-NO" sz="2000" dirty="0">
              <a:latin typeface="+mn-lt"/>
            </a:endParaRPr>
          </a:p>
        </p:txBody>
      </p:sp>
    </p:spTree>
    <p:extLst>
      <p:ext uri="{BB962C8B-B14F-4D97-AF65-F5344CB8AC3E}">
        <p14:creationId xmlns:p14="http://schemas.microsoft.com/office/powerpoint/2010/main" val="3057634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260648"/>
            <a:ext cx="8496944" cy="468313"/>
          </a:xfrm>
        </p:spPr>
        <p:txBody>
          <a:bodyPr/>
          <a:lstStyle/>
          <a:p>
            <a:pPr algn="ctr"/>
            <a:r>
              <a:rPr lang="nb-NO" b="1" dirty="0" smtClean="0"/>
              <a:t>Mål for etableringen: MCN</a:t>
            </a:r>
            <a:endParaRPr lang="nb-NO" b="1" dirty="0"/>
          </a:p>
        </p:txBody>
      </p:sp>
      <p:sp>
        <p:nvSpPr>
          <p:cNvPr id="3" name="Plassholder for innhold 2"/>
          <p:cNvSpPr>
            <a:spLocks noGrp="1"/>
          </p:cNvSpPr>
          <p:nvPr>
            <p:ph idx="1"/>
          </p:nvPr>
        </p:nvSpPr>
        <p:spPr>
          <a:xfrm>
            <a:off x="323528" y="908720"/>
            <a:ext cx="8134672" cy="4968552"/>
          </a:xfrm>
        </p:spPr>
        <p:txBody>
          <a:bodyPr/>
          <a:lstStyle/>
          <a:p>
            <a:r>
              <a:rPr lang="nb-NO" sz="2200" b="1" dirty="0" smtClean="0"/>
              <a:t>Etablere en felles Simulatorplattform for maritim beredskapsledelse – innenfor redning, brann, oljevern og maritim sikkerhet</a:t>
            </a:r>
            <a:r>
              <a:rPr lang="nb-NO" sz="2200" dirty="0" smtClean="0"/>
              <a:t>. </a:t>
            </a:r>
          </a:p>
          <a:p>
            <a:endParaRPr lang="nb-NO" sz="2200" dirty="0"/>
          </a:p>
          <a:p>
            <a:r>
              <a:rPr lang="nb-NO" sz="2200" dirty="0" smtClean="0"/>
              <a:t>Også terrorberedskap og kulturforståelse?</a:t>
            </a:r>
          </a:p>
          <a:p>
            <a:endParaRPr lang="nb-NO" sz="2200" dirty="0"/>
          </a:p>
          <a:p>
            <a:r>
              <a:rPr lang="nb-NO" sz="2200" dirty="0" smtClean="0"/>
              <a:t>Tilpasset grunnutdanning, videre- og etterutdanning og bli en øvingsplattform for andre/mange yrkesgrupper.</a:t>
            </a:r>
          </a:p>
          <a:p>
            <a:pPr marL="0" indent="0">
              <a:buNone/>
            </a:pPr>
            <a:endParaRPr lang="nb-NO" sz="2200" dirty="0"/>
          </a:p>
          <a:p>
            <a:r>
              <a:rPr lang="nb-NO" sz="2200" dirty="0" smtClean="0"/>
              <a:t>Få den faglige kompetansen og humankapitalen til samarbeidspartene å samspille faglig og sosialt slik at det det fører til faglig styrking, økt læring og profesjonalitet.</a:t>
            </a:r>
          </a:p>
          <a:p>
            <a:pPr marL="0" indent="0">
              <a:buNone/>
            </a:pPr>
            <a:endParaRPr lang="nb-NO" dirty="0"/>
          </a:p>
        </p:txBody>
      </p:sp>
      <p:sp>
        <p:nvSpPr>
          <p:cNvPr id="4" name="Plassholder for lysbildenummer 3"/>
          <p:cNvSpPr>
            <a:spLocks noGrp="1"/>
          </p:cNvSpPr>
          <p:nvPr>
            <p:ph type="sldNum" sz="quarter" idx="12"/>
          </p:nvPr>
        </p:nvSpPr>
        <p:spPr/>
        <p:txBody>
          <a:bodyPr/>
          <a:lstStyle/>
          <a:p>
            <a:pPr>
              <a:defRPr/>
            </a:pPr>
            <a:fld id="{0C702762-C2B3-46F0-B86B-2240F858042C}" type="slidenum">
              <a:rPr lang="nb-NO" smtClean="0"/>
              <a:pPr>
                <a:defRPr/>
              </a:pPr>
              <a:t>6</a:t>
            </a:fld>
            <a:endParaRPr lang="nb-NO"/>
          </a:p>
        </p:txBody>
      </p:sp>
    </p:spTree>
    <p:extLst>
      <p:ext uri="{BB962C8B-B14F-4D97-AF65-F5344CB8AC3E}">
        <p14:creationId xmlns:p14="http://schemas.microsoft.com/office/powerpoint/2010/main" val="422529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pPr>
              <a:defRPr/>
            </a:pPr>
            <a:fld id="{0C702762-C2B3-46F0-B86B-2240F858042C}" type="slidenum">
              <a:rPr lang="nb-NO" smtClean="0"/>
              <a:pPr>
                <a:defRPr/>
              </a:pPr>
              <a:t>7</a:t>
            </a:fld>
            <a:endParaRPr lang="nb-NO"/>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073" t="1225" r="8534" b="3519"/>
          <a:stretch>
            <a:fillRect/>
          </a:stretch>
        </p:blipFill>
        <p:spPr bwMode="auto">
          <a:xfrm>
            <a:off x="53975" y="116632"/>
            <a:ext cx="7451725"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p:cNvSpPr/>
          <p:nvPr/>
        </p:nvSpPr>
        <p:spPr>
          <a:xfrm>
            <a:off x="5652120" y="2204865"/>
            <a:ext cx="2160240" cy="187220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FFFFFF"/>
                </a:solidFill>
                <a:effectLst/>
                <a:uLnTx/>
                <a:uFillTx/>
                <a:latin typeface="Arial"/>
                <a:ea typeface="+mn-ea"/>
                <a:cs typeface="+mn-cs"/>
              </a:rPr>
              <a:t>Campus Mørkved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600" b="0" i="0" u="none" strike="noStrike" kern="1200" cap="none" spc="0" normalizeH="0" baseline="0" noProof="0" dirty="0" smtClean="0">
                <a:ln>
                  <a:noFill/>
                </a:ln>
                <a:solidFill>
                  <a:srgbClr val="FFFFFF"/>
                </a:solidFill>
                <a:effectLst/>
                <a:uLnTx/>
                <a:uFillTx/>
                <a:latin typeface="Arial"/>
                <a:ea typeface="+mn-ea"/>
                <a:cs typeface="+mn-cs"/>
              </a:rPr>
              <a:t>Bodin/NORD/</a:t>
            </a:r>
            <a:endParaRPr kumimoji="0" lang="nb-NO" sz="16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FFFFFF"/>
                </a:solidFill>
                <a:effectLst/>
                <a:uLnTx/>
                <a:uFillTx/>
                <a:latin typeface="Arial"/>
                <a:ea typeface="+mn-ea"/>
                <a:cs typeface="+mn-cs"/>
              </a:rPr>
              <a:t>S-senter</a:t>
            </a:r>
          </a:p>
        </p:txBody>
      </p:sp>
      <p:sp>
        <p:nvSpPr>
          <p:cNvPr id="8" name="Ellipse 7"/>
          <p:cNvSpPr/>
          <p:nvPr/>
        </p:nvSpPr>
        <p:spPr>
          <a:xfrm>
            <a:off x="2367743" y="4364782"/>
            <a:ext cx="1446212" cy="134937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FFFFFF"/>
                </a:solidFill>
                <a:effectLst/>
                <a:uLnTx/>
                <a:uFillTx/>
                <a:latin typeface="Arial"/>
                <a:ea typeface="+mn-ea"/>
                <a:cs typeface="+mn-cs"/>
              </a:rPr>
              <a:t>Campus </a:t>
            </a:r>
            <a:r>
              <a:rPr kumimoji="0" lang="nb-NO" sz="1600" b="0" i="0" u="none" strike="noStrike" kern="1200" cap="none" spc="0" normalizeH="0" baseline="0" noProof="0" dirty="0" smtClean="0">
                <a:ln>
                  <a:noFill/>
                </a:ln>
                <a:solidFill>
                  <a:srgbClr val="FFFFFF"/>
                </a:solidFill>
                <a:effectLst/>
                <a:uLnTx/>
                <a:uFillTx/>
                <a:latin typeface="Arial"/>
                <a:ea typeface="+mn-ea"/>
                <a:cs typeface="+mn-cs"/>
              </a:rPr>
              <a:t>Rørvik </a:t>
            </a:r>
            <a:r>
              <a:rPr kumimoji="0" lang="nb-NO" sz="1600" b="0" i="0" u="none" strike="noStrike" kern="1200" cap="none" spc="0" normalizeH="0" baseline="0" noProof="0" dirty="0" smtClean="0">
                <a:ln>
                  <a:noFill/>
                </a:ln>
                <a:solidFill>
                  <a:srgbClr val="FF0000"/>
                </a:solidFill>
                <a:effectLst/>
                <a:uLnTx/>
                <a:uFillTx/>
                <a:latin typeface="Arial"/>
                <a:ea typeface="+mn-ea"/>
                <a:cs typeface="+mn-cs"/>
              </a:rPr>
              <a:t>???</a:t>
            </a:r>
            <a:endParaRPr kumimoji="0" lang="nb-NO" sz="16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FFFFFF"/>
                </a:solidFill>
                <a:effectLst/>
                <a:uLnTx/>
                <a:uFillTx/>
                <a:latin typeface="Arial"/>
                <a:ea typeface="+mn-ea"/>
                <a:cs typeface="+mn-cs"/>
              </a:rPr>
              <a:t>YNF/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FFFFFF"/>
                </a:solidFill>
                <a:effectLst/>
                <a:uLnTx/>
                <a:uFillTx/>
                <a:latin typeface="Arial"/>
                <a:ea typeface="+mn-ea"/>
                <a:cs typeface="+mn-cs"/>
              </a:rPr>
              <a:t>S-senter</a:t>
            </a:r>
          </a:p>
        </p:txBody>
      </p:sp>
      <p:sp>
        <p:nvSpPr>
          <p:cNvPr id="9" name="Ellipse 8"/>
          <p:cNvSpPr/>
          <p:nvPr/>
        </p:nvSpPr>
        <p:spPr>
          <a:xfrm>
            <a:off x="3779837" y="819587"/>
            <a:ext cx="1447800" cy="134937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FFFFFF"/>
                </a:solidFill>
                <a:effectLst/>
                <a:uLnTx/>
                <a:uFillTx/>
                <a:latin typeface="Arial"/>
                <a:ea typeface="+mn-ea"/>
                <a:cs typeface="+mn-cs"/>
              </a:rPr>
              <a:t>Campus Lofoten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FFFFFF"/>
                </a:solidFill>
                <a:effectLst/>
                <a:uLnTx/>
                <a:uFillTx/>
                <a:latin typeface="Arial"/>
                <a:ea typeface="+mn-ea"/>
                <a:cs typeface="+mn-cs"/>
              </a:rPr>
              <a:t>LMF/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FFFFFF"/>
                </a:solidFill>
                <a:effectLst/>
                <a:uLnTx/>
                <a:uFillTx/>
                <a:latin typeface="Arial"/>
                <a:ea typeface="+mn-ea"/>
                <a:cs typeface="+mn-cs"/>
              </a:rPr>
              <a:t>S-senter</a:t>
            </a:r>
          </a:p>
        </p:txBody>
      </p:sp>
    </p:spTree>
    <p:extLst>
      <p:ext uri="{BB962C8B-B14F-4D97-AF65-F5344CB8AC3E}">
        <p14:creationId xmlns:p14="http://schemas.microsoft.com/office/powerpoint/2010/main" val="382386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11560" y="332656"/>
            <a:ext cx="7772400" cy="468313"/>
          </a:xfrm>
        </p:spPr>
        <p:txBody>
          <a:bodyPr/>
          <a:lstStyle/>
          <a:p>
            <a:r>
              <a:rPr lang="nb-NO" b="1" dirty="0" smtClean="0"/>
              <a:t>BAKGRUNN</a:t>
            </a:r>
            <a:endParaRPr lang="nb-NO" b="1" dirty="0"/>
          </a:p>
        </p:txBody>
      </p:sp>
      <p:sp>
        <p:nvSpPr>
          <p:cNvPr id="3" name="Plassholder for innhold 2"/>
          <p:cNvSpPr>
            <a:spLocks noGrp="1"/>
          </p:cNvSpPr>
          <p:nvPr>
            <p:ph idx="1"/>
          </p:nvPr>
        </p:nvSpPr>
        <p:spPr>
          <a:xfrm>
            <a:off x="0" y="1052736"/>
            <a:ext cx="9144000" cy="5184575"/>
          </a:xfrm>
        </p:spPr>
        <p:txBody>
          <a:bodyPr>
            <a:normAutofit/>
          </a:bodyPr>
          <a:lstStyle/>
          <a:p>
            <a:r>
              <a:rPr lang="nb-NO" sz="2200" dirty="0" smtClean="0"/>
              <a:t>Meget sterkt fokus på beredskap i samfunnet</a:t>
            </a:r>
          </a:p>
          <a:p>
            <a:r>
              <a:rPr lang="nb-NO" sz="2200" dirty="0" smtClean="0"/>
              <a:t>Kompetanse et viktig element i arbeidet med å bygge opp en optimal beredskap </a:t>
            </a:r>
          </a:p>
          <a:p>
            <a:r>
              <a:rPr lang="nb-NO" sz="2200" dirty="0" smtClean="0"/>
              <a:t>Hvem har ansvar for beredskap i krisesituasjoner </a:t>
            </a:r>
          </a:p>
          <a:p>
            <a:r>
              <a:rPr lang="nb-NO" sz="2200" dirty="0" smtClean="0"/>
              <a:t>Store endringsprosesser i nødetatene </a:t>
            </a:r>
          </a:p>
          <a:p>
            <a:r>
              <a:rPr lang="nb-NO" sz="2200" dirty="0" smtClean="0"/>
              <a:t>Økt næringsaktivitet i områder som er krevende beredskapsmessig –</a:t>
            </a:r>
          </a:p>
          <a:p>
            <a:r>
              <a:rPr lang="nb-NO" sz="2200" dirty="0" smtClean="0"/>
              <a:t>Nasjonal og internasjonal lovgivning krever mer kursing, trening og øving</a:t>
            </a:r>
          </a:p>
          <a:p>
            <a:r>
              <a:rPr lang="nb-NO" sz="2200" dirty="0" smtClean="0"/>
              <a:t>Sterkt fokus lagt på samvirke mellom etatene og  ledelsesutfordringer</a:t>
            </a:r>
          </a:p>
          <a:p>
            <a:r>
              <a:rPr lang="nb-NO" sz="2200" dirty="0" smtClean="0"/>
              <a:t>Forventninger til at utdanningsinstitusjonene følger opp og bidrar med kompetanse både på grunnutdanning, EVU, og på trenings/øvelsessiden</a:t>
            </a:r>
          </a:p>
          <a:p>
            <a:endParaRPr lang="nb-NO" dirty="0"/>
          </a:p>
        </p:txBody>
      </p:sp>
    </p:spTree>
    <p:extLst>
      <p:ext uri="{BB962C8B-B14F-4D97-AF65-F5344CB8AC3E}">
        <p14:creationId xmlns:p14="http://schemas.microsoft.com/office/powerpoint/2010/main" val="3760693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5800" y="404664"/>
            <a:ext cx="7772400" cy="468313"/>
          </a:xfrm>
        </p:spPr>
        <p:txBody>
          <a:bodyPr/>
          <a:lstStyle/>
          <a:p>
            <a:r>
              <a:rPr lang="nb-NO" dirty="0" smtClean="0"/>
              <a:t>Beredskapsledelse</a:t>
            </a:r>
            <a:endParaRPr lang="nb-NO" dirty="0"/>
          </a:p>
        </p:txBody>
      </p:sp>
      <p:sp>
        <p:nvSpPr>
          <p:cNvPr id="4" name="Plassholder for lysbildenummer 3"/>
          <p:cNvSpPr>
            <a:spLocks noGrp="1"/>
          </p:cNvSpPr>
          <p:nvPr>
            <p:ph type="sldNum" sz="quarter" idx="12"/>
          </p:nvPr>
        </p:nvSpPr>
        <p:spPr/>
        <p:txBody>
          <a:bodyPr/>
          <a:lstStyle/>
          <a:p>
            <a:pPr>
              <a:defRPr/>
            </a:pPr>
            <a:fld id="{0C702762-C2B3-46F0-B86B-2240F858042C}" type="slidenum">
              <a:rPr lang="nb-NO" smtClean="0"/>
              <a:pPr>
                <a:defRPr/>
              </a:pPr>
              <a:t>9</a:t>
            </a:fld>
            <a:endParaRPr lang="nb-NO"/>
          </a:p>
        </p:txBody>
      </p:sp>
      <p:sp>
        <p:nvSpPr>
          <p:cNvPr id="5" name="Rektangel 4"/>
          <p:cNvSpPr/>
          <p:nvPr/>
        </p:nvSpPr>
        <p:spPr>
          <a:xfrm>
            <a:off x="179512" y="1124744"/>
            <a:ext cx="8964488" cy="4154984"/>
          </a:xfrm>
          <a:prstGeom prst="rect">
            <a:avLst/>
          </a:prstGeom>
        </p:spPr>
        <p:txBody>
          <a:bodyPr wrap="square">
            <a:spAutoFit/>
          </a:bodyPr>
          <a:lstStyle/>
          <a:p>
            <a:pPr marL="342900" indent="-342900">
              <a:buFont typeface="Arial" panose="020B0604020202020204" pitchFamily="34" charset="0"/>
              <a:buChar char="•"/>
            </a:pPr>
            <a:r>
              <a:rPr lang="nb-NO" dirty="0"/>
              <a:t>Styrke undervisningen innenfor profesjonsutdanning og beredskapsledelse</a:t>
            </a:r>
          </a:p>
          <a:p>
            <a:pPr marL="342900" indent="-342900">
              <a:buFont typeface="Arial" panose="020B0604020202020204" pitchFamily="34" charset="0"/>
              <a:buChar char="•"/>
            </a:pPr>
            <a:r>
              <a:rPr lang="nb-NO" dirty="0"/>
              <a:t>Styrke partnerskapet med de institusjoner som har ansvaret for beredskap </a:t>
            </a:r>
            <a:endParaRPr lang="nb-NO" dirty="0" smtClean="0"/>
          </a:p>
          <a:p>
            <a:pPr marL="342900" indent="-342900">
              <a:buFont typeface="Arial" panose="020B0604020202020204" pitchFamily="34" charset="0"/>
              <a:buChar char="•"/>
            </a:pPr>
            <a:r>
              <a:rPr lang="nb-NO" dirty="0" smtClean="0"/>
              <a:t>Bedre </a:t>
            </a:r>
            <a:r>
              <a:rPr lang="nb-NO" dirty="0"/>
              <a:t>utnyttelse av avanserte simulator-ressurser i beredskaps-øyemed</a:t>
            </a:r>
          </a:p>
          <a:p>
            <a:pPr marL="342900" indent="-342900">
              <a:buFont typeface="Arial" panose="020B0604020202020204" pitchFamily="34" charset="0"/>
              <a:buChar char="•"/>
            </a:pPr>
            <a:r>
              <a:rPr lang="nb-NO" b="1" dirty="0"/>
              <a:t>Godt samspill med fagskolenes og profesjonshøgskolenes simulatorressurser og kompetansemiljø</a:t>
            </a:r>
          </a:p>
          <a:p>
            <a:pPr marL="342900" indent="-342900">
              <a:buFont typeface="Arial" panose="020B0604020202020204" pitchFamily="34" charset="0"/>
              <a:buChar char="•"/>
            </a:pPr>
            <a:r>
              <a:rPr lang="nb-NO" dirty="0"/>
              <a:t>Gi et tilbud til beredskapsledelse til både offentlig og privat virksomhet</a:t>
            </a:r>
          </a:p>
          <a:p>
            <a:pPr marL="342900" indent="-342900">
              <a:buFont typeface="Arial" panose="020B0604020202020204" pitchFamily="34" charset="0"/>
              <a:buChar char="•"/>
            </a:pPr>
            <a:r>
              <a:rPr lang="nb-NO" dirty="0"/>
              <a:t>Styrke innovasjonsinnsats og forskningen på området</a:t>
            </a:r>
          </a:p>
        </p:txBody>
      </p:sp>
    </p:spTree>
    <p:extLst>
      <p:ext uri="{BB962C8B-B14F-4D97-AF65-F5344CB8AC3E}">
        <p14:creationId xmlns:p14="http://schemas.microsoft.com/office/powerpoint/2010/main" val="1495398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_..__kunde_filer_ppmal_blaa_mennesker(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82A3"/>
      </a:hlink>
      <a:folHlink>
        <a:srgbClr val="B2B2B2"/>
      </a:folHlink>
    </a:clrScheme>
    <a:fontScheme name="Standard utforming">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mn-lt"/>
          </a:defRPr>
        </a:defPPr>
      </a:lstStyle>
    </a:txDef>
  </a:objectDefaults>
  <a:extraClrSchemeLst>
    <a:extraClrScheme>
      <a:clrScheme name="Standard utform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utform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utform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~_..__kunde_filer_ppmal_blaa_mennesker(1)</Template>
  <TotalTime>948</TotalTime>
  <Words>1486</Words>
  <Application>Microsoft Office PowerPoint</Application>
  <PresentationFormat>Skjermfremvisning (4:3)</PresentationFormat>
  <Paragraphs>174</Paragraphs>
  <Slides>16</Slides>
  <Notes>15</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16</vt:i4>
      </vt:variant>
    </vt:vector>
  </HeadingPairs>
  <TitlesOfParts>
    <vt:vector size="22" baseType="lpstr">
      <vt:lpstr>Arial</vt:lpstr>
      <vt:lpstr>Century Gothic</vt:lpstr>
      <vt:lpstr>Times New Roman</vt:lpstr>
      <vt:lpstr>Wingdings</vt:lpstr>
      <vt:lpstr>~_..__kunde_filer_ppmal_blaa_mennesker(1)</vt:lpstr>
      <vt:lpstr>Acrobat Document</vt:lpstr>
      <vt:lpstr>Marfag prosjekt F-23</vt:lpstr>
      <vt:lpstr>PowerPoint-presentasjon</vt:lpstr>
      <vt:lpstr>Samarbeidsavtalen   «Maritim Campus Nord» </vt:lpstr>
      <vt:lpstr> Maritim Campus Nord (MCN) </vt:lpstr>
      <vt:lpstr>PowerPoint-presentasjon</vt:lpstr>
      <vt:lpstr>Mål for etableringen: MCN</vt:lpstr>
      <vt:lpstr>PowerPoint-presentasjon</vt:lpstr>
      <vt:lpstr>BAKGRUNN</vt:lpstr>
      <vt:lpstr>Beredskapsledelse</vt:lpstr>
      <vt:lpstr>Eks. Oppsett operatørrom I en beredskapsledelses simulator</vt:lpstr>
      <vt:lpstr>Eks. Oljevernberedskap –samspill flere simulatorer</vt:lpstr>
      <vt:lpstr>European Maritime Simulator network (EMSN)</vt:lpstr>
      <vt:lpstr>Participating centres and orgs: •    Chalmers University of Technology, Gothenburg, Sweden •    Swedish Maritime Administration, Gothenburg, Sweden (Bridges and JRCC) •    Aboa Mare, Turku, Finland •    Rørvik Sikkerhetssenter, Rørvik , Norway --------------------------------------------------------- •    Swedish Coast Guard, crews from two units •    Swedish Sea Rescue Society, crew from rescue ship Hovås and the SSRS headquarters •    Chalmers University of Technology, lectures •    Aboa Mare, students •    Rørvik Sikkerhetssenter, students</vt:lpstr>
      <vt:lpstr>EMSN</vt:lpstr>
      <vt:lpstr>PowerPoint-presentasjon</vt:lpstr>
      <vt:lpstr>Konklusjon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Leif Magne Eggestad</dc:creator>
  <cp:lastModifiedBy>Finn Axel Hartvigsen</cp:lastModifiedBy>
  <cp:revision>99</cp:revision>
  <dcterms:created xsi:type="dcterms:W3CDTF">2014-11-05T21:32:12Z</dcterms:created>
  <dcterms:modified xsi:type="dcterms:W3CDTF">2016-11-22T12:51:07Z</dcterms:modified>
</cp:coreProperties>
</file>