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22"/>
  </p:notesMasterIdLst>
  <p:handoutMasterIdLst>
    <p:handoutMasterId r:id="rId23"/>
  </p:handoutMasterIdLst>
  <p:sldIdLst>
    <p:sldId id="360" r:id="rId5"/>
    <p:sldId id="314" r:id="rId6"/>
    <p:sldId id="386" r:id="rId7"/>
    <p:sldId id="387" r:id="rId8"/>
    <p:sldId id="388" r:id="rId9"/>
    <p:sldId id="383" r:id="rId10"/>
    <p:sldId id="389" r:id="rId11"/>
    <p:sldId id="390" r:id="rId12"/>
    <p:sldId id="384" r:id="rId13"/>
    <p:sldId id="385" r:id="rId14"/>
    <p:sldId id="391" r:id="rId15"/>
    <p:sldId id="394" r:id="rId16"/>
    <p:sldId id="392" r:id="rId17"/>
    <p:sldId id="393" r:id="rId18"/>
    <p:sldId id="395" r:id="rId19"/>
    <p:sldId id="382" r:id="rId20"/>
    <p:sldId id="378" r:id="rId21"/>
  </p:sldIdLst>
  <p:sldSz cx="9144000" cy="6858000" type="screen4x3"/>
  <p:notesSz cx="6797675" cy="9928225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FF"/>
    <a:srgbClr val="208FDA"/>
    <a:srgbClr val="FF0000"/>
    <a:srgbClr val="66C3FF"/>
    <a:srgbClr val="75C1FF"/>
    <a:srgbClr val="15174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77" autoAdjust="0"/>
    <p:restoredTop sz="94890" autoAdjust="0"/>
  </p:normalViewPr>
  <p:slideViewPr>
    <p:cSldViewPr snapToObjects="1">
      <p:cViewPr varScale="1">
        <p:scale>
          <a:sx n="66" d="100"/>
          <a:sy n="66" d="100"/>
        </p:scale>
        <p:origin x="756" y="40"/>
      </p:cViewPr>
      <p:guideLst>
        <p:guide orient="horz" pos="845"/>
        <p:guide pos="249"/>
      </p:guideLst>
    </p:cSldViewPr>
  </p:slideViewPr>
  <p:outlineViewPr>
    <p:cViewPr>
      <p:scale>
        <a:sx n="33" d="100"/>
        <a:sy n="33" d="100"/>
      </p:scale>
      <p:origin x="34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488"/>
    </p:cViewPr>
  </p:sorterViewPr>
  <p:notesViewPr>
    <p:cSldViewPr snapToObjects="1" showGuides="1">
      <p:cViewPr varScale="1">
        <p:scale>
          <a:sx n="88" d="100"/>
          <a:sy n="88" d="100"/>
        </p:scale>
        <p:origin x="388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8FEE209-E62E-4040-BA77-D9C002B15C8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6146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878ACD-FC48-BE41-BA1C-4A0D0885C09E}" type="datetimeFigureOut">
              <a:rPr lang="nb-NO"/>
              <a:pPr>
                <a:defRPr/>
              </a:pPr>
              <a:t>22.11.2016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8813"/>
          </a:xfrm>
          <a:prstGeom prst="rect">
            <a:avLst/>
          </a:prstGeom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E26246-2080-774C-B105-177810CEB2B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7222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629E08C-FD6E-114D-8E2C-D4411B890C69}" type="slidenum">
              <a:rPr lang="nb-NO" sz="1200"/>
              <a:pPr eaLnBrk="1" hangingPunct="1"/>
              <a:t>2</a:t>
            </a:fld>
            <a:endParaRPr lang="nb-NO" sz="1200"/>
          </a:p>
        </p:txBody>
      </p:sp>
    </p:spTree>
    <p:extLst>
      <p:ext uri="{BB962C8B-B14F-4D97-AF65-F5344CB8AC3E}">
        <p14:creationId xmlns:p14="http://schemas.microsoft.com/office/powerpoint/2010/main" val="1443935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8572500" y="6103938"/>
            <a:ext cx="184150" cy="369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914399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07095"/>
            <a:ext cx="77724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Arail"/>
                <a:cs typeface="Arai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792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01000" cy="778098"/>
          </a:xfrm>
          <a:prstGeom prst="rect">
            <a:avLst/>
          </a:prstGeom>
        </p:spPr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8001000" cy="4968552"/>
          </a:xfrm>
          <a:prstGeom prst="rect">
            <a:avLst/>
          </a:prstGeom>
        </p:spPr>
        <p:txBody>
          <a:bodyPr>
            <a:normAutofit/>
          </a:bodyPr>
          <a:lstStyle>
            <a:lvl3pPr marL="1257300" indent="-342900">
              <a:buFont typeface="Arial"/>
              <a:buChar char="•"/>
              <a:defRPr/>
            </a:lvl3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291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8888"/>
            <a:ext cx="4038600" cy="3962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8887"/>
            <a:ext cx="4038600" cy="396240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383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sjøkart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06" y="0"/>
            <a:ext cx="2447128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84213" y="274638"/>
            <a:ext cx="7920037" cy="7778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title style</a:t>
            </a:r>
          </a:p>
        </p:txBody>
      </p:sp>
      <p:sp>
        <p:nvSpPr>
          <p:cNvPr id="3" name="Rektangel 2"/>
          <p:cNvSpPr/>
          <p:nvPr userDrawn="1"/>
        </p:nvSpPr>
        <p:spPr>
          <a:xfrm>
            <a:off x="0" y="6165304"/>
            <a:ext cx="6516216" cy="576064"/>
          </a:xfrm>
          <a:prstGeom prst="rect">
            <a:avLst/>
          </a:prstGeom>
          <a:gradFill flip="none" rotWithShape="1">
            <a:gsLst>
              <a:gs pos="0">
                <a:srgbClr val="208FDA"/>
              </a:gs>
              <a:gs pos="100000">
                <a:srgbClr val="66C3FF"/>
              </a:gs>
            </a:gsLst>
            <a:lin ang="0" scaled="1"/>
            <a:tileRect/>
          </a:gradFill>
          <a:ln>
            <a:solidFill>
              <a:srgbClr val="208FD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-11706" y="116632"/>
            <a:ext cx="9155706" cy="158006"/>
          </a:xfrm>
          <a:prstGeom prst="rect">
            <a:avLst/>
          </a:prstGeom>
          <a:solidFill>
            <a:srgbClr val="208FDA"/>
          </a:solidFill>
          <a:ln>
            <a:solidFill>
              <a:srgbClr val="0080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 descr="Markom logo revitalisert 600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6680" y="6165304"/>
            <a:ext cx="2161783" cy="5800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27" r:id="rId1"/>
    <p:sldLayoutId id="2147484825" r:id="rId2"/>
    <p:sldLayoutId id="2147484826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51741"/>
          </a:solidFill>
          <a:latin typeface="Arail"/>
          <a:ea typeface="MS PGothic" pitchFamily="34" charset="-128"/>
          <a:cs typeface="Arai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51741"/>
          </a:solidFill>
          <a:latin typeface="Arail" charset="0"/>
          <a:ea typeface="MS PGothic" pitchFamily="34" charset="-128"/>
          <a:cs typeface="Arai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51741"/>
          </a:solidFill>
          <a:latin typeface="Arail" charset="0"/>
          <a:ea typeface="MS PGothic" pitchFamily="34" charset="-128"/>
          <a:cs typeface="Arai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51741"/>
          </a:solidFill>
          <a:latin typeface="Arail" charset="0"/>
          <a:ea typeface="MS PGothic" pitchFamily="34" charset="-128"/>
          <a:cs typeface="Arai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51741"/>
          </a:solidFill>
          <a:latin typeface="Arail" charset="0"/>
          <a:ea typeface="MS PGothic" pitchFamily="34" charset="-128"/>
          <a:cs typeface="Arai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1408322" y="-1251520"/>
            <a:ext cx="7703765" cy="778098"/>
          </a:xfrm>
        </p:spPr>
        <p:txBody>
          <a:bodyPr anchor="t"/>
          <a:lstStyle/>
          <a:p>
            <a:r>
              <a:rPr lang="nb-NO" sz="2800" dirty="0" smtClean="0">
                <a:solidFill>
                  <a:srgbClr val="000090"/>
                </a:solidFill>
              </a:rPr>
              <a:t>MARKOM2020 </a:t>
            </a:r>
            <a:r>
              <a:rPr lang="nb-NO" sz="2800" smtClean="0">
                <a:solidFill>
                  <a:srgbClr val="000090"/>
                </a:solidFill>
              </a:rPr>
              <a:t/>
            </a:r>
            <a:br>
              <a:rPr lang="nb-NO" sz="2800" smtClean="0">
                <a:solidFill>
                  <a:srgbClr val="000090"/>
                </a:solidFill>
              </a:rPr>
            </a:br>
            <a:r>
              <a:rPr lang="nb-NO" sz="2000" dirty="0">
                <a:solidFill>
                  <a:srgbClr val="000090"/>
                </a:solidFill>
              </a:rPr>
              <a:t>E</a:t>
            </a:r>
            <a:r>
              <a:rPr lang="nb-NO" sz="2000" smtClean="0">
                <a:solidFill>
                  <a:srgbClr val="000090"/>
                </a:solidFill>
              </a:rPr>
              <a:t>t </a:t>
            </a:r>
            <a:r>
              <a:rPr lang="nb-NO" sz="2000" dirty="0" smtClean="0">
                <a:solidFill>
                  <a:srgbClr val="000090"/>
                </a:solidFill>
              </a:rPr>
              <a:t>langsiktig utviklingsprosjekt for maritim </a:t>
            </a:r>
            <a:r>
              <a:rPr lang="nb-NO" sz="2000" dirty="0" err="1" smtClean="0">
                <a:solidFill>
                  <a:srgbClr val="000090"/>
                </a:solidFill>
              </a:rPr>
              <a:t>professjonsutdanning</a:t>
            </a:r>
            <a:endParaRPr lang="nb-NO" sz="2000" dirty="0">
              <a:solidFill>
                <a:srgbClr val="000090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6" y="0"/>
            <a:ext cx="9144000" cy="6934593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0" y="6165304"/>
            <a:ext cx="6516216" cy="576064"/>
          </a:xfrm>
          <a:prstGeom prst="rect">
            <a:avLst/>
          </a:prstGeom>
          <a:gradFill flip="none" rotWithShape="1">
            <a:gsLst>
              <a:gs pos="0">
                <a:srgbClr val="208FDA"/>
              </a:gs>
              <a:gs pos="100000">
                <a:srgbClr val="66C3FF"/>
              </a:gs>
            </a:gsLst>
            <a:lin ang="0" scaled="1"/>
            <a:tileRect/>
          </a:gradFill>
          <a:ln>
            <a:solidFill>
              <a:srgbClr val="208FD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-11706" y="116632"/>
            <a:ext cx="9155706" cy="158006"/>
          </a:xfrm>
          <a:prstGeom prst="rect">
            <a:avLst/>
          </a:prstGeom>
          <a:solidFill>
            <a:srgbClr val="208FDA"/>
          </a:solidFill>
          <a:ln>
            <a:solidFill>
              <a:srgbClr val="0080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 descr="Markom logo revitalisert 60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6680" y="6165304"/>
            <a:ext cx="2161783" cy="580078"/>
          </a:xfrm>
          <a:prstGeom prst="rect">
            <a:avLst/>
          </a:prstGeom>
        </p:spPr>
      </p:pic>
      <p:sp>
        <p:nvSpPr>
          <p:cNvPr id="17" name="TekstSylinder 16"/>
          <p:cNvSpPr txBox="1"/>
          <p:nvPr/>
        </p:nvSpPr>
        <p:spPr>
          <a:xfrm>
            <a:off x="395536" y="1341438"/>
            <a:ext cx="46085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Norge skal ha maritim profesjonsutdanning </a:t>
            </a:r>
          </a:p>
          <a:p>
            <a:r>
              <a:rPr lang="nb-NO" sz="36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 verdensklasse</a:t>
            </a:r>
            <a:endParaRPr lang="nb-NO" sz="36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585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3" descr="3.01 A next-generation of 3D CAD tool for basic ship design | RIN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7" t="34787" r="45961" b="26085"/>
          <a:stretch/>
        </p:blipFill>
        <p:spPr>
          <a:xfrm>
            <a:off x="3884715" y="2492896"/>
            <a:ext cx="5259285" cy="3463430"/>
          </a:xfr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692696"/>
            <a:ext cx="6588224" cy="778098"/>
          </a:xfrm>
        </p:spPr>
        <p:txBody>
          <a:bodyPr/>
          <a:lstStyle/>
          <a:p>
            <a:r>
              <a:rPr lang="nb-NO" dirty="0" smtClean="0"/>
              <a:t>Utvikle ny kompetanse med kjent teknologi</a:t>
            </a:r>
            <a:endParaRPr lang="nb-NO" dirty="0"/>
          </a:p>
        </p:txBody>
      </p:sp>
      <p:pic>
        <p:nvPicPr>
          <p:cNvPr id="4" name="Picture 6" descr="http://ieschoolofcommunication.blogs.ie.edu/files/2013/01/Video-edi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84584"/>
            <a:ext cx="1088232" cy="1088232"/>
          </a:xfrm>
          <a:prstGeom prst="rect">
            <a:avLst/>
          </a:prstGeom>
          <a:noFill/>
        </p:spPr>
      </p:pic>
      <p:pic>
        <p:nvPicPr>
          <p:cNvPr id="5" name="Plassholder for innhold 3" descr="VDTC-Elbe-Dome.pdf - Mozilla Firefox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8" t="37685" r="22281" b="31882"/>
          <a:stretch/>
        </p:blipFill>
        <p:spPr>
          <a:xfrm>
            <a:off x="107505" y="1772816"/>
            <a:ext cx="460851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11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01000" cy="1080120"/>
          </a:xfrm>
        </p:spPr>
        <p:txBody>
          <a:bodyPr/>
          <a:lstStyle/>
          <a:p>
            <a:r>
              <a:rPr lang="nb-NO" dirty="0" smtClean="0"/>
              <a:t>Endre måten vi formidler </a:t>
            </a:r>
            <a:br>
              <a:rPr lang="nb-NO" dirty="0" smtClean="0"/>
            </a:br>
            <a:r>
              <a:rPr lang="nb-NO" dirty="0" smtClean="0"/>
              <a:t>kunnskapen med ny teknologi</a:t>
            </a:r>
            <a:endParaRPr lang="nb-NO" dirty="0"/>
          </a:p>
        </p:txBody>
      </p:sp>
      <p:pic>
        <p:nvPicPr>
          <p:cNvPr id="4" name="Picture 4" descr="http://images.clipartpanda.com/knight-clipart-black-and-white-knight-clip-art-armor-knight-free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1606" y="463899"/>
            <a:ext cx="1062962" cy="1333849"/>
          </a:xfrm>
          <a:prstGeom prst="rect">
            <a:avLst/>
          </a:prstGeom>
          <a:noFill/>
        </p:spPr>
      </p:pic>
      <p:pic>
        <p:nvPicPr>
          <p:cNvPr id="3076" name="Picture 4" descr="http://www.ship-technology.com/contractor_images/24469/images/216897/large/dassault-er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136" y="2708920"/>
            <a:ext cx="57150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ilderesultat for virtual realit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5" y="1549655"/>
            <a:ext cx="3896329" cy="21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786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Regionalisering - nettverk</a:t>
            </a:r>
            <a:endParaRPr lang="nb-NO" dirty="0"/>
          </a:p>
        </p:txBody>
      </p:sp>
      <p:pic>
        <p:nvPicPr>
          <p:cNvPr id="2050" name="Picture 2" descr="http://www.stonebranch.com/common/images/clou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399097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ilderesultat for k-sim polari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11" y="4797151"/>
            <a:ext cx="1932979" cy="10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ilderesultat for k-sim polari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545" y="4246720"/>
            <a:ext cx="2049510" cy="11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ilderesultat for k-sim polari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53136"/>
            <a:ext cx="1927448" cy="108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simrad.com/ks/web/nokbg0239.nsf/obj/k-sim-engine-2-250x167.jpg/$File/k-sim-engine-2-250x167.jpg?OpenElemen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57" y="3335552"/>
            <a:ext cx="1096467" cy="73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simrad.com/ks/web/nokbg0239.nsf/obj/k-sim-engine-2-250x167.jpg/$File/k-sim-engine-2-250x167.jpg?OpenElement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575" y="4416517"/>
            <a:ext cx="1216815" cy="81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www.simrad.com/ks/web/nokbg0239.nsf/obj/k-sim-engine-2-250x167.jpg/$File/k-sim-engine-2-250x167.jpg?OpenElement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08920"/>
            <a:ext cx="1876144" cy="125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Rett pil 10"/>
          <p:cNvCxnSpPr/>
          <p:nvPr/>
        </p:nvCxnSpPr>
        <p:spPr>
          <a:xfrm flipH="1" flipV="1">
            <a:off x="5508104" y="2924944"/>
            <a:ext cx="1296144" cy="915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pil 12"/>
          <p:cNvCxnSpPr/>
          <p:nvPr/>
        </p:nvCxnSpPr>
        <p:spPr>
          <a:xfrm flipV="1">
            <a:off x="1774807" y="3068960"/>
            <a:ext cx="1147243" cy="23153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tt pil 13"/>
          <p:cNvCxnSpPr/>
          <p:nvPr/>
        </p:nvCxnSpPr>
        <p:spPr>
          <a:xfrm flipV="1">
            <a:off x="3587485" y="2877392"/>
            <a:ext cx="682980" cy="17037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tt pil 14"/>
          <p:cNvCxnSpPr/>
          <p:nvPr/>
        </p:nvCxnSpPr>
        <p:spPr>
          <a:xfrm flipH="1" flipV="1">
            <a:off x="4453620" y="2708920"/>
            <a:ext cx="1023729" cy="19954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tt pil 15"/>
          <p:cNvCxnSpPr/>
          <p:nvPr/>
        </p:nvCxnSpPr>
        <p:spPr>
          <a:xfrm flipH="1" flipV="1">
            <a:off x="5000080" y="3026512"/>
            <a:ext cx="2008839" cy="18302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tt pil 16"/>
          <p:cNvCxnSpPr/>
          <p:nvPr/>
        </p:nvCxnSpPr>
        <p:spPr>
          <a:xfrm flipV="1">
            <a:off x="1318016" y="2877872"/>
            <a:ext cx="1497247" cy="9619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232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Utvikle fremtiden</a:t>
            </a:r>
            <a:endParaRPr lang="nb-NO" dirty="0"/>
          </a:p>
        </p:txBody>
      </p:sp>
      <p:pic>
        <p:nvPicPr>
          <p:cNvPr id="4" name="Picture 8" descr="http://ak1.picdn.net/shutterstock/videos/3370019/preview/stock-footage-hikers-hiking-in-the-f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374641"/>
            <a:ext cx="1483441" cy="838144"/>
          </a:xfrm>
          <a:prstGeom prst="rect">
            <a:avLst/>
          </a:prstGeom>
          <a:noFill/>
        </p:spPr>
      </p:pic>
      <p:sp>
        <p:nvSpPr>
          <p:cNvPr id="5" name="Rektangel 4"/>
          <p:cNvSpPr/>
          <p:nvPr/>
        </p:nvSpPr>
        <p:spPr>
          <a:xfrm>
            <a:off x="1691680" y="13923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China Shows Off Holographic Ground Control System for Drones</a:t>
            </a:r>
          </a:p>
        </p:txBody>
      </p:sp>
      <p:pic>
        <p:nvPicPr>
          <p:cNvPr id="4100" name="Picture 4" descr="Hologram China Drone Technolog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8734"/>
            <a:ext cx="6048672" cy="40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221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Retningsvalg for simulatorbruk i maritim næring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1628800"/>
            <a:ext cx="8001000" cy="4608512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Det bør opprettes en nasjonal kompetansegruppe simulator for de maritime skolene.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3613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Oppgaver det bør samarbeid på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Rådgiver og ekspertise på spesifikasjoner.</a:t>
            </a:r>
          </a:p>
          <a:p>
            <a:r>
              <a:rPr lang="nb-NO" dirty="0" smtClean="0"/>
              <a:t>Felles </a:t>
            </a:r>
            <a:r>
              <a:rPr lang="nb-NO" dirty="0"/>
              <a:t>forhandlinger og </a:t>
            </a:r>
            <a:r>
              <a:rPr lang="nb-NO" dirty="0" smtClean="0"/>
              <a:t>innkjøp</a:t>
            </a:r>
          </a:p>
          <a:p>
            <a:r>
              <a:rPr lang="nb-NO" dirty="0" smtClean="0"/>
              <a:t>Felles </a:t>
            </a:r>
            <a:r>
              <a:rPr lang="nb-NO" dirty="0" err="1" smtClean="0"/>
              <a:t>kontraktsarbeid</a:t>
            </a:r>
            <a:endParaRPr lang="nb-NO" dirty="0" smtClean="0"/>
          </a:p>
          <a:p>
            <a:r>
              <a:rPr lang="nb-NO" dirty="0" smtClean="0"/>
              <a:t>Felles driftsavtaler</a:t>
            </a:r>
          </a:p>
          <a:p>
            <a:r>
              <a:rPr lang="nb-NO" dirty="0" smtClean="0"/>
              <a:t>Felles teknisk support</a:t>
            </a:r>
          </a:p>
          <a:p>
            <a:r>
              <a:rPr lang="nb-NO" dirty="0" err="1" smtClean="0"/>
              <a:t>osv</a:t>
            </a:r>
            <a:r>
              <a:rPr lang="nb-NO" dirty="0" smtClean="0"/>
              <a:t> 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1640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mages.clipartpanda.com/knight-clipart-black-and-white-knight-clip-art-armor-knight-free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0279" y="1913129"/>
            <a:ext cx="937225" cy="1176069"/>
          </a:xfrm>
          <a:prstGeom prst="rect">
            <a:avLst/>
          </a:prstGeom>
          <a:noFill/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36104"/>
          </a:xfrm>
        </p:spPr>
        <p:txBody>
          <a:bodyPr/>
          <a:lstStyle/>
          <a:p>
            <a:r>
              <a:rPr lang="nb-NO" dirty="0" smtClean="0"/>
              <a:t>Retningsvalg for simulatorbruk i maritim næring</a:t>
            </a:r>
            <a:endParaRPr lang="nb-NO" dirty="0"/>
          </a:p>
        </p:txBody>
      </p:sp>
      <p:pic>
        <p:nvPicPr>
          <p:cNvPr id="6146" name="Picture 2" descr="http://kidscutecoloringpages.com/wp-content/uploads/2011/05/gingerbread-man-color-by-numb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5420" y="3086970"/>
            <a:ext cx="1165220" cy="1424158"/>
          </a:xfrm>
          <a:prstGeom prst="rect">
            <a:avLst/>
          </a:prstGeom>
          <a:noFill/>
        </p:spPr>
      </p:pic>
      <p:pic>
        <p:nvPicPr>
          <p:cNvPr id="6150" name="Picture 6" descr="http://ieschoolofcommunication.blogs.ie.edu/files/2013/01/Video-edi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924944"/>
            <a:ext cx="1656184" cy="1656184"/>
          </a:xfrm>
          <a:prstGeom prst="rect">
            <a:avLst/>
          </a:prstGeom>
          <a:noFill/>
        </p:spPr>
      </p:pic>
      <p:pic>
        <p:nvPicPr>
          <p:cNvPr id="6152" name="Picture 8" descr="http://ak1.picdn.net/shutterstock/videos/3370019/preview/stock-footage-hikers-hiking-in-the-fo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036907"/>
            <a:ext cx="1643388" cy="928514"/>
          </a:xfrm>
          <a:prstGeom prst="rect">
            <a:avLst/>
          </a:prstGeom>
          <a:noFill/>
        </p:spPr>
      </p:pic>
      <p:sp>
        <p:nvSpPr>
          <p:cNvPr id="3" name="Rektangel 2"/>
          <p:cNvSpPr/>
          <p:nvPr/>
        </p:nvSpPr>
        <p:spPr>
          <a:xfrm>
            <a:off x="3419872" y="1772816"/>
            <a:ext cx="3672408" cy="2952328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/>
          <p:cNvSpPr txBox="1"/>
          <p:nvPr/>
        </p:nvSpPr>
        <p:spPr>
          <a:xfrm>
            <a:off x="2627628" y="1311150"/>
            <a:ext cx="5623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chemeClr val="accent3">
                    <a:lumMod val="75000"/>
                  </a:schemeClr>
                </a:solidFill>
              </a:rPr>
              <a:t>Senter for fremragende utdannelse</a:t>
            </a:r>
            <a:endParaRPr lang="nb-NO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8" name="Rett pil 7"/>
          <p:cNvCxnSpPr>
            <a:endCxn id="18" idx="1"/>
          </p:cNvCxnSpPr>
          <p:nvPr/>
        </p:nvCxnSpPr>
        <p:spPr>
          <a:xfrm flipH="1" flipV="1">
            <a:off x="1928076" y="2921267"/>
            <a:ext cx="1491796" cy="3677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pil 10"/>
          <p:cNvCxnSpPr/>
          <p:nvPr/>
        </p:nvCxnSpPr>
        <p:spPr>
          <a:xfrm>
            <a:off x="7132519" y="2996952"/>
            <a:ext cx="512478" cy="216024"/>
          </a:xfrm>
          <a:prstGeom prst="straightConnector1">
            <a:avLst/>
          </a:prstGeom>
          <a:ln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tt pil 14"/>
          <p:cNvCxnSpPr/>
          <p:nvPr/>
        </p:nvCxnSpPr>
        <p:spPr>
          <a:xfrm flipH="1">
            <a:off x="3059832" y="4725144"/>
            <a:ext cx="658924" cy="258415"/>
          </a:xfrm>
          <a:prstGeom prst="straightConnector1">
            <a:avLst/>
          </a:prstGeom>
          <a:ln>
            <a:solidFill>
              <a:srgbClr val="008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tt pil 16"/>
          <p:cNvCxnSpPr>
            <a:endCxn id="24" idx="0"/>
          </p:cNvCxnSpPr>
          <p:nvPr/>
        </p:nvCxnSpPr>
        <p:spPr>
          <a:xfrm flipH="1">
            <a:off x="5736704" y="4725144"/>
            <a:ext cx="275456" cy="54644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kstSylinder 17"/>
          <p:cNvSpPr txBox="1"/>
          <p:nvPr/>
        </p:nvSpPr>
        <p:spPr>
          <a:xfrm flipH="1">
            <a:off x="234706" y="2182603"/>
            <a:ext cx="1693370" cy="1477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Videreutvikle ansatte i mulighetene med maritime simulatorer </a:t>
            </a:r>
            <a:endParaRPr lang="nb-NO" dirty="0"/>
          </a:p>
        </p:txBody>
      </p:sp>
      <p:sp>
        <p:nvSpPr>
          <p:cNvPr id="20" name="TekstSylinder 19"/>
          <p:cNvSpPr txBox="1"/>
          <p:nvPr/>
        </p:nvSpPr>
        <p:spPr>
          <a:xfrm>
            <a:off x="179512" y="4789327"/>
            <a:ext cx="2880320" cy="923330"/>
          </a:xfrm>
          <a:prstGeom prst="rect">
            <a:avLst/>
          </a:prstGeom>
          <a:noFill/>
          <a:ln w="28575">
            <a:solidFill>
              <a:srgbClr val="208FDA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Sikre at alle studenter har simulatorbasert utdanning i verdensklasse</a:t>
            </a:r>
            <a:endParaRPr lang="nb-NO" dirty="0"/>
          </a:p>
        </p:txBody>
      </p:sp>
      <p:sp>
        <p:nvSpPr>
          <p:cNvPr id="24" name="TekstSylinder 23"/>
          <p:cNvSpPr txBox="1"/>
          <p:nvPr/>
        </p:nvSpPr>
        <p:spPr>
          <a:xfrm>
            <a:off x="3419872" y="5271591"/>
            <a:ext cx="4633664" cy="9233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Sørge for at den maritime utdanningen i Norge har det nødvendige utstyret for å levere ledende utdanning </a:t>
            </a:r>
            <a:endParaRPr lang="nb-NO" dirty="0"/>
          </a:p>
        </p:txBody>
      </p:sp>
      <p:sp>
        <p:nvSpPr>
          <p:cNvPr id="25" name="TekstSylinder 24"/>
          <p:cNvSpPr txBox="1"/>
          <p:nvPr/>
        </p:nvSpPr>
        <p:spPr>
          <a:xfrm>
            <a:off x="7644997" y="1772816"/>
            <a:ext cx="1341671" cy="2308324"/>
          </a:xfrm>
          <a:prstGeom prst="rect">
            <a:avLst/>
          </a:prstGeom>
          <a:noFill/>
          <a:ln w="2857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Være en ressurs i utvikling av fremtidens simulatorer til den maritime næringen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8882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19672" y="2348880"/>
            <a:ext cx="6246014" cy="1152128"/>
          </a:xfrm>
        </p:spPr>
        <p:txBody>
          <a:bodyPr/>
          <a:lstStyle/>
          <a:p>
            <a:r>
              <a:rPr lang="nb-NO" dirty="0" smtClean="0"/>
              <a:t>Takk for oppmerksomheten…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443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3"/>
          <p:cNvSpPr>
            <a:spLocks noGrp="1"/>
          </p:cNvSpPr>
          <p:nvPr>
            <p:ph type="ctrTitle"/>
          </p:nvPr>
        </p:nvSpPr>
        <p:spPr>
          <a:xfrm>
            <a:off x="685800" y="1866528"/>
            <a:ext cx="7772400" cy="1418456"/>
          </a:xfrm>
        </p:spPr>
        <p:txBody>
          <a:bodyPr/>
          <a:lstStyle/>
          <a:p>
            <a:pPr algn="ctr"/>
            <a:r>
              <a:rPr lang="nb-NO" sz="4400" noProof="0" dirty="0" smtClean="0">
                <a:solidFill>
                  <a:srgbClr val="000090"/>
                </a:solidFill>
                <a:latin typeface="Arail" charset="0"/>
                <a:ea typeface="MS PGothic" charset="0"/>
              </a:rPr>
              <a:t>Simulatorer </a:t>
            </a:r>
            <a:br>
              <a:rPr lang="nb-NO" sz="4400" noProof="0" dirty="0" smtClean="0">
                <a:solidFill>
                  <a:srgbClr val="000090"/>
                </a:solidFill>
                <a:latin typeface="Arail" charset="0"/>
                <a:ea typeface="MS PGothic" charset="0"/>
              </a:rPr>
            </a:br>
            <a:r>
              <a:rPr lang="nb-NO" sz="4400" noProof="0" dirty="0" smtClean="0">
                <a:solidFill>
                  <a:srgbClr val="000090"/>
                </a:solidFill>
                <a:latin typeface="Arail" charset="0"/>
                <a:ea typeface="MS PGothic" charset="0"/>
              </a:rPr>
              <a:t>i maritim kompetanseheving</a:t>
            </a:r>
            <a:endParaRPr lang="nb-NO" sz="4400" noProof="0" dirty="0">
              <a:solidFill>
                <a:srgbClr val="000090"/>
              </a:solidFill>
              <a:latin typeface="Arail" charset="0"/>
              <a:ea typeface="MS PGothic" charset="0"/>
            </a:endParaRPr>
          </a:p>
        </p:txBody>
      </p:sp>
      <p:sp>
        <p:nvSpPr>
          <p:cNvPr id="5122" name="Subtitle 4"/>
          <p:cNvSpPr>
            <a:spLocks noGrp="1"/>
          </p:cNvSpPr>
          <p:nvPr>
            <p:ph type="subTitle" idx="1"/>
          </p:nvPr>
        </p:nvSpPr>
        <p:spPr bwMode="auto">
          <a:xfrm>
            <a:off x="503548" y="3537012"/>
            <a:ext cx="8136904" cy="136815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nb-NO" dirty="0" smtClean="0">
                <a:solidFill>
                  <a:srgbClr val="151741"/>
                </a:solidFill>
                <a:latin typeface="Arail" charset="0"/>
                <a:ea typeface="MS PGothic" charset="0"/>
              </a:rPr>
              <a:t>Resultat så langt, og veien videre</a:t>
            </a:r>
            <a:r>
              <a:rPr lang="nb-NO" sz="1400" dirty="0" smtClean="0">
                <a:solidFill>
                  <a:srgbClr val="000000"/>
                </a:solidFill>
              </a:rPr>
              <a:t/>
            </a:r>
            <a:br>
              <a:rPr lang="nb-NO" sz="1400" dirty="0" smtClean="0">
                <a:solidFill>
                  <a:srgbClr val="000000"/>
                </a:solidFill>
              </a:rPr>
            </a:br>
            <a:endParaRPr lang="nb-NO" noProof="0" dirty="0">
              <a:solidFill>
                <a:srgbClr val="151741"/>
              </a:solidFill>
              <a:latin typeface="Arail" charset="0"/>
              <a:ea typeface="MS PGothic" charset="0"/>
              <a:cs typeface="Arail" charset="0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3275856" y="5157192"/>
            <a:ext cx="3056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mtClean="0"/>
              <a:t>MUF-konferanse 22.11.2016</a:t>
            </a:r>
            <a:endParaRPr lang="nb-NO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Bevilgning i 2016 – 15 millioner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KRITERIER:</a:t>
            </a:r>
          </a:p>
          <a:p>
            <a:pPr>
              <a:buFontTx/>
              <a:buChar char="-"/>
            </a:pPr>
            <a:r>
              <a:rPr lang="nb-NO" dirty="0" smtClean="0"/>
              <a:t>Maritime simulatorer som brukes til opplæring av studenter i henhold til STCW kravene. </a:t>
            </a:r>
          </a:p>
          <a:p>
            <a:pPr>
              <a:buFontTx/>
              <a:buChar char="-"/>
            </a:pPr>
            <a:endParaRPr lang="nb-NO" dirty="0"/>
          </a:p>
          <a:p>
            <a:pPr>
              <a:buFontTx/>
              <a:buChar char="-"/>
            </a:pPr>
            <a:r>
              <a:rPr lang="nb-NO" dirty="0" smtClean="0"/>
              <a:t>Tildeling av midler fordret en like stor egenbevilgning. </a:t>
            </a:r>
            <a:r>
              <a:rPr lang="nb-NO" dirty="0"/>
              <a:t/>
            </a:r>
            <a:br>
              <a:rPr lang="nb-NO" dirty="0"/>
            </a:br>
            <a:r>
              <a:rPr lang="nb-NO" b="1" dirty="0" smtClean="0"/>
              <a:t>30 millioner kroner til oppgradering 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05073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Resultat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4968552"/>
          </a:xfrm>
        </p:spPr>
        <p:txBody>
          <a:bodyPr/>
          <a:lstStyle/>
          <a:p>
            <a:r>
              <a:rPr lang="nb-NO" sz="2800" dirty="0" smtClean="0"/>
              <a:t>6 institusjoner oppgraderer brosimulatorer</a:t>
            </a:r>
          </a:p>
          <a:p>
            <a:r>
              <a:rPr lang="nb-NO" sz="2800" dirty="0" smtClean="0"/>
              <a:t>6 institusjoner oppgraderer maskinromsimulatorer</a:t>
            </a:r>
          </a:p>
          <a:p>
            <a:r>
              <a:rPr lang="nb-NO" sz="2800" dirty="0" smtClean="0"/>
              <a:t>3 institusjoner oppgraderer maritimt kommunikasjons simulatorer.</a:t>
            </a:r>
          </a:p>
          <a:p>
            <a:endParaRPr lang="nb-NO" sz="2800" dirty="0"/>
          </a:p>
          <a:p>
            <a:endParaRPr lang="nb-NO" sz="2800" dirty="0" smtClean="0"/>
          </a:p>
          <a:p>
            <a:r>
              <a:rPr lang="nb-NO" sz="2800" dirty="0" smtClean="0"/>
              <a:t>3 Universitet/høyskoler får midler</a:t>
            </a:r>
          </a:p>
          <a:p>
            <a:r>
              <a:rPr lang="nb-NO" sz="2800" dirty="0" smtClean="0"/>
              <a:t>7 fagskoler får midler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3021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2279" y="438124"/>
            <a:ext cx="3096344" cy="1901217"/>
          </a:xfrm>
        </p:spPr>
        <p:txBody>
          <a:bodyPr/>
          <a:lstStyle/>
          <a:p>
            <a:r>
              <a:rPr lang="nb-NO" sz="4400" dirty="0" smtClean="0"/>
              <a:t>Veien </a:t>
            </a:r>
            <a:br>
              <a:rPr lang="nb-NO" sz="4400" dirty="0" smtClean="0"/>
            </a:br>
            <a:r>
              <a:rPr lang="nb-NO" sz="4400" dirty="0" smtClean="0"/>
              <a:t>videre</a:t>
            </a:r>
            <a:endParaRPr lang="nb-NO" sz="4400" dirty="0"/>
          </a:p>
        </p:txBody>
      </p:sp>
      <p:pic>
        <p:nvPicPr>
          <p:cNvPr id="1026" name="Picture 2" descr="http://static3.festogfarver.dk/3310-thickbox/gron-laurbaerkran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" t="3524" r="3094" b="4856"/>
          <a:stretch/>
        </p:blipFill>
        <p:spPr bwMode="auto">
          <a:xfrm rot="5400000">
            <a:off x="296908" y="2782938"/>
            <a:ext cx="2821697" cy="276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5329333" y="5578016"/>
            <a:ext cx="2376264" cy="43204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6508345" y="652650"/>
            <a:ext cx="2376264" cy="7914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Multiplikasjon 6"/>
          <p:cNvSpPr/>
          <p:nvPr/>
        </p:nvSpPr>
        <p:spPr>
          <a:xfrm>
            <a:off x="297103" y="3234600"/>
            <a:ext cx="2794883" cy="2187927"/>
          </a:xfrm>
          <a:prstGeom prst="mathMultiply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Picture 2" descr="http://malbevisst.no/wp-content/uploads/2013/02/Bretteoppermen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07" y="1196752"/>
            <a:ext cx="4240601" cy="214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236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Pedagogisk riktig bruk av simulatorer</a:t>
            </a:r>
            <a:endParaRPr lang="nb-NO" dirty="0"/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>
          <a:xfrm>
            <a:off x="2769568" y="2276872"/>
            <a:ext cx="5688632" cy="3096344"/>
          </a:xfrm>
        </p:spPr>
        <p:txBody>
          <a:bodyPr/>
          <a:lstStyle/>
          <a:p>
            <a:r>
              <a:rPr lang="nb-NO" sz="2800" dirty="0" smtClean="0"/>
              <a:t>Kvalitet i simulatorbasert undervisning.</a:t>
            </a:r>
          </a:p>
          <a:p>
            <a:endParaRPr lang="nb-NO" dirty="0"/>
          </a:p>
          <a:p>
            <a:r>
              <a:rPr lang="nb-NO" sz="2800" i="1" dirty="0" smtClean="0"/>
              <a:t>Hvordan skal simulatorer brukes for å heve kvaliteten på den maritime utdanningen.</a:t>
            </a:r>
            <a:endParaRPr lang="nb-NO" sz="2800" i="1" dirty="0"/>
          </a:p>
        </p:txBody>
      </p:sp>
    </p:spTree>
    <p:extLst>
      <p:ext uri="{BB962C8B-B14F-4D97-AF65-F5344CB8AC3E}">
        <p14:creationId xmlns:p14="http://schemas.microsoft.com/office/powerpoint/2010/main" val="1588399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Simulatorer som støtte i FoU-arbeidet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195736" y="1736812"/>
            <a:ext cx="6272808" cy="20882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sz="2800" dirty="0" smtClean="0">
                <a:solidFill>
                  <a:schemeClr val="tx1">
                    <a:tint val="75000"/>
                  </a:schemeClr>
                </a:solidFill>
                <a:latin typeface="Arail"/>
                <a:cs typeface="Arail"/>
              </a:rPr>
              <a:t>Nyttig verktøy til ulik forskning</a:t>
            </a:r>
          </a:p>
          <a:p>
            <a:pPr marL="0" indent="0">
              <a:buNone/>
            </a:pPr>
            <a:endParaRPr lang="nb-NO" sz="2800" i="1" dirty="0">
              <a:solidFill>
                <a:schemeClr val="tx1">
                  <a:tint val="75000"/>
                </a:schemeClr>
              </a:solidFill>
              <a:latin typeface="Arail"/>
              <a:cs typeface="Arail"/>
            </a:endParaRPr>
          </a:p>
          <a:p>
            <a:pPr marL="0" indent="0">
              <a:buNone/>
            </a:pPr>
            <a:r>
              <a:rPr lang="nb-NO" sz="2800" i="1" dirty="0" smtClean="0">
                <a:solidFill>
                  <a:schemeClr val="tx1">
                    <a:tint val="75000"/>
                  </a:schemeClr>
                </a:solidFill>
                <a:latin typeface="Arail"/>
                <a:cs typeface="Arail"/>
              </a:rPr>
              <a:t>Hvordan </a:t>
            </a:r>
            <a:r>
              <a:rPr lang="nb-NO" sz="2800" i="1" dirty="0">
                <a:solidFill>
                  <a:schemeClr val="tx1">
                    <a:tint val="75000"/>
                  </a:schemeClr>
                </a:solidFill>
                <a:latin typeface="Arail"/>
                <a:cs typeface="Arail"/>
              </a:rPr>
              <a:t>kan simulatorer </a:t>
            </a:r>
            <a:r>
              <a:rPr lang="nb-NO" sz="2800" i="1" dirty="0" smtClean="0">
                <a:solidFill>
                  <a:schemeClr val="tx1">
                    <a:tint val="75000"/>
                  </a:schemeClr>
                </a:solidFill>
                <a:latin typeface="Arail"/>
                <a:cs typeface="Arail"/>
              </a:rPr>
              <a:t>være en ressurs i maritime forskningsprosjekter</a:t>
            </a:r>
            <a:endParaRPr lang="nb-NO" sz="2800" i="1" dirty="0">
              <a:solidFill>
                <a:schemeClr val="tx1">
                  <a:tint val="75000"/>
                </a:schemeClr>
              </a:solidFill>
              <a:latin typeface="Arail"/>
              <a:cs typeface="Arail"/>
            </a:endParaRPr>
          </a:p>
        </p:txBody>
      </p:sp>
    </p:spTree>
    <p:extLst>
      <p:ext uri="{BB962C8B-B14F-4D97-AF65-F5344CB8AC3E}">
        <p14:creationId xmlns:p14="http://schemas.microsoft.com/office/powerpoint/2010/main" val="1929622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skal Markom2020 ha fokus på ?</a:t>
            </a:r>
            <a:endParaRPr lang="nb-NO" dirty="0"/>
          </a:p>
        </p:txBody>
      </p:sp>
      <p:pic>
        <p:nvPicPr>
          <p:cNvPr id="2050" name="Picture 2" descr="https://minkarriere.files.wordpress.com/2011/02/veival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2336494"/>
            <a:ext cx="3932262" cy="237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157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Videreutvikle dagens systemer</a:t>
            </a:r>
            <a:endParaRPr lang="nb-NO" dirty="0"/>
          </a:p>
        </p:txBody>
      </p:sp>
      <p:pic>
        <p:nvPicPr>
          <p:cNvPr id="4" name="Picture 2" descr="http://kidscutecoloringpages.com/wp-content/uploads/2011/05/gingerbread-man-color-by-numb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3" y="332656"/>
            <a:ext cx="896827" cy="1096122"/>
          </a:xfrm>
          <a:prstGeom prst="rect">
            <a:avLst/>
          </a:prstGeom>
          <a:noFill/>
        </p:spPr>
      </p:pic>
      <p:pic>
        <p:nvPicPr>
          <p:cNvPr id="1026" name="Picture 2" descr="Bilderesultat for k-sim polari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467848"/>
            <a:ext cx="4654798" cy="261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simrad.com/ks/web/nokbg0239.nsf/obj/k-sim-engine-2-250x167.jpg/$File/k-sim-engine-2-250x167.jpg?OpenEl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8808"/>
            <a:ext cx="3240360" cy="216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sat.no/~/media/Kongsberg%20Digital/Pictures/ksim%20cargo%20news.ashx?as=1&amp;h=350&amp;la=en&amp;mw=756&amp;w=70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76" y="2708853"/>
            <a:ext cx="4066792" cy="203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981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72AB74B4C85A4CA986DE3C83BE6751" ma:contentTypeVersion="0" ma:contentTypeDescription="Create a new document." ma:contentTypeScope="" ma:versionID="82e04413d64384c951c1bb0a3c1f013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CB6D86-E3E2-49D1-B75E-04D8F848AD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A7ED98-3365-4A85-B203-513D508D80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9317D88-D81F-49C0-93CC-CDF1A855856B}">
  <ds:schemaRefs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43135</TotalTime>
  <Words>251</Words>
  <Application>Microsoft Office PowerPoint</Application>
  <PresentationFormat>Skjermfremvisning (4:3)</PresentationFormat>
  <Paragraphs>52</Paragraphs>
  <Slides>17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4" baseType="lpstr">
      <vt:lpstr>Arail</vt:lpstr>
      <vt:lpstr>Arial</vt:lpstr>
      <vt:lpstr>Calibri</vt:lpstr>
      <vt:lpstr>MS PGothic</vt:lpstr>
      <vt:lpstr>MS PGothic</vt:lpstr>
      <vt:lpstr>Tahoma</vt:lpstr>
      <vt:lpstr>Office Theme</vt:lpstr>
      <vt:lpstr>MARKOM2020  Et langsiktig utviklingsprosjekt for maritim professjonsutdanning</vt:lpstr>
      <vt:lpstr>Simulatorer  i maritim kompetanseheving</vt:lpstr>
      <vt:lpstr>Bevilgning i 2016 – 15 millioner</vt:lpstr>
      <vt:lpstr>Resultat</vt:lpstr>
      <vt:lpstr>Veien  videre</vt:lpstr>
      <vt:lpstr>Pedagogisk riktig bruk av simulatorer</vt:lpstr>
      <vt:lpstr>Simulatorer som støtte i FoU-arbeidet </vt:lpstr>
      <vt:lpstr>Hva skal Markom2020 ha fokus på ?</vt:lpstr>
      <vt:lpstr>Videreutvikle dagens systemer</vt:lpstr>
      <vt:lpstr>Utvikle ny kompetanse med kjent teknologi</vt:lpstr>
      <vt:lpstr>Endre måten vi formidler  kunnskapen med ny teknologi</vt:lpstr>
      <vt:lpstr>Regionalisering - nettverk</vt:lpstr>
      <vt:lpstr>Utvikle fremtiden</vt:lpstr>
      <vt:lpstr>Retningsvalg for simulatorbruk i maritim næring</vt:lpstr>
      <vt:lpstr>Oppgaver det bør samarbeid på</vt:lpstr>
      <vt:lpstr>Retningsvalg for simulatorbruk i maritim næring</vt:lpstr>
      <vt:lpstr>Takk for oppmerksomheten…</vt:lpstr>
    </vt:vector>
  </TitlesOfParts>
  <Company>HVE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Maritime profesjonsutdanninger</dc:title>
  <dc:creator>IT-fellestjenester</dc:creator>
  <cp:lastModifiedBy>Per Haavardtun</cp:lastModifiedBy>
  <cp:revision>289</cp:revision>
  <cp:lastPrinted>2013-01-09T16:42:11Z</cp:lastPrinted>
  <dcterms:created xsi:type="dcterms:W3CDTF">2009-10-29T13:29:28Z</dcterms:created>
  <dcterms:modified xsi:type="dcterms:W3CDTF">2016-11-22T10:40:24Z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0x0101009672AB74B4C85A4CA986DE3C83BE6751</vt:lpwstr>
  </property>
</Properties>
</file>