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0"/>
  </p:notesMasterIdLst>
  <p:handoutMasterIdLst>
    <p:handoutMasterId r:id="rId21"/>
  </p:handoutMasterIdLst>
  <p:sldIdLst>
    <p:sldId id="314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15" r:id="rId13"/>
    <p:sldId id="323" r:id="rId14"/>
    <p:sldId id="331" r:id="rId15"/>
    <p:sldId id="329" r:id="rId16"/>
    <p:sldId id="330" r:id="rId17"/>
    <p:sldId id="327" r:id="rId18"/>
    <p:sldId id="328" r:id="rId19"/>
  </p:sldIdLst>
  <p:sldSz cx="9144000" cy="6858000" type="screen4x3"/>
  <p:notesSz cx="6797675" cy="9928225"/>
  <p:defaultTextStyle>
    <a:defPPr>
      <a:defRPr lang="nb-N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Tahoma" charset="0"/>
        <a:ea typeface="MS PGothic" charset="0"/>
        <a:cs typeface="MS PGothic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5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99EC"/>
    <a:srgbClr val="66C3FF"/>
    <a:srgbClr val="75C1FF"/>
    <a:srgbClr val="0080FF"/>
    <a:srgbClr val="151741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548" autoAdjust="0"/>
    <p:restoredTop sz="94643" autoAdjust="0"/>
  </p:normalViewPr>
  <p:slideViewPr>
    <p:cSldViewPr snapToObjects="1">
      <p:cViewPr>
        <p:scale>
          <a:sx n="99" d="100"/>
          <a:sy n="99" d="100"/>
        </p:scale>
        <p:origin x="184" y="320"/>
      </p:cViewPr>
      <p:guideLst>
        <p:guide orient="horz" pos="845"/>
        <p:guide pos="522"/>
      </p:guideLst>
    </p:cSldViewPr>
  </p:slideViewPr>
  <p:outlineViewPr>
    <p:cViewPr>
      <p:scale>
        <a:sx n="33" d="100"/>
        <a:sy n="33" d="100"/>
      </p:scale>
      <p:origin x="34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9" d="100"/>
        <a:sy n="5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8FEE209-E62E-4040-BA77-D9C002B15C8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861461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2153" tIns="46077" rIns="92153" bIns="46077" rtlCol="0"/>
          <a:lstStyle>
            <a:lvl1pPr algn="l">
              <a:defRPr sz="12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F878ACD-FC48-BE41-BA1C-4A0D0885C09E}" type="datetimeFigureOut">
              <a:rPr lang="nb-NO"/>
              <a:pPr>
                <a:defRPr/>
              </a:pPr>
              <a:t>21.11.2016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53" tIns="46077" rIns="92153" bIns="46077" rtlCol="0" anchor="ctr"/>
          <a:lstStyle/>
          <a:p>
            <a:pPr lvl="0"/>
            <a:endParaRPr lang="nb-NO" noProof="0" smtClean="0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noProof="0"/>
              <a:t>Klikk for å redigere tekststiler i malen</a:t>
            </a:r>
          </a:p>
          <a:p>
            <a:pPr lvl="1"/>
            <a:r>
              <a:rPr lang="nb-NO" noProof="0"/>
              <a:t>Andre nivå</a:t>
            </a:r>
          </a:p>
          <a:p>
            <a:pPr lvl="2"/>
            <a:r>
              <a:rPr lang="nb-NO" noProof="0"/>
              <a:t>Tredje nivå</a:t>
            </a:r>
          </a:p>
          <a:p>
            <a:pPr lvl="3"/>
            <a:r>
              <a:rPr lang="nb-NO" noProof="0"/>
              <a:t>Fjerde nivå</a:t>
            </a:r>
          </a:p>
          <a:p>
            <a:pPr lvl="4"/>
            <a:r>
              <a:rPr lang="nb-NO" noProof="0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4813" cy="496888"/>
          </a:xfrm>
          <a:prstGeom prst="rect">
            <a:avLst/>
          </a:prstGeom>
        </p:spPr>
        <p:txBody>
          <a:bodyPr vert="horz" lIns="92153" tIns="46077" rIns="92153" bIns="46077" rtlCol="0" anchor="b"/>
          <a:lstStyle>
            <a:lvl1pPr algn="l">
              <a:defRPr sz="12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51275" y="9429750"/>
            <a:ext cx="2944813" cy="496888"/>
          </a:xfrm>
          <a:prstGeom prst="rect">
            <a:avLst/>
          </a:prstGeom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BE26246-2080-774C-B105-177810CEB2B7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872229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fld id="{A629E08C-FD6E-114D-8E2C-D4411B890C69}" type="slidenum">
              <a:rPr lang="nb-NO" sz="1200"/>
              <a:pPr eaLnBrk="1" hangingPunct="1"/>
              <a:t>1</a:t>
            </a:fld>
            <a:endParaRPr lang="nb-NO" sz="1200"/>
          </a:p>
        </p:txBody>
      </p:sp>
    </p:spTree>
    <p:extLst>
      <p:ext uri="{BB962C8B-B14F-4D97-AF65-F5344CB8AC3E}">
        <p14:creationId xmlns:p14="http://schemas.microsoft.com/office/powerpoint/2010/main" val="213951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 userDrawn="1"/>
        </p:nvSpPr>
        <p:spPr bwMode="auto">
          <a:xfrm>
            <a:off x="8572500" y="6103938"/>
            <a:ext cx="184150" cy="36988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endParaRPr lang="en-US" sz="1800" smtClean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918648" cy="91439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7929675" cy="338437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  <a:latin typeface="Arail"/>
                <a:cs typeface="Arai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67920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234" y="404664"/>
            <a:ext cx="8001000" cy="1152128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844824"/>
            <a:ext cx="8001000" cy="4179607"/>
          </a:xfrm>
          <a:prstGeom prst="rect">
            <a:avLst/>
          </a:prstGeom>
        </p:spPr>
        <p:txBody>
          <a:bodyPr>
            <a:normAutofit/>
          </a:bodyPr>
          <a:lstStyle>
            <a:lvl3pPr marL="1257300" indent="-342900">
              <a:buFont typeface="Arial"/>
              <a:buChar char="•"/>
              <a:defRPr/>
            </a:lvl3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98291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96144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832"/>
            <a:ext cx="4038600" cy="3962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831"/>
            <a:ext cx="4038600" cy="396240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903839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sjøkart.png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06" y="0"/>
            <a:ext cx="2447128" cy="6858000"/>
          </a:xfrm>
          <a:prstGeom prst="rect">
            <a:avLst/>
          </a:prstGeom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11560" y="476672"/>
            <a:ext cx="8280920" cy="122413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5" name="Rektangel 4"/>
          <p:cNvSpPr/>
          <p:nvPr userDrawn="1"/>
        </p:nvSpPr>
        <p:spPr bwMode="auto">
          <a:xfrm>
            <a:off x="6732239" y="6243638"/>
            <a:ext cx="2376835" cy="614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/>
          </a:p>
        </p:txBody>
      </p:sp>
      <p:sp>
        <p:nvSpPr>
          <p:cNvPr id="3" name="Rektangel 2"/>
          <p:cNvSpPr/>
          <p:nvPr userDrawn="1"/>
        </p:nvSpPr>
        <p:spPr>
          <a:xfrm>
            <a:off x="0" y="6165304"/>
            <a:ext cx="6516216" cy="576064"/>
          </a:xfrm>
          <a:prstGeom prst="rect">
            <a:avLst/>
          </a:prstGeom>
          <a:solidFill>
            <a:srgbClr val="66C3FF"/>
          </a:solidFill>
          <a:ln>
            <a:solidFill>
              <a:srgbClr val="2899E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8" name="Rektangel 7"/>
          <p:cNvSpPr/>
          <p:nvPr userDrawn="1"/>
        </p:nvSpPr>
        <p:spPr>
          <a:xfrm>
            <a:off x="-11706" y="116632"/>
            <a:ext cx="9155706" cy="158006"/>
          </a:xfrm>
          <a:prstGeom prst="rect">
            <a:avLst/>
          </a:prstGeom>
          <a:solidFill>
            <a:srgbClr val="66C3FF"/>
          </a:solidFill>
          <a:ln>
            <a:solidFill>
              <a:srgbClr val="2899EC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Subtitle 4"/>
          <p:cNvSpPr txBox="1">
            <a:spLocks/>
          </p:cNvSpPr>
          <p:nvPr userDrawn="1"/>
        </p:nvSpPr>
        <p:spPr bwMode="auto">
          <a:xfrm>
            <a:off x="686792" y="6237312"/>
            <a:ext cx="4893320" cy="4226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b-NO" sz="140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Jørn</a:t>
            </a:r>
            <a:r>
              <a:rPr lang="nb-NO" sz="1400" baseline="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 Kragh</a:t>
            </a:r>
            <a:r>
              <a:rPr lang="nb-NO" sz="140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, Prosjektleder</a:t>
            </a:r>
            <a:r>
              <a:rPr lang="nb-NO" sz="1400" baseline="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  </a:t>
            </a:r>
            <a:r>
              <a:rPr lang="nb-NO" sz="1800" baseline="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- </a:t>
            </a:r>
            <a:r>
              <a:rPr lang="nb-NO" sz="120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MARKOM2020</a:t>
            </a:r>
            <a:endParaRPr lang="nb-NO" sz="1200" dirty="0">
              <a:solidFill>
                <a:srgbClr val="151741"/>
              </a:solidFill>
              <a:latin typeface="Arail" charset="0"/>
              <a:ea typeface="MS PGothic" charset="0"/>
              <a:cs typeface="Arail" charset="0"/>
            </a:endParaRPr>
          </a:p>
        </p:txBody>
      </p:sp>
      <p:pic>
        <p:nvPicPr>
          <p:cNvPr id="6" name="Bilde 5" descr="Markom logo revitalisert 600.png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7280" y="6158446"/>
            <a:ext cx="2061184" cy="5530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27" r:id="rId1"/>
    <p:sldLayoutId id="2147484825" r:id="rId2"/>
    <p:sldLayoutId id="2147484826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rgbClr val="151741"/>
          </a:solidFill>
          <a:latin typeface="Arail"/>
          <a:ea typeface="MS PGothic" pitchFamily="34" charset="-128"/>
          <a:cs typeface="Arai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151741"/>
          </a:solidFill>
          <a:latin typeface="Arail" charset="0"/>
          <a:ea typeface="MS PGothic" pitchFamily="34" charset="-128"/>
          <a:cs typeface="Arail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151741"/>
          </a:solidFill>
          <a:latin typeface="Arail" charset="0"/>
          <a:ea typeface="MS PGothic" pitchFamily="34" charset="-128"/>
          <a:cs typeface="Arail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151741"/>
          </a:solidFill>
          <a:latin typeface="Arail" charset="0"/>
          <a:ea typeface="MS PGothic" pitchFamily="34" charset="-128"/>
          <a:cs typeface="Arail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151741"/>
          </a:solidFill>
          <a:latin typeface="Arail" charset="0"/>
          <a:ea typeface="MS PGothic" pitchFamily="34" charset="-128"/>
          <a:cs typeface="Arail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7F7F7F"/>
          </a:solidFill>
          <a:latin typeface="Arail" charset="0"/>
          <a:ea typeface="ＭＳ Ｐゴシック" pitchFamily="-108" charset="-128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7F7F7F"/>
          </a:solidFill>
          <a:latin typeface="Arail" charset="0"/>
          <a:ea typeface="ＭＳ Ｐゴシック" pitchFamily="-108" charset="-128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7F7F7F"/>
          </a:solidFill>
          <a:latin typeface="Arail" charset="0"/>
          <a:ea typeface="ＭＳ Ｐゴシック" pitchFamily="-108" charset="-128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7F7F7F"/>
          </a:solidFill>
          <a:latin typeface="Arail" charset="0"/>
          <a:ea typeface="ＭＳ Ｐゴシック" pitchFamily="-108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3"/>
          <p:cNvSpPr>
            <a:spLocks noGrp="1"/>
          </p:cNvSpPr>
          <p:nvPr>
            <p:ph type="ctrTitle"/>
          </p:nvPr>
        </p:nvSpPr>
        <p:spPr>
          <a:xfrm>
            <a:off x="685800" y="1866528"/>
            <a:ext cx="7772400" cy="914400"/>
          </a:xfrm>
        </p:spPr>
        <p:txBody>
          <a:bodyPr/>
          <a:lstStyle/>
          <a:p>
            <a:pPr algn="ctr"/>
            <a:r>
              <a:rPr lang="nb-NO" sz="4400" noProof="0" dirty="0">
                <a:solidFill>
                  <a:srgbClr val="000090"/>
                </a:solidFill>
                <a:latin typeface="Arail" charset="0"/>
                <a:ea typeface="MS PGothic" charset="0"/>
              </a:rPr>
              <a:t>MARKOM2020</a:t>
            </a:r>
          </a:p>
        </p:txBody>
      </p:sp>
      <p:sp>
        <p:nvSpPr>
          <p:cNvPr id="5122" name="Subtitle 4"/>
          <p:cNvSpPr>
            <a:spLocks noGrp="1"/>
          </p:cNvSpPr>
          <p:nvPr>
            <p:ph type="subTitle" idx="1"/>
          </p:nvPr>
        </p:nvSpPr>
        <p:spPr bwMode="auto">
          <a:xfrm>
            <a:off x="467544" y="2852936"/>
            <a:ext cx="8136904" cy="136815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nb-NO" sz="1400" dirty="0" smtClean="0">
                <a:solidFill>
                  <a:srgbClr val="000000"/>
                </a:solidFill>
              </a:rPr>
              <a:t/>
            </a:r>
            <a:br>
              <a:rPr lang="nb-NO" sz="1400" dirty="0" smtClean="0">
                <a:solidFill>
                  <a:srgbClr val="000000"/>
                </a:solidFill>
              </a:rPr>
            </a:br>
            <a:r>
              <a:rPr lang="nb-NO" sz="1400" dirty="0" smtClean="0">
                <a:solidFill>
                  <a:srgbClr val="000000"/>
                </a:solidFill>
              </a:rPr>
              <a:t/>
            </a:r>
            <a:br>
              <a:rPr lang="nb-NO" sz="1400" dirty="0" smtClean="0">
                <a:solidFill>
                  <a:srgbClr val="000000"/>
                </a:solidFill>
              </a:rPr>
            </a:br>
            <a:r>
              <a:rPr lang="nb-NO" sz="1400" dirty="0" smtClean="0">
                <a:solidFill>
                  <a:srgbClr val="000000"/>
                </a:solidFill>
              </a:rPr>
              <a:t/>
            </a:r>
            <a:br>
              <a:rPr lang="nb-NO" sz="1400" dirty="0" smtClean="0">
                <a:solidFill>
                  <a:srgbClr val="000000"/>
                </a:solidFill>
              </a:rPr>
            </a:br>
            <a:r>
              <a:rPr lang="nb-NO" sz="1400" dirty="0" smtClean="0">
                <a:solidFill>
                  <a:srgbClr val="000000"/>
                </a:solidFill>
              </a:rPr>
              <a:t>Høgskolen </a:t>
            </a:r>
            <a:r>
              <a:rPr lang="nb-NO" sz="1400" dirty="0">
                <a:solidFill>
                  <a:srgbClr val="000000"/>
                </a:solidFill>
              </a:rPr>
              <a:t>Stord </a:t>
            </a:r>
            <a:r>
              <a:rPr lang="nb-NO" sz="1400" dirty="0" smtClean="0">
                <a:solidFill>
                  <a:srgbClr val="000000"/>
                </a:solidFill>
              </a:rPr>
              <a:t>Haugesund </a:t>
            </a:r>
            <a:r>
              <a:rPr lang="mr-IN" sz="1400" dirty="0" smtClean="0">
                <a:solidFill>
                  <a:srgbClr val="000000"/>
                </a:solidFill>
              </a:rPr>
              <a:t>–</a:t>
            </a:r>
            <a:r>
              <a:rPr lang="nb-NO" sz="1400" dirty="0" smtClean="0">
                <a:solidFill>
                  <a:srgbClr val="000000"/>
                </a:solidFill>
              </a:rPr>
              <a:t> NTNU Ålesund </a:t>
            </a:r>
            <a:r>
              <a:rPr lang="mr-IN" sz="1400" dirty="0" smtClean="0">
                <a:solidFill>
                  <a:srgbClr val="000000"/>
                </a:solidFill>
              </a:rPr>
              <a:t>–</a:t>
            </a:r>
            <a:r>
              <a:rPr lang="nb-NO" sz="1400" dirty="0" smtClean="0">
                <a:solidFill>
                  <a:srgbClr val="000000"/>
                </a:solidFill>
              </a:rPr>
              <a:t> Arktisk Universitet UiT- Høgskolen </a:t>
            </a:r>
            <a:r>
              <a:rPr lang="nb-NO" sz="1400" dirty="0">
                <a:solidFill>
                  <a:srgbClr val="000000"/>
                </a:solidFill>
              </a:rPr>
              <a:t>i </a:t>
            </a:r>
            <a:r>
              <a:rPr lang="nb-NO" sz="1400" dirty="0" smtClean="0">
                <a:solidFill>
                  <a:srgbClr val="000000"/>
                </a:solidFill>
              </a:rPr>
              <a:t>Sør-øst Norge </a:t>
            </a:r>
            <a:endParaRPr lang="nb-NO" sz="1400" dirty="0">
              <a:solidFill>
                <a:srgbClr val="000000"/>
              </a:solidFill>
            </a:endParaRPr>
          </a:p>
          <a:p>
            <a:pPr algn="ctr"/>
            <a:r>
              <a:rPr lang="nb-NO" noProof="0" dirty="0" smtClean="0">
                <a:solidFill>
                  <a:srgbClr val="151741"/>
                </a:solidFill>
                <a:latin typeface="Arail" charset="0"/>
                <a:ea typeface="MS PGothic" charset="0"/>
                <a:cs typeface="Arail" charset="0"/>
              </a:rPr>
              <a:t> </a:t>
            </a:r>
            <a:endParaRPr lang="nb-NO" noProof="0" dirty="0">
              <a:solidFill>
                <a:srgbClr val="151741"/>
              </a:solidFill>
              <a:latin typeface="Arail" charset="0"/>
              <a:ea typeface="MS PGothic" charset="0"/>
              <a:cs typeface="Arai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62065">
            <a:off x="1813214" y="468269"/>
            <a:ext cx="4605694" cy="6422705"/>
          </a:xfrm>
        </p:spPr>
      </p:pic>
    </p:spTree>
    <p:extLst>
      <p:ext uri="{BB962C8B-B14F-4D97-AF65-F5344CB8AC3E}">
        <p14:creationId xmlns:p14="http://schemas.microsoft.com/office/powerpoint/2010/main" val="1205755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12976"/>
            <a:ext cx="4427984" cy="2946623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 med forsterket økonomi og innsats fra og med 2016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2132856"/>
            <a:ext cx="8001000" cy="1728192"/>
          </a:xfrm>
        </p:spPr>
        <p:txBody>
          <a:bodyPr/>
          <a:lstStyle/>
          <a:p>
            <a:r>
              <a:rPr lang="nb-NO" dirty="0" smtClean="0"/>
              <a:t>Fra 2011 </a:t>
            </a:r>
            <a:r>
              <a:rPr lang="mr-IN" dirty="0" smtClean="0"/>
              <a:t>–</a:t>
            </a:r>
            <a:r>
              <a:rPr lang="nb-NO" dirty="0" smtClean="0"/>
              <a:t> Årlig budsjett 18,5 mill.</a:t>
            </a:r>
          </a:p>
          <a:p>
            <a:r>
              <a:rPr lang="nb-NO" dirty="0" smtClean="0"/>
              <a:t>Fra 2016 </a:t>
            </a:r>
            <a:r>
              <a:rPr lang="mr-IN" dirty="0" smtClean="0"/>
              <a:t>–</a:t>
            </a:r>
            <a:r>
              <a:rPr lang="nb-NO" dirty="0" smtClean="0"/>
              <a:t> Årlig budsjett 38,5 mill.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8040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12976"/>
            <a:ext cx="4427984" cy="2946623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 med forsterket økonomi og innsats fra og med 2016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2132856"/>
            <a:ext cx="8001000" cy="1728192"/>
          </a:xfrm>
        </p:spPr>
        <p:txBody>
          <a:bodyPr/>
          <a:lstStyle/>
          <a:p>
            <a:r>
              <a:rPr lang="nb-NO" dirty="0" smtClean="0"/>
              <a:t>I 2016 </a:t>
            </a:r>
            <a:r>
              <a:rPr lang="mr-IN" dirty="0" smtClean="0"/>
              <a:t>–</a:t>
            </a:r>
            <a:r>
              <a:rPr lang="nb-NO" dirty="0" smtClean="0"/>
              <a:t> Maritim undervisningsutstyr    							(simulator) 15 mill. 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5943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12976"/>
            <a:ext cx="4427984" cy="2946623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 med forsterket økonomi og innsats fra og med 2016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2132856"/>
            <a:ext cx="8001000" cy="1728192"/>
          </a:xfrm>
        </p:spPr>
        <p:txBody>
          <a:bodyPr/>
          <a:lstStyle/>
          <a:p>
            <a:r>
              <a:rPr lang="nb-NO" dirty="0"/>
              <a:t>I</a:t>
            </a:r>
            <a:r>
              <a:rPr lang="nb-NO" dirty="0" smtClean="0"/>
              <a:t> 2016 </a:t>
            </a:r>
            <a:r>
              <a:rPr lang="mr-IN" dirty="0" smtClean="0"/>
              <a:t>–</a:t>
            </a:r>
            <a:r>
              <a:rPr lang="nb-NO" dirty="0" smtClean="0"/>
              <a:t> Midler til læremiddelproduksjon i maritime fagskoler </a:t>
            </a:r>
            <a:r>
              <a:rPr lang="mr-IN" dirty="0" smtClean="0"/>
              <a:t>–</a:t>
            </a:r>
            <a:r>
              <a:rPr lang="nb-NO" dirty="0" smtClean="0"/>
              <a:t> 5 mill.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91807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12976"/>
            <a:ext cx="4427984" cy="2946623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 med forsterket økonomi og innsats fra og med 2016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2132856"/>
            <a:ext cx="8001000" cy="1728192"/>
          </a:xfrm>
        </p:spPr>
        <p:txBody>
          <a:bodyPr/>
          <a:lstStyle/>
          <a:p>
            <a:r>
              <a:rPr lang="nb-NO" dirty="0" smtClean="0"/>
              <a:t>Fra 2015 </a:t>
            </a:r>
            <a:r>
              <a:rPr lang="mr-IN" dirty="0" smtClean="0"/>
              <a:t>–</a:t>
            </a:r>
            <a:r>
              <a:rPr lang="nb-NO" dirty="0" smtClean="0"/>
              <a:t> 2016,  16 </a:t>
            </a:r>
            <a:r>
              <a:rPr lang="nb-NO" dirty="0" err="1" smtClean="0"/>
              <a:t>Rekruteringsstillinger</a:t>
            </a:r>
            <a:r>
              <a:rPr lang="nb-NO" dirty="0" smtClean="0"/>
              <a:t> (Phd. stillinger) verdi: ca. 35 mill.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2941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12976"/>
            <a:ext cx="4427984" cy="2946623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 med forsterket økonomi og innsats fra og med 2016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2132856"/>
            <a:ext cx="8001000" cy="936104"/>
          </a:xfrm>
        </p:spPr>
        <p:txBody>
          <a:bodyPr/>
          <a:lstStyle/>
          <a:p>
            <a:r>
              <a:rPr lang="nb-NO" dirty="0" smtClean="0"/>
              <a:t>Til sammen ca. 94 mill. 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0025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MARFAG2020s nye hovedmål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nb-NO" b="1" dirty="0" smtClean="0"/>
              <a:t>FS sektorens fem hovedmål: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Høy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kvalitet i utdanningen og riktig kompetanse blant fagpersonalet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gir studenter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de beste mulighetene for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å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lykkes i studiene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 smtClean="0"/>
              <a:t>De </a:t>
            </a:r>
            <a:r>
              <a:rPr lang="nb-NO" dirty="0"/>
              <a:t>maritime fagskolene, myndigheter, </a:t>
            </a:r>
            <a:r>
              <a:rPr lang="nb-NO" dirty="0" smtClean="0"/>
              <a:t>næringsliv </a:t>
            </a:r>
            <a:r>
              <a:rPr lang="nb-NO" dirty="0"/>
              <a:t>og </a:t>
            </a:r>
            <a:r>
              <a:rPr lang="nb-NO" dirty="0" smtClean="0"/>
              <a:t>høyere utdanning samspiller både </a:t>
            </a:r>
            <a:r>
              <a:rPr lang="nb-NO" dirty="0"/>
              <a:t>nasjonalt og regionalt </a:t>
            </a:r>
            <a:r>
              <a:rPr lang="nb-NO" dirty="0" smtClean="0"/>
              <a:t>for å </a:t>
            </a:r>
            <a:r>
              <a:rPr lang="nb-NO" dirty="0"/>
              <a:t>utvikle utdanningen </a:t>
            </a:r>
            <a:r>
              <a:rPr lang="nb-NO" dirty="0" smtClean="0"/>
              <a:t>til å fylle samfunnets </a:t>
            </a:r>
            <a:r>
              <a:rPr lang="nb-NO" dirty="0"/>
              <a:t>og </a:t>
            </a:r>
            <a:r>
              <a:rPr lang="nb-NO" dirty="0" smtClean="0"/>
              <a:t>næringslivets </a:t>
            </a:r>
            <a:r>
              <a:rPr lang="nb-NO" dirty="0"/>
              <a:t>behov og interesser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De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maritime fagskolene anerkjennes for et attraktivt utdanningsvalg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Fra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fagskole til bachelor, et helhetlig og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næringslivtilpasset studieløp med integrert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praksis (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fellesmål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med MARKOM2020)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De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maritime fagskolene har en finansiering som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muliggjør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robuste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og endringsdyktige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samarbeidsformer, et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høyt nivå på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lokaler, utstyr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og materiell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og som gir studentene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ønsket </a:t>
            </a: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kompetanse.</a:t>
            </a:r>
            <a:endParaRPr lang="nb-NO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nb-NO" b="1" dirty="0">
              <a:solidFill>
                <a:srgbClr val="548235"/>
              </a:solidFill>
              <a:latin typeface="Times New Roman" charset="0"/>
            </a:endParaRP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13758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MARKOM2020s nye hovedmål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nb-NO" b="1" dirty="0" smtClean="0"/>
              <a:t>UH sektorens fem hovedmål: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Nasjonal forskerutdanning som leverer ledende spisskompetanse til næring og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utdanning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Maritime masterutdanninger skal levere relevante og internasjonalt konkurransedyktige kandidater til næring og forskerutdanning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Maritim bachelorutdanning er attraktiv, fremtidsrettet og går ut over STCW konvensjonens minimumsnivå. Målet er å opprette et senter for fremragende utdanning (SFU) for maritim 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profesjonsutdanning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>
                <a:solidFill>
                  <a:schemeClr val="bg1">
                    <a:lumMod val="50000"/>
                  </a:schemeClr>
                </a:solidFill>
              </a:rPr>
              <a:t>Studieløpet fra fagskole til bachelor er helhetlig og næringslivtilpasset med mulighet for integrert praksis (fellesmål med MARFAG2020</a:t>
            </a:r>
            <a:r>
              <a:rPr lang="nb-NO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nb-NO" dirty="0"/>
              <a:t>Maritimt personell i fremvoksende og fremtidsrettede næringer har ledende utdanningstilbud som bidrar til å underbygge et grønt skifte og bruk av havrommet.</a:t>
            </a:r>
          </a:p>
          <a:p>
            <a:endParaRPr lang="nb-NO" dirty="0" smtClean="0"/>
          </a:p>
          <a:p>
            <a:pPr marL="0" indent="0">
              <a:buNone/>
            </a:pPr>
            <a:endParaRPr lang="nb-NO" b="1" dirty="0">
              <a:solidFill>
                <a:srgbClr val="548235"/>
              </a:solidFill>
              <a:latin typeface="Times New Roman" charset="0"/>
            </a:endParaRP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15654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Nye næringer i havrommet krever spesialisering av operativt personell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282" y="1541342"/>
            <a:ext cx="7748174" cy="4483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5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Energiutvinning til havs - </a:t>
            </a:r>
            <a:r>
              <a:rPr lang="nb-NO" dirty="0" smtClean="0"/>
              <a:t>vindkraft</a:t>
            </a:r>
            <a:endParaRPr lang="nb-NO" dirty="0"/>
          </a:p>
        </p:txBody>
      </p:sp>
      <p:pic>
        <p:nvPicPr>
          <p:cNvPr id="5" name="Plassholder for innhold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120" y="1844675"/>
            <a:ext cx="7002259" cy="417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601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Ny næringskilde: </a:t>
            </a:r>
            <a:r>
              <a:rPr lang="nb-NO" dirty="0" smtClean="0"/>
              <a:t>Planktonfangst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357" y="1844675"/>
            <a:ext cx="7979786" cy="417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05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Marin mineralkartlegging og utvinning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773" y="1844675"/>
            <a:ext cx="7476954" cy="417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17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Sikker sjøfart i arktiske strøk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8072" y="1844675"/>
            <a:ext cx="7544355" cy="417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14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Havbruksanlegg – langt til havs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943" y="1844675"/>
            <a:ext cx="7970614" cy="417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8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sjon MUF kielferja" id="{2B46E81E-6C50-1343-A368-33187898A842}" vid="{95D497AD-FF58-7545-AEA7-C3D778AC10FB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72AB74B4C85A4CA986DE3C83BE6751" ma:contentTypeVersion="0" ma:contentTypeDescription="Create a new document." ma:contentTypeScope="" ma:versionID="82e04413d64384c951c1bb0a3c1f013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CB6D86-E3E2-49D1-B75E-04D8F848AD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9317D88-D81F-49C0-93CC-CDF1A855856B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9A7ED98-3365-4A85-B203-513D508D80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357</Words>
  <Application>Microsoft Macintosh PowerPoint</Application>
  <PresentationFormat>Skjermfremvisning (4:3)</PresentationFormat>
  <Paragraphs>36</Paragraphs>
  <Slides>15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7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15</vt:i4>
      </vt:variant>
    </vt:vector>
  </HeadingPairs>
  <TitlesOfParts>
    <vt:vector size="23" baseType="lpstr">
      <vt:lpstr>Arail</vt:lpstr>
      <vt:lpstr>Calibri</vt:lpstr>
      <vt:lpstr>MS PGothic</vt:lpstr>
      <vt:lpstr>ＭＳ Ｐゴシック</vt:lpstr>
      <vt:lpstr>Tahoma</vt:lpstr>
      <vt:lpstr>Times New Roman</vt:lpstr>
      <vt:lpstr>Arial</vt:lpstr>
      <vt:lpstr>Office-tema</vt:lpstr>
      <vt:lpstr>MARKOM2020</vt:lpstr>
      <vt:lpstr>PowerPoint-presentasjon</vt:lpstr>
      <vt:lpstr>MARKOM2020 med forsterket økonomi og innsats fra og med 2016</vt:lpstr>
      <vt:lpstr>MARKOM2020 med forsterket økonomi og innsats fra og med 2016</vt:lpstr>
      <vt:lpstr>MARKOM2020 med forsterket økonomi og innsats fra og med 2016</vt:lpstr>
      <vt:lpstr>MARKOM2020 med forsterket økonomi og innsats fra og med 2016</vt:lpstr>
      <vt:lpstr>MARKOM2020 med forsterket økonomi og innsats fra og med 2016</vt:lpstr>
      <vt:lpstr>MARFAG2020s nye hovedmål</vt:lpstr>
      <vt:lpstr>MARKOM2020s nye hovedmål</vt:lpstr>
      <vt:lpstr>Nye næringer i havrommet krever spesialisering av operativt personell</vt:lpstr>
      <vt:lpstr>Energiutvinning til havs - vindkraft</vt:lpstr>
      <vt:lpstr>Ny næringskilde: Planktonfangst</vt:lpstr>
      <vt:lpstr>Marin mineralkartlegging og utvinning</vt:lpstr>
      <vt:lpstr>Sikker sjøfart i arktiske strøk</vt:lpstr>
      <vt:lpstr>Havbruksanlegg – langt til havs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MARKOM2020</dc:title>
  <dc:creator>Jørn Kragh</dc:creator>
  <cp:lastModifiedBy>Jørn Kragh</cp:lastModifiedBy>
  <cp:revision>8</cp:revision>
  <cp:lastPrinted>2013-01-09T16:42:11Z</cp:lastPrinted>
  <dcterms:created xsi:type="dcterms:W3CDTF">2016-11-14T11:42:11Z</dcterms:created>
  <dcterms:modified xsi:type="dcterms:W3CDTF">2016-11-21T17:59:27Z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0x0101009672AB74B4C85A4CA986DE3C83BE6751</vt:lpwstr>
  </property>
</Properties>
</file>