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1" r:id="rId2"/>
    <p:sldId id="261" r:id="rId3"/>
    <p:sldId id="275" r:id="rId4"/>
    <p:sldId id="274" r:id="rId5"/>
    <p:sldId id="276" r:id="rId6"/>
    <p:sldId id="277" r:id="rId7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08" autoAdjust="0"/>
  </p:normalViewPr>
  <p:slideViewPr>
    <p:cSldViewPr showGuides="1">
      <p:cViewPr varScale="1">
        <p:scale>
          <a:sx n="85" d="100"/>
          <a:sy n="85" d="100"/>
        </p:scale>
        <p:origin x="114" y="1146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29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21.11.2016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21.11.2016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2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Nærings-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fiskeridepartementet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2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Nærings-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fiskeridepartementet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3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Nærings-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fiskeridepartementet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28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572"/>
            <a:ext cx="12215813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Nærings-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fiskeridepartementet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3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Nærings-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fiskeridepartementet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Nærings-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fiskeridepartementet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0573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21. november 2016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800" noProof="0" dirty="0" smtClean="0"/>
              <a:t>Nærings-</a:t>
            </a:r>
            <a:r>
              <a:rPr lang="nb-NO" sz="800" baseline="0" noProof="0" dirty="0" smtClean="0"/>
              <a:t> og </a:t>
            </a:r>
            <a:r>
              <a:rPr lang="nb-NO" sz="800" noProof="0" dirty="0" smtClean="0"/>
              <a:t>fiskeridepartementet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2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96" r:id="rId8"/>
    <p:sldLayoutId id="2147483965" r:id="rId9"/>
    <p:sldLayoutId id="2147483983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93" r:id="rId16"/>
    <p:sldLayoutId id="2147483994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 b="24828"/>
          <a:stretch>
            <a:fillRect/>
          </a:stretch>
        </p:blipFill>
        <p:spPr>
          <a:xfrm>
            <a:off x="-1200" y="3271952"/>
            <a:ext cx="12192000" cy="358604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Sjøfartsnasjonen Norge og bruk av havrommet </a:t>
            </a:r>
            <a:r>
              <a:rPr lang="nb-NO" sz="2800" b="0" dirty="0" smtClean="0"/>
              <a:t>Regjeringens arbeid med en helhetlig havstrategi</a:t>
            </a:r>
            <a:endParaRPr lang="nb-NO" sz="2800" b="0"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Ekspedisjonssjef Birgit Løyland, Maritim avdeling, Nærings- og fiskeridepartementet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err="1" smtClean="0"/>
              <a:t>Color</a:t>
            </a:r>
            <a:r>
              <a:rPr lang="nb-NO" dirty="0" smtClean="0"/>
              <a:t> Magic, 22.11.2016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3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Sjøfartsnasjonen Norge og kompetanse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Høykvalifisert norsk maritim kompetanse avgjørende for en konkurransedyktig norsk flåte </a:t>
            </a:r>
            <a:r>
              <a:rPr lang="nb-NO" sz="2400" u="sng" dirty="0" smtClean="0"/>
              <a:t>og</a:t>
            </a:r>
            <a:r>
              <a:rPr lang="nb-NO" sz="2400" dirty="0" smtClean="0"/>
              <a:t> en sterk landbasert maritim klynge</a:t>
            </a:r>
          </a:p>
          <a:p>
            <a:endParaRPr lang="nb-NO" sz="2400" dirty="0"/>
          </a:p>
          <a:p>
            <a:r>
              <a:rPr lang="nb-NO" sz="2400" dirty="0" smtClean="0"/>
              <a:t>Kompetanse og utdanning et prioritert område i regjeringens maritime strategi (2015):</a:t>
            </a:r>
          </a:p>
          <a:p>
            <a:pPr lvl="1"/>
            <a:r>
              <a:rPr lang="nb-NO" sz="2200" dirty="0" smtClean="0"/>
              <a:t>Videreføring og styrking av MARKOM2020</a:t>
            </a:r>
          </a:p>
          <a:p>
            <a:pPr lvl="1"/>
            <a:r>
              <a:rPr lang="nb-NO" sz="2200" dirty="0" smtClean="0"/>
              <a:t>Mer midler til utstyr i maritime utdanninger</a:t>
            </a:r>
          </a:p>
          <a:p>
            <a:pPr lvl="1"/>
            <a:r>
              <a:rPr lang="nb-NO" sz="2200" dirty="0" smtClean="0"/>
              <a:t>Styrket tilskuddsordning for sysselsetting av sjøfolk</a:t>
            </a:r>
          </a:p>
          <a:p>
            <a:pPr lvl="1"/>
            <a:r>
              <a:rPr lang="nb-NO" sz="2200" dirty="0" smtClean="0"/>
              <a:t>Videreføring av SNMK og tilskudd til opplæringsstillinger</a:t>
            </a:r>
            <a:endParaRPr lang="nb-NO" sz="2200" dirty="0" smtClean="0"/>
          </a:p>
        </p:txBody>
      </p:sp>
      <p:pic>
        <p:nvPicPr>
          <p:cNvPr id="19" name="Plassholder for bilde 1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1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08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Regjeringens havstrategi: Bakgrunn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Regjeringens maritime </a:t>
            </a:r>
            <a:r>
              <a:rPr lang="nb-NO" sz="2400" dirty="0" smtClean="0"/>
              <a:t>strategi (2015): Blå vekst</a:t>
            </a:r>
            <a:endParaRPr lang="nb-NO" sz="2400" dirty="0" smtClean="0"/>
          </a:p>
          <a:p>
            <a:pPr lvl="1"/>
            <a:r>
              <a:rPr lang="nb-NO" sz="2200" dirty="0" smtClean="0"/>
              <a:t>Sterk norsk havklynge: Maritim, olje og gass, fiskeri og havbruk</a:t>
            </a:r>
          </a:p>
          <a:p>
            <a:pPr lvl="1"/>
            <a:r>
              <a:rPr lang="nb-NO" sz="2200" dirty="0" smtClean="0"/>
              <a:t>Rask teknologiutvikling</a:t>
            </a:r>
          </a:p>
          <a:p>
            <a:pPr lvl="1"/>
            <a:r>
              <a:rPr lang="nb-NO" sz="2200" dirty="0" smtClean="0"/>
              <a:t>Nye og fremvoksende havnæringer</a:t>
            </a:r>
          </a:p>
          <a:p>
            <a:pPr lvl="1"/>
            <a:endParaRPr lang="nb-NO" dirty="0"/>
          </a:p>
          <a:p>
            <a:r>
              <a:rPr lang="nb-NO" sz="2400" dirty="0" smtClean="0"/>
              <a:t>Regjeringen har besluttet utarbeidelse av en helhetlig havstrategi som ser utviklingen i de blå næringene i sammenheng – vår 2017</a:t>
            </a:r>
            <a:endParaRPr lang="nb-NO" sz="2400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r="68548"/>
          <a:stretch/>
        </p:blipFill>
        <p:spPr>
          <a:xfrm>
            <a:off x="8796680" y="-27384"/>
            <a:ext cx="3420000" cy="6120000"/>
          </a:xfrm>
        </p:spPr>
      </p:pic>
    </p:spTree>
    <p:extLst>
      <p:ext uri="{BB962C8B-B14F-4D97-AF65-F5344CB8AC3E}">
        <p14:creationId xmlns:p14="http://schemas.microsoft.com/office/powerpoint/2010/main" val="4233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Regjeringens havstrategi: Mål og prosess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i="1" dirty="0" smtClean="0"/>
              <a:t>Mål: </a:t>
            </a:r>
            <a:r>
              <a:rPr lang="nb-NO" sz="2400" dirty="0" smtClean="0"/>
              <a:t>Ivareta helheten i regjeringens satsing på havnæringene og gjennomgå myndighetenes innsats og virkemidler for videre utvikling og verdiskaping i etablerte og nye havnæringer</a:t>
            </a:r>
          </a:p>
          <a:p>
            <a:endParaRPr lang="nb-NO" sz="2400" dirty="0" smtClean="0"/>
          </a:p>
          <a:p>
            <a:r>
              <a:rPr lang="nb-NO" sz="2400" dirty="0" smtClean="0"/>
              <a:t>Bred forankring:</a:t>
            </a:r>
          </a:p>
          <a:p>
            <a:pPr lvl="1"/>
            <a:r>
              <a:rPr lang="nb-NO" sz="2200" dirty="0" err="1" smtClean="0"/>
              <a:t>Innspillsmøter</a:t>
            </a:r>
            <a:endParaRPr lang="nb-NO" sz="2200" dirty="0"/>
          </a:p>
          <a:p>
            <a:pPr lvl="1"/>
            <a:r>
              <a:rPr lang="nb-NO" sz="2200" dirty="0" smtClean="0"/>
              <a:t>Skriftlige innspill</a:t>
            </a:r>
          </a:p>
          <a:p>
            <a:pPr lvl="1"/>
            <a:r>
              <a:rPr lang="nb-NO" sz="2200" dirty="0" smtClean="0"/>
              <a:t>Samarbeid med berørte myndigheter</a:t>
            </a:r>
            <a:endParaRPr lang="nb-NO" sz="2200" dirty="0" smtClean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6" r="35004"/>
          <a:stretch/>
        </p:blipFill>
        <p:spPr>
          <a:xfrm>
            <a:off x="8772000" y="-27384"/>
            <a:ext cx="3420000" cy="6120000"/>
          </a:xfrm>
        </p:spPr>
      </p:pic>
    </p:spTree>
    <p:extLst>
      <p:ext uri="{BB962C8B-B14F-4D97-AF65-F5344CB8AC3E}">
        <p14:creationId xmlns:p14="http://schemas.microsoft.com/office/powerpoint/2010/main" val="42131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Regjeringens havstrategi: Områder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Forvaltning og rammebetingelser for bærekraftig utvikling på tvers av havnæringene</a:t>
            </a:r>
          </a:p>
          <a:p>
            <a:endParaRPr lang="nb-NO" sz="2400" dirty="0" smtClean="0"/>
          </a:p>
          <a:p>
            <a:r>
              <a:rPr lang="nb-NO" sz="2400" dirty="0" smtClean="0"/>
              <a:t>Internasjonalisering og profilering av de norske havnæringene</a:t>
            </a:r>
          </a:p>
          <a:p>
            <a:endParaRPr lang="nb-NO" sz="2400" dirty="0"/>
          </a:p>
          <a:p>
            <a:r>
              <a:rPr lang="nb-NO" sz="2400" dirty="0" smtClean="0"/>
              <a:t>Kunnskap og kompetanse for utvikling på tvers av havnæringene</a:t>
            </a:r>
            <a:endParaRPr lang="nb-NO" sz="2400" dirty="0" smtClean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0" r="4450"/>
          <a:stretch/>
        </p:blipFill>
        <p:spPr>
          <a:xfrm>
            <a:off x="8772000" y="-27384"/>
            <a:ext cx="3420000" cy="6120000"/>
          </a:xfrm>
        </p:spPr>
      </p:pic>
    </p:spTree>
    <p:extLst>
      <p:ext uri="{BB962C8B-B14F-4D97-AF65-F5344CB8AC3E}">
        <p14:creationId xmlns:p14="http://schemas.microsoft.com/office/powerpoint/2010/main" val="2290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 b="24828"/>
          <a:stretch>
            <a:fillRect/>
          </a:stretch>
        </p:blipFill>
        <p:spPr>
          <a:xfrm>
            <a:off x="-1200" y="3271952"/>
            <a:ext cx="12192000" cy="358604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Takk for oppmerksomheten!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86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FD-pptmal_16-9_Norsk">
  <a:themeElements>
    <a:clrScheme name="DSS - GENERELL">
      <a:dk1>
        <a:sysClr val="windowText" lastClr="000000"/>
      </a:dk1>
      <a:lt1>
        <a:sysClr val="window" lastClr="FFFFFF"/>
      </a:lt1>
      <a:dk2>
        <a:srgbClr val="002E5E"/>
      </a:dk2>
      <a:lt2>
        <a:srgbClr val="EAE8E5"/>
      </a:lt2>
      <a:accent1>
        <a:srgbClr val="002E5E"/>
      </a:accent1>
      <a:accent2>
        <a:srgbClr val="F4F1F0"/>
      </a:accent2>
      <a:accent3>
        <a:srgbClr val="545454"/>
      </a:accent3>
      <a:accent4>
        <a:srgbClr val="009ADE"/>
      </a:accent4>
      <a:accent5>
        <a:srgbClr val="F2E400"/>
      </a:accent5>
      <a:accent6>
        <a:srgbClr val="7F7F7F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D-pptmal_16-9_Norsk.potx" id="{1AE99EE3-8C8E-43E8-8BE1-6F2BBCC202B3}" vid="{48192F6C-E0D4-4298-8567-419CF6EEFA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NFD-pptmal_16-9_Norsk</Template>
  <TotalTime>237</TotalTime>
  <Words>210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NFD-pptmal_16-9_Norsk</vt:lpstr>
      <vt:lpstr>PowerPoint-presentasjon</vt:lpstr>
      <vt:lpstr>Sjøfartsnasjonen Norge og kompetanse</vt:lpstr>
      <vt:lpstr>Regjeringens havstrategi: Bakgrunn</vt:lpstr>
      <vt:lpstr>Regjeringens havstrategi: Mål og prosess</vt:lpstr>
      <vt:lpstr>Regjeringens havstrategi: Områder</vt:lpstr>
      <vt:lpstr>PowerPoint-presentasjon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Frøystadvåg Andreas Bakke</dc:creator>
  <cp:lastModifiedBy>Frøystadvåg Andreas Bakke</cp:lastModifiedBy>
  <cp:revision>22</cp:revision>
  <cp:lastPrinted>2012-11-19T14:02:56Z</cp:lastPrinted>
  <dcterms:created xsi:type="dcterms:W3CDTF">2016-11-18T09:31:30Z</dcterms:created>
  <dcterms:modified xsi:type="dcterms:W3CDTF">2016-11-21T13:47:12Z</dcterms:modified>
</cp:coreProperties>
</file>