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96" r:id="rId3"/>
  </p:sldMasterIdLst>
  <p:notesMasterIdLst>
    <p:notesMasterId r:id="rId34"/>
  </p:notesMasterIdLst>
  <p:handoutMasterIdLst>
    <p:handoutMasterId r:id="rId35"/>
  </p:handoutMasterIdLst>
  <p:sldIdLst>
    <p:sldId id="256" r:id="rId4"/>
    <p:sldId id="444" r:id="rId5"/>
    <p:sldId id="445" r:id="rId6"/>
    <p:sldId id="447" r:id="rId7"/>
    <p:sldId id="449" r:id="rId8"/>
    <p:sldId id="481" r:id="rId9"/>
    <p:sldId id="482" r:id="rId10"/>
    <p:sldId id="446" r:id="rId11"/>
    <p:sldId id="354" r:id="rId12"/>
    <p:sldId id="465" r:id="rId13"/>
    <p:sldId id="484" r:id="rId14"/>
    <p:sldId id="485" r:id="rId15"/>
    <p:sldId id="434" r:id="rId16"/>
    <p:sldId id="385" r:id="rId17"/>
    <p:sldId id="386" r:id="rId18"/>
    <p:sldId id="387" r:id="rId19"/>
    <p:sldId id="437" r:id="rId20"/>
    <p:sldId id="515" r:id="rId21"/>
    <p:sldId id="516" r:id="rId22"/>
    <p:sldId id="314" r:id="rId23"/>
    <p:sldId id="316" r:id="rId24"/>
    <p:sldId id="528" r:id="rId25"/>
    <p:sldId id="527" r:id="rId26"/>
    <p:sldId id="521" r:id="rId27"/>
    <p:sldId id="522" r:id="rId28"/>
    <p:sldId id="525" r:id="rId29"/>
    <p:sldId id="508" r:id="rId30"/>
    <p:sldId id="492" r:id="rId31"/>
    <p:sldId id="523" r:id="rId32"/>
    <p:sldId id="395" r:id="rId33"/>
  </p:sldIdLst>
  <p:sldSz cx="12192000" cy="6858000"/>
  <p:notesSz cx="6797675" cy="99314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g Inge Aarhus" initials="DIA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74708" autoAdjust="0"/>
  </p:normalViewPr>
  <p:slideViewPr>
    <p:cSldViewPr snapToGrid="0" snapToObjects="1">
      <p:cViewPr varScale="1">
        <p:scale>
          <a:sx n="39" d="100"/>
          <a:sy n="39" d="100"/>
        </p:scale>
        <p:origin x="-451" y="-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279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480"/>
    </p:cViewPr>
  </p:sorterViewPr>
  <p:notesViewPr>
    <p:cSldViewPr snapToGrid="0" snapToObject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http://sharepoint.sjofartsdir.no/sdir/FS/risiko/Delte%20dokumenter/2015/R&#229;fil%20datagrunnlag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Relationship Id="rId4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b="1" dirty="0"/>
              <a:t>Antall omkomne næringsfartøy 1991 -</a:t>
            </a:r>
            <a:r>
              <a:rPr lang="nb-NO" b="1" baseline="0" dirty="0"/>
              <a:t> 2014</a:t>
            </a:r>
            <a:endParaRPr lang="nb-NO" b="1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'Olav presentasjon'!$O$11</c:f>
              <c:strCache>
                <c:ptCount val="1"/>
                <c:pt idx="0">
                  <c:v>Antall omkomne</c:v>
                </c:pt>
              </c:strCache>
            </c:strRef>
          </c:tx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'Olav presentasjon'!$P$10:$W$10</c:f>
              <c:strCache>
                <c:ptCount val="8"/>
                <c:pt idx="0">
                  <c:v>1991 - 1993</c:v>
                </c:pt>
                <c:pt idx="1">
                  <c:v>1994 - 1996</c:v>
                </c:pt>
                <c:pt idx="2">
                  <c:v>1997 - 1999</c:v>
                </c:pt>
                <c:pt idx="3">
                  <c:v>2000 - 2002</c:v>
                </c:pt>
                <c:pt idx="4">
                  <c:v>2003 - 2005</c:v>
                </c:pt>
                <c:pt idx="5">
                  <c:v>2006 - 2008</c:v>
                </c:pt>
                <c:pt idx="6">
                  <c:v>2009 - 2011</c:v>
                </c:pt>
                <c:pt idx="7">
                  <c:v>2012 - 2014</c:v>
                </c:pt>
              </c:strCache>
            </c:strRef>
          </c:cat>
          <c:val>
            <c:numRef>
              <c:f>'Olav presentasjon'!$P$11:$W$11</c:f>
              <c:numCache>
                <c:formatCode>General</c:formatCode>
                <c:ptCount val="8"/>
                <c:pt idx="0">
                  <c:v>171</c:v>
                </c:pt>
                <c:pt idx="1">
                  <c:v>97</c:v>
                </c:pt>
                <c:pt idx="2">
                  <c:v>112</c:v>
                </c:pt>
                <c:pt idx="3">
                  <c:v>80</c:v>
                </c:pt>
                <c:pt idx="4">
                  <c:v>68</c:v>
                </c:pt>
                <c:pt idx="5">
                  <c:v>34</c:v>
                </c:pt>
                <c:pt idx="6">
                  <c:v>49</c:v>
                </c:pt>
                <c:pt idx="7">
                  <c:v>39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516992"/>
        <c:axId val="83304448"/>
      </c:lineChart>
      <c:catAx>
        <c:axId val="82516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304448"/>
        <c:crosses val="autoZero"/>
        <c:auto val="1"/>
        <c:lblAlgn val="ctr"/>
        <c:lblOffset val="100"/>
        <c:noMultiLvlLbl val="0"/>
      </c:catAx>
      <c:valAx>
        <c:axId val="83304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51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Hvor tilfreds eller lite tilfreds er du totalt sett med Sjøfartsdirektoratet?</c:v>
                </c:pt>
              </c:strCache>
            </c:strRef>
          </c:tx>
          <c:spPr>
            <a:solidFill>
              <a:srgbClr val="4682B4"/>
            </a:solidFill>
            <a:ln>
              <a:solidFill>
                <a:srgbClr val="4682B4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4682B4"/>
              </a:solidFill>
            </c:spPr>
          </c:dPt>
          <c:dPt>
            <c:idx val="1"/>
            <c:invertIfNegative val="1"/>
            <c:bubble3D val="0"/>
            <c:spPr>
              <a:solidFill>
                <a:srgbClr val="9ACD32"/>
              </a:solidFill>
            </c:spPr>
          </c:dPt>
          <c:dPt>
            <c:idx val="2"/>
            <c:invertIfNegative val="1"/>
            <c:bubble3D val="0"/>
            <c:spPr>
              <a:solidFill>
                <a:srgbClr val="708090"/>
              </a:solidFill>
            </c:spPr>
          </c:dPt>
          <c:dPt>
            <c:idx val="3"/>
            <c:invertIfNegative val="1"/>
            <c:bubble3D val="0"/>
            <c:spPr>
              <a:solidFill>
                <a:srgbClr val="CD853F"/>
              </a:solidFill>
            </c:spPr>
          </c:dPt>
          <c:dPt>
            <c:idx val="4"/>
            <c:invertIfNegative val="1"/>
            <c:bubble3D val="0"/>
            <c:spPr>
              <a:solidFill>
                <a:srgbClr val="B22222"/>
              </a:solidFill>
            </c:spPr>
          </c:dPt>
          <c:dPt>
            <c:idx val="5"/>
            <c:invertIfNegative val="1"/>
            <c:bubble3D val="0"/>
            <c:spPr>
              <a:solidFill>
                <a:srgbClr val="FFA500"/>
              </a:solidFill>
            </c:spPr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2.8179190751445087</c:v>
                </c:pt>
                <c:pt idx="1">
                  <c:v>6.2138728323699421</c:v>
                </c:pt>
                <c:pt idx="2">
                  <c:v>14.378612716763005</c:v>
                </c:pt>
                <c:pt idx="3">
                  <c:v>32.947976878612714</c:v>
                </c:pt>
                <c:pt idx="4">
                  <c:v>36.199421965317917</c:v>
                </c:pt>
                <c:pt idx="5">
                  <c:v>7.4421965317919074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solidFill>
                      <a:srgbClr val="4682B4"/>
                    </a:solidFill>
                  </a:ln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8376704"/>
        <c:axId val="8378240"/>
      </c:barChart>
      <c:catAx>
        <c:axId val="8376704"/>
        <c:scaling>
          <c:orientation val="minMax"/>
        </c:scaling>
        <c:delete val="0"/>
        <c:axPos val="b"/>
        <c:numFmt formatCode="General" sourceLinked="1"/>
        <c:majorTickMark val="cross"/>
        <c:minorTickMark val="cross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en-US"/>
          </a:p>
        </c:txPr>
        <c:crossAx val="8378240"/>
        <c:crosses val="autoZero"/>
        <c:auto val="1"/>
        <c:lblAlgn val="ctr"/>
        <c:lblOffset val="100"/>
        <c:noMultiLvlLbl val="1"/>
      </c:catAx>
      <c:valAx>
        <c:axId val="8378240"/>
        <c:scaling>
          <c:orientation val="minMax"/>
          <c:max val="100"/>
        </c:scaling>
        <c:delete val="0"/>
        <c:axPos val="l"/>
        <c:majorGridlines>
          <c:spPr>
            <a:ln w="12700" cmpd="sng">
              <a:solidFill>
                <a:srgbClr val="D3D3D3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/>
                </a:pPr>
                <a:r>
                  <a:rPr lang="nb-NO"/>
                  <a:t>Prosent</a:t>
                </a:r>
              </a:p>
            </c:rich>
          </c:tx>
          <c:layout/>
          <c:overlay val="0"/>
        </c:title>
        <c:numFmt formatCode="0%" sourceLinked="0"/>
        <c:majorTickMark val="cross"/>
        <c:minorTickMark val="cross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en-US"/>
          </a:p>
        </c:txPr>
        <c:crossAx val="8376704"/>
        <c:crosses val="autoZero"/>
        <c:crossBetween val="between"/>
        <c:dispUnits>
          <c:builtInUnit val="hundreds"/>
        </c:dispUnits>
      </c:valAx>
    </c:plotArea>
    <c:plotVisOnly val="1"/>
    <c:dispBlanksAs val="zero"/>
    <c:showDLblsOverMax val="1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247594050743664E-2"/>
          <c:y val="0.20050925925925925"/>
          <c:w val="0.89019685039370078"/>
          <c:h val="0.61780912802566346"/>
        </c:manualLayout>
      </c:layout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Tallgrunnlag!$DG$14:$EY$14</c:f>
              <c:numCache>
                <c:formatCode>mmm\-yy</c:formatCode>
                <c:ptCount val="45"/>
                <c:pt idx="0">
                  <c:v>41306</c:v>
                </c:pt>
                <c:pt idx="1">
                  <c:v>41334</c:v>
                </c:pt>
                <c:pt idx="2">
                  <c:v>41365</c:v>
                </c:pt>
                <c:pt idx="3">
                  <c:v>41395</c:v>
                </c:pt>
                <c:pt idx="4">
                  <c:v>41426</c:v>
                </c:pt>
                <c:pt idx="5">
                  <c:v>41456</c:v>
                </c:pt>
                <c:pt idx="6">
                  <c:v>41487</c:v>
                </c:pt>
                <c:pt idx="7">
                  <c:v>41518</c:v>
                </c:pt>
                <c:pt idx="8">
                  <c:v>41548</c:v>
                </c:pt>
                <c:pt idx="9">
                  <c:v>41579</c:v>
                </c:pt>
                <c:pt idx="10">
                  <c:v>41609</c:v>
                </c:pt>
                <c:pt idx="11">
                  <c:v>41640</c:v>
                </c:pt>
                <c:pt idx="12">
                  <c:v>41671</c:v>
                </c:pt>
                <c:pt idx="13">
                  <c:v>41699</c:v>
                </c:pt>
                <c:pt idx="14">
                  <c:v>41730</c:v>
                </c:pt>
                <c:pt idx="15">
                  <c:v>41760</c:v>
                </c:pt>
                <c:pt idx="16">
                  <c:v>41791</c:v>
                </c:pt>
                <c:pt idx="17">
                  <c:v>41821</c:v>
                </c:pt>
                <c:pt idx="18">
                  <c:v>41852</c:v>
                </c:pt>
                <c:pt idx="19">
                  <c:v>41883</c:v>
                </c:pt>
                <c:pt idx="20">
                  <c:v>41913</c:v>
                </c:pt>
                <c:pt idx="21">
                  <c:v>41944</c:v>
                </c:pt>
                <c:pt idx="22">
                  <c:v>41974</c:v>
                </c:pt>
                <c:pt idx="23">
                  <c:v>42005</c:v>
                </c:pt>
                <c:pt idx="24">
                  <c:v>42036</c:v>
                </c:pt>
                <c:pt idx="25">
                  <c:v>42064</c:v>
                </c:pt>
                <c:pt idx="26">
                  <c:v>42095</c:v>
                </c:pt>
                <c:pt idx="27">
                  <c:v>42125</c:v>
                </c:pt>
                <c:pt idx="28">
                  <c:v>42156</c:v>
                </c:pt>
                <c:pt idx="29">
                  <c:v>42186</c:v>
                </c:pt>
                <c:pt idx="30">
                  <c:v>42217</c:v>
                </c:pt>
                <c:pt idx="31">
                  <c:v>42248</c:v>
                </c:pt>
                <c:pt idx="32">
                  <c:v>42278</c:v>
                </c:pt>
                <c:pt idx="33">
                  <c:v>42309</c:v>
                </c:pt>
                <c:pt idx="34">
                  <c:v>42339</c:v>
                </c:pt>
                <c:pt idx="35">
                  <c:v>42370</c:v>
                </c:pt>
                <c:pt idx="36">
                  <c:v>42401</c:v>
                </c:pt>
                <c:pt idx="37">
                  <c:v>42430</c:v>
                </c:pt>
                <c:pt idx="38">
                  <c:v>42461</c:v>
                </c:pt>
                <c:pt idx="39">
                  <c:v>42491</c:v>
                </c:pt>
                <c:pt idx="40">
                  <c:v>42522</c:v>
                </c:pt>
                <c:pt idx="41">
                  <c:v>42552</c:v>
                </c:pt>
                <c:pt idx="42">
                  <c:v>42583</c:v>
                </c:pt>
                <c:pt idx="43">
                  <c:v>42614</c:v>
                </c:pt>
                <c:pt idx="44">
                  <c:v>42644</c:v>
                </c:pt>
              </c:numCache>
            </c:numRef>
          </c:cat>
          <c:val>
            <c:numRef>
              <c:f>Tallgrunnlag!$DG$15:$EY$15</c:f>
              <c:numCache>
                <c:formatCode>General</c:formatCode>
                <c:ptCount val="45"/>
                <c:pt idx="0">
                  <c:v>532</c:v>
                </c:pt>
                <c:pt idx="1">
                  <c:v>533</c:v>
                </c:pt>
                <c:pt idx="2">
                  <c:v>530</c:v>
                </c:pt>
                <c:pt idx="3">
                  <c:v>531</c:v>
                </c:pt>
                <c:pt idx="4">
                  <c:v>537</c:v>
                </c:pt>
                <c:pt idx="5">
                  <c:v>538</c:v>
                </c:pt>
                <c:pt idx="6">
                  <c:v>538</c:v>
                </c:pt>
                <c:pt idx="7">
                  <c:v>543</c:v>
                </c:pt>
                <c:pt idx="8">
                  <c:v>541</c:v>
                </c:pt>
                <c:pt idx="9">
                  <c:v>540</c:v>
                </c:pt>
                <c:pt idx="10">
                  <c:v>540</c:v>
                </c:pt>
                <c:pt idx="11">
                  <c:v>536</c:v>
                </c:pt>
                <c:pt idx="12">
                  <c:v>526</c:v>
                </c:pt>
                <c:pt idx="13">
                  <c:v>526</c:v>
                </c:pt>
                <c:pt idx="14">
                  <c:v>526</c:v>
                </c:pt>
                <c:pt idx="15">
                  <c:v>520</c:v>
                </c:pt>
                <c:pt idx="16">
                  <c:v>520</c:v>
                </c:pt>
                <c:pt idx="17">
                  <c:v>519</c:v>
                </c:pt>
                <c:pt idx="18">
                  <c:v>520</c:v>
                </c:pt>
                <c:pt idx="19">
                  <c:v>523</c:v>
                </c:pt>
                <c:pt idx="20">
                  <c:v>519</c:v>
                </c:pt>
                <c:pt idx="21">
                  <c:v>519</c:v>
                </c:pt>
                <c:pt idx="22">
                  <c:v>522</c:v>
                </c:pt>
                <c:pt idx="23">
                  <c:v>524</c:v>
                </c:pt>
                <c:pt idx="24">
                  <c:v>524</c:v>
                </c:pt>
                <c:pt idx="25">
                  <c:v>528</c:v>
                </c:pt>
                <c:pt idx="26">
                  <c:v>528</c:v>
                </c:pt>
                <c:pt idx="27">
                  <c:v>528</c:v>
                </c:pt>
                <c:pt idx="28">
                  <c:v>525</c:v>
                </c:pt>
                <c:pt idx="29">
                  <c:v>528</c:v>
                </c:pt>
                <c:pt idx="30">
                  <c:v>528</c:v>
                </c:pt>
                <c:pt idx="31">
                  <c:v>532</c:v>
                </c:pt>
                <c:pt idx="32">
                  <c:v>532</c:v>
                </c:pt>
                <c:pt idx="33">
                  <c:v>533</c:v>
                </c:pt>
                <c:pt idx="34">
                  <c:v>535</c:v>
                </c:pt>
                <c:pt idx="35">
                  <c:v>535</c:v>
                </c:pt>
                <c:pt idx="36">
                  <c:v>537</c:v>
                </c:pt>
                <c:pt idx="37">
                  <c:v>543</c:v>
                </c:pt>
                <c:pt idx="38">
                  <c:v>552</c:v>
                </c:pt>
                <c:pt idx="39">
                  <c:v>550</c:v>
                </c:pt>
                <c:pt idx="40">
                  <c:v>561</c:v>
                </c:pt>
                <c:pt idx="41">
                  <c:v>564</c:v>
                </c:pt>
                <c:pt idx="42">
                  <c:v>567</c:v>
                </c:pt>
                <c:pt idx="43">
                  <c:v>575</c:v>
                </c:pt>
                <c:pt idx="44">
                  <c:v>578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marker val="1"/>
        <c:smooth val="0"/>
        <c:axId val="33519872"/>
        <c:axId val="33538048"/>
      </c:lineChart>
      <c:dateAx>
        <c:axId val="3351987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1500000" spcFirstLastPara="1" vertOverflow="ellipsis" wrap="square" anchor="ctr" anchorCtr="1"/>
          <a:lstStyle/>
          <a:p>
            <a:pPr>
              <a:defRPr sz="900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538048"/>
        <c:crosses val="autoZero"/>
        <c:auto val="1"/>
        <c:lblOffset val="100"/>
        <c:baseTimeUnit val="months"/>
      </c:dateAx>
      <c:valAx>
        <c:axId val="335380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519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'Ark1'!$C$4</c:f>
              <c:strCache>
                <c:ptCount val="1"/>
                <c:pt idx="0">
                  <c:v>brt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'Ark1'!$B$5:$B$12</c:f>
              <c:numCache>
                <c:formatCode>General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 formatCode="m/d/yyyy">
                  <c:v>42674</c:v>
                </c:pt>
              </c:numCache>
            </c:numRef>
          </c:cat>
          <c:val>
            <c:numRef>
              <c:f>'Ark1'!$C$5:$C$12</c:f>
              <c:numCache>
                <c:formatCode>#,##0</c:formatCode>
                <c:ptCount val="8"/>
                <c:pt idx="0">
                  <c:v>14332740</c:v>
                </c:pt>
                <c:pt idx="1">
                  <c:v>14063141</c:v>
                </c:pt>
                <c:pt idx="2">
                  <c:v>13857916</c:v>
                </c:pt>
                <c:pt idx="3">
                  <c:v>13891610</c:v>
                </c:pt>
                <c:pt idx="4">
                  <c:v>14262768</c:v>
                </c:pt>
                <c:pt idx="5">
                  <c:v>13452798</c:v>
                </c:pt>
                <c:pt idx="6">
                  <c:v>13964873</c:v>
                </c:pt>
                <c:pt idx="7">
                  <c:v>15004280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54151040"/>
        <c:axId val="54152576"/>
        <c:axId val="0"/>
      </c:bar3DChart>
      <c:catAx>
        <c:axId val="54151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152576"/>
        <c:crosses val="autoZero"/>
        <c:auto val="1"/>
        <c:lblAlgn val="ctr"/>
        <c:lblOffset val="100"/>
        <c:noMultiLvlLbl val="0"/>
      </c:catAx>
      <c:valAx>
        <c:axId val="54152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151040"/>
        <c:crosses val="autoZero"/>
        <c:crossBetween val="between"/>
        <c:majorUnit val="60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90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0.09069</cdr:x>
      <cdr:y>0.04044</cdr:y>
    </cdr:from>
    <cdr:to>
      <cdr:x>0.83578</cdr:x>
      <cdr:y>0.24469</cdr:y>
    </cdr:to>
    <cdr:cxnSp macro="">
      <cdr:nvCxnSpPr>
        <cdr:cNvPr id="4" name="Rett linje 3"/>
        <cdr:cNvCxnSpPr/>
      </cdr:nvCxnSpPr>
      <cdr:spPr>
        <a:xfrm xmlns:a="http://schemas.openxmlformats.org/drawingml/2006/main">
          <a:off x="414618" y="110939"/>
          <a:ext cx="3406588" cy="56029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E27316-5766-3D43-802B-589053A4F28D}" type="datetimeFigureOut">
              <a:rPr lang="nb-NO" smtClean="0"/>
              <a:t>22.11.2016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2" y="9433106"/>
            <a:ext cx="2945659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45" y="9433106"/>
            <a:ext cx="2945659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453F5-24A0-EF4B-AD23-106311B03BD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1238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91579-3C53-CD43-804F-179BB722BA17}" type="datetimeFigureOut">
              <a:rPr lang="nb-NO" smtClean="0"/>
              <a:t>22.11.2016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17415"/>
            <a:ext cx="543814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2" y="9433106"/>
            <a:ext cx="2945659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5" y="9433106"/>
            <a:ext cx="2945659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ACDC6-102A-9244-96CD-7F30BA095DC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62570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Som</a:t>
            </a:r>
            <a:r>
              <a:rPr lang="nb-NO" baseline="0" dirty="0" smtClean="0"/>
              <a:t> de ser </a:t>
            </a:r>
            <a:r>
              <a:rPr lang="nb-NO" baseline="0" dirty="0" err="1" smtClean="0"/>
              <a:t>ikkje</a:t>
            </a:r>
            <a:r>
              <a:rPr lang="nb-NO" baseline="0" dirty="0" smtClean="0"/>
              <a:t> Olav Akselsen. Ta det rolig, </a:t>
            </a:r>
            <a:r>
              <a:rPr lang="nb-NO" baseline="0" dirty="0" err="1" smtClean="0"/>
              <a:t>eg</a:t>
            </a:r>
            <a:r>
              <a:rPr lang="nb-NO" baseline="0" dirty="0" smtClean="0"/>
              <a:t> har </a:t>
            </a:r>
            <a:r>
              <a:rPr lang="nb-NO" baseline="0" dirty="0" err="1" smtClean="0"/>
              <a:t>ikkje</a:t>
            </a:r>
            <a:r>
              <a:rPr lang="nb-NO" baseline="0" dirty="0" smtClean="0"/>
              <a:t> gjort mytteri. Olav kunne dessverre </a:t>
            </a:r>
            <a:r>
              <a:rPr lang="nb-NO" baseline="0" dirty="0" err="1" smtClean="0"/>
              <a:t>ikkje</a:t>
            </a:r>
            <a:r>
              <a:rPr lang="nb-NO" baseline="0" dirty="0" smtClean="0"/>
              <a:t> prioritere MUF i år, slik han har gjort </a:t>
            </a:r>
            <a:r>
              <a:rPr lang="nb-NO" baseline="0" dirty="0" err="1" smtClean="0"/>
              <a:t>dei</a:t>
            </a:r>
            <a:r>
              <a:rPr lang="nb-NO" baseline="0" dirty="0" smtClean="0"/>
              <a:t> siste 5 år, men </a:t>
            </a:r>
            <a:r>
              <a:rPr lang="nb-NO" baseline="0" dirty="0" err="1" smtClean="0"/>
              <a:t>eg</a:t>
            </a:r>
            <a:r>
              <a:rPr lang="nb-NO" baseline="0" dirty="0" smtClean="0"/>
              <a:t> skulle helse så masse.</a:t>
            </a:r>
          </a:p>
          <a:p>
            <a:r>
              <a:rPr lang="nb-NO" dirty="0" err="1" smtClean="0"/>
              <a:t>Seie</a:t>
            </a:r>
            <a:r>
              <a:rPr lang="nb-NO" baseline="0" dirty="0" smtClean="0"/>
              <a:t> litt om Sjøfartsdirektoratet og våre </a:t>
            </a:r>
            <a:r>
              <a:rPr lang="nb-NO" baseline="0" dirty="0" err="1" smtClean="0"/>
              <a:t>strategiar</a:t>
            </a:r>
            <a:r>
              <a:rPr lang="nb-NO" baseline="0" dirty="0" smtClean="0"/>
              <a:t> og </a:t>
            </a:r>
            <a:r>
              <a:rPr lang="nb-NO" baseline="0" dirty="0" err="1" smtClean="0"/>
              <a:t>satsingar</a:t>
            </a:r>
            <a:r>
              <a:rPr lang="nb-NO" baseline="0" dirty="0" smtClean="0"/>
              <a:t>, og prøve å spisse dette litt mot maritim utdanning.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ACDC6-102A-9244-96CD-7F30BA095DCF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2109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 smtClean="0"/>
              <a:t>Etter</a:t>
            </a:r>
            <a:r>
              <a:rPr lang="nn-NO" baseline="0" dirty="0" smtClean="0"/>
              <a:t> at Finland ratifiserte denne 8. september i år, og bikka denne over grensa, så no trer den i kraft 8. september neste år.</a:t>
            </a:r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ACDC6-102A-9244-96CD-7F30BA095DCF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8799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Dette har og medført svært</a:t>
            </a:r>
            <a:r>
              <a:rPr lang="nb-NO" baseline="0" dirty="0" smtClean="0"/>
              <a:t> mange </a:t>
            </a:r>
            <a:r>
              <a:rPr lang="nb-NO" baseline="0" dirty="0" err="1" smtClean="0"/>
              <a:t>telefonar</a:t>
            </a:r>
            <a:r>
              <a:rPr lang="nb-NO" baseline="0" dirty="0" smtClean="0"/>
              <a:t> og epost-henvendelser til oss. Samtidig har saksbehandlingstid holdt seg på </a:t>
            </a:r>
            <a:r>
              <a:rPr lang="nb-NO" baseline="0" dirty="0" err="1" smtClean="0"/>
              <a:t>eit</a:t>
            </a:r>
            <a:r>
              <a:rPr lang="nb-NO" baseline="0" dirty="0" smtClean="0"/>
              <a:t> «normalt» nivå.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ACDC6-102A-9244-96CD-7F30BA095DCF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9632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Konkurransedyktige – ha </a:t>
            </a:r>
            <a:r>
              <a:rPr lang="nb-NO" dirty="0" err="1" smtClean="0"/>
              <a:t>dei</a:t>
            </a:r>
            <a:r>
              <a:rPr lang="nb-NO" baseline="0" dirty="0" smtClean="0"/>
              <a:t> </a:t>
            </a:r>
            <a:r>
              <a:rPr lang="nb-NO" baseline="0" dirty="0" err="1" smtClean="0"/>
              <a:t>kvalifikasjonane</a:t>
            </a:r>
            <a:r>
              <a:rPr lang="nb-NO" baseline="0" dirty="0" smtClean="0"/>
              <a:t> næringa treng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ACDC6-102A-9244-96CD-7F30BA095DCF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7164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Oppretting av Norsk Forum for Autonome</a:t>
            </a:r>
            <a:r>
              <a:rPr lang="nb-NO" baseline="0" dirty="0" smtClean="0"/>
              <a:t> Skip</a:t>
            </a:r>
          </a:p>
          <a:p>
            <a:r>
              <a:rPr lang="nb-NO" baseline="0" dirty="0" smtClean="0"/>
              <a:t>Betyr </a:t>
            </a:r>
            <a:r>
              <a:rPr lang="nb-NO" baseline="0" dirty="0" err="1" smtClean="0"/>
              <a:t>ikkje</a:t>
            </a:r>
            <a:r>
              <a:rPr lang="nb-NO" baseline="0" dirty="0" smtClean="0"/>
              <a:t> slutten på sjøfolk </a:t>
            </a:r>
            <a:r>
              <a:rPr lang="nb-NO" baseline="0" dirty="0" err="1" smtClean="0"/>
              <a:t>dei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næraste</a:t>
            </a:r>
            <a:r>
              <a:rPr lang="nb-NO" baseline="0" dirty="0" smtClean="0"/>
              <a:t> 100 åra, men kanskje blir </a:t>
            </a:r>
            <a:r>
              <a:rPr lang="nb-NO" baseline="0" dirty="0" err="1" smtClean="0"/>
              <a:t>arbeidsoppgåvene</a:t>
            </a:r>
            <a:r>
              <a:rPr lang="nb-NO" baseline="0" dirty="0" smtClean="0"/>
              <a:t> og arbeidsplassen annleis framover.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ACDC6-102A-9244-96CD-7F30BA095DCF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6294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Alle </a:t>
            </a:r>
            <a:r>
              <a:rPr lang="nb-NO" dirty="0" err="1" smtClean="0"/>
              <a:t>båtane</a:t>
            </a:r>
            <a:r>
              <a:rPr lang="nb-NO" dirty="0" smtClean="0"/>
              <a:t> godkjent av Sjøfartsdirektoratet</a:t>
            </a:r>
            <a:r>
              <a:rPr lang="nb-NO" baseline="0" dirty="0" smtClean="0"/>
              <a:t> – blitt til gjennom </a:t>
            </a:r>
            <a:r>
              <a:rPr lang="nb-NO" baseline="0" dirty="0" err="1" smtClean="0"/>
              <a:t>eit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samspel</a:t>
            </a:r>
            <a:r>
              <a:rPr lang="nb-NO" baseline="0" dirty="0" smtClean="0"/>
              <a:t> mellom næringa og oss. Slik ønsker vi det og framover.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ACDC6-102A-9244-96CD-7F30BA095DCF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1125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Eg</a:t>
            </a:r>
            <a:r>
              <a:rPr lang="nb-NO" baseline="0" dirty="0" smtClean="0"/>
              <a:t> vil starte litt med historien, og vi ser her kva som skjedde på siste del av 1800-talet.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ACDC6-102A-9244-96CD-7F30BA095DCF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0164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Dette er bilde av den aller</a:t>
            </a:r>
            <a:r>
              <a:rPr lang="nb-NO" baseline="0" dirty="0" smtClean="0"/>
              <a:t> første Sjøfartsdirektøren. Vi i Sjøfartsdirektoratet </a:t>
            </a:r>
            <a:r>
              <a:rPr lang="nb-NO" baseline="0" dirty="0" err="1" smtClean="0"/>
              <a:t>prøvar</a:t>
            </a:r>
            <a:r>
              <a:rPr lang="nb-NO" baseline="0" dirty="0" smtClean="0"/>
              <a:t> å matche barten, og mange av oss har </a:t>
            </a:r>
            <a:r>
              <a:rPr lang="nb-NO" baseline="0" dirty="0" err="1" smtClean="0"/>
              <a:t>difor</a:t>
            </a:r>
            <a:r>
              <a:rPr lang="nb-NO" baseline="0" dirty="0" smtClean="0"/>
              <a:t> ulik grad av dun under </a:t>
            </a:r>
            <a:r>
              <a:rPr lang="nb-NO" baseline="0" dirty="0" err="1" smtClean="0"/>
              <a:t>nasen</a:t>
            </a:r>
            <a:r>
              <a:rPr lang="nb-NO" baseline="0" dirty="0" smtClean="0"/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ACDC6-102A-9244-96CD-7F30BA095DCF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2935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Dette er 3-års </a:t>
            </a:r>
            <a:r>
              <a:rPr lang="nb-NO" dirty="0" err="1" smtClean="0"/>
              <a:t>periodar</a:t>
            </a:r>
            <a:r>
              <a:rPr lang="nb-NO" dirty="0" smtClean="0"/>
              <a:t>. Dessverre </a:t>
            </a:r>
            <a:r>
              <a:rPr lang="nb-NO" dirty="0" err="1" smtClean="0"/>
              <a:t>utgjer</a:t>
            </a:r>
            <a:r>
              <a:rPr lang="nb-NO" dirty="0" smtClean="0"/>
              <a:t> fiskefartøy fortsatt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ein</a:t>
            </a:r>
            <a:r>
              <a:rPr lang="nb-NO" baseline="0" dirty="0" smtClean="0"/>
              <a:t> altfor stor andel av </a:t>
            </a:r>
            <a:r>
              <a:rPr lang="nb-NO" baseline="0" dirty="0" err="1" smtClean="0"/>
              <a:t>desse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tala</a:t>
            </a:r>
            <a:r>
              <a:rPr lang="nb-NO" baseline="0" dirty="0" smtClean="0"/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ACDC6-102A-9244-96CD-7F30BA095DCF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2511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Miljø</a:t>
            </a:r>
            <a:r>
              <a:rPr lang="nb-NO" baseline="0" dirty="0" smtClean="0"/>
              <a:t> er </a:t>
            </a:r>
            <a:r>
              <a:rPr lang="nb-NO" baseline="0" dirty="0" err="1" smtClean="0"/>
              <a:t>no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eit</a:t>
            </a:r>
            <a:r>
              <a:rPr lang="nb-NO" baseline="0" dirty="0" smtClean="0"/>
              <a:t> «</a:t>
            </a:r>
            <a:r>
              <a:rPr lang="nb-NO" baseline="0" dirty="0" err="1" smtClean="0"/>
              <a:t>vidare</a:t>
            </a:r>
            <a:r>
              <a:rPr lang="nb-NO" baseline="0" dirty="0" smtClean="0"/>
              <a:t>» omgrep enn det som </a:t>
            </a:r>
            <a:r>
              <a:rPr lang="nb-NO" baseline="0" dirty="0" err="1" smtClean="0"/>
              <a:t>tidlegare</a:t>
            </a:r>
            <a:r>
              <a:rPr lang="nb-NO" baseline="0" dirty="0" smtClean="0"/>
              <a:t> var </a:t>
            </a:r>
            <a:r>
              <a:rPr lang="nb-NO" baseline="0" dirty="0" err="1" smtClean="0"/>
              <a:t>vanleg</a:t>
            </a:r>
            <a:r>
              <a:rPr lang="nb-NO" baseline="0" dirty="0" smtClean="0"/>
              <a:t>.</a:t>
            </a:r>
          </a:p>
          <a:p>
            <a:r>
              <a:rPr lang="nb-NO" baseline="0" dirty="0" smtClean="0"/>
              <a:t>- Inkluderer utslepp til luft mv.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ACDC6-102A-9244-96CD-7F30BA095DCF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18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ACDC6-102A-9244-96CD-7F30BA095DCF}" type="slidenum">
              <a:rPr lang="nb-NO" smtClean="0"/>
              <a:t>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10131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Positivt for </a:t>
            </a:r>
            <a:r>
              <a:rPr lang="nb-NO" dirty="0" err="1" smtClean="0"/>
              <a:t>reiarar</a:t>
            </a:r>
            <a:r>
              <a:rPr lang="nb-NO" baseline="0" dirty="0" smtClean="0"/>
              <a:t> med norsk flagg – lågt rangerte flagg blir </a:t>
            </a:r>
            <a:r>
              <a:rPr lang="nb-NO" baseline="0" dirty="0" err="1" smtClean="0"/>
              <a:t>oftare</a:t>
            </a:r>
            <a:r>
              <a:rPr lang="nb-NO" baseline="0" dirty="0" smtClean="0"/>
              <a:t> kontrollert i </a:t>
            </a:r>
            <a:r>
              <a:rPr lang="nb-NO" baseline="0" dirty="0" err="1" smtClean="0"/>
              <a:t>hamnestatskontrollar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ACDC6-102A-9244-96CD-7F30BA095DCF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681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Hadde </a:t>
            </a:r>
            <a:r>
              <a:rPr lang="nb-NO" dirty="0" err="1" smtClean="0"/>
              <a:t>berre</a:t>
            </a:r>
            <a:r>
              <a:rPr lang="nb-NO" dirty="0" smtClean="0"/>
              <a:t> </a:t>
            </a:r>
            <a:r>
              <a:rPr lang="nb-NO" dirty="0" err="1" smtClean="0"/>
              <a:t>XX</a:t>
            </a:r>
            <a:r>
              <a:rPr lang="nb-NO" dirty="0" smtClean="0"/>
              <a:t> </a:t>
            </a:r>
            <a:r>
              <a:rPr lang="nb-NO" dirty="0" err="1" smtClean="0"/>
              <a:t>vore</a:t>
            </a:r>
            <a:r>
              <a:rPr lang="nb-NO" dirty="0" smtClean="0"/>
              <a:t> litt </a:t>
            </a:r>
            <a:r>
              <a:rPr lang="nb-NO" dirty="0" err="1" smtClean="0"/>
              <a:t>meir</a:t>
            </a:r>
            <a:r>
              <a:rPr lang="nb-NO" dirty="0" smtClean="0"/>
              <a:t> som Sjøfartsdirektoratet,</a:t>
            </a:r>
            <a:r>
              <a:rPr lang="nb-NO" baseline="0" dirty="0" smtClean="0"/>
              <a:t> då hadde det </a:t>
            </a:r>
            <a:r>
              <a:rPr lang="nb-NO" baseline="0" dirty="0" err="1" smtClean="0"/>
              <a:t>vore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mykje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enklare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ACDC6-102A-9244-96CD-7F30BA095DCF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1208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ACDC6-102A-9244-96CD-7F30BA095DCF}" type="slidenum">
              <a:rPr lang="nb-NO" smtClean="0">
                <a:solidFill>
                  <a:prstClr val="black"/>
                </a:solidFill>
              </a:rPr>
              <a:pPr/>
              <a:t>18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74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664227" y="1877473"/>
            <a:ext cx="9915291" cy="466880"/>
          </a:xfrm>
        </p:spPr>
        <p:txBody>
          <a:bodyPr lIns="0" tIns="0" rIns="0" bIns="0" anchor="t">
            <a:noAutofit/>
          </a:bodyPr>
          <a:lstStyle>
            <a:lvl1pPr marL="0" indent="0" algn="l">
              <a:defRPr sz="32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nb-NO" dirty="0" smtClean="0"/>
              <a:t>Tittel på presentasjon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664227" y="2475457"/>
            <a:ext cx="8534400" cy="516192"/>
          </a:xfrm>
        </p:spPr>
        <p:txBody>
          <a:bodyPr lIns="0" tIns="0" bIns="0">
            <a:normAutofit/>
          </a:bodyPr>
          <a:lstStyle>
            <a:lvl1pPr marL="0" indent="0" algn="l">
              <a:buNone/>
              <a:defRPr sz="180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Navn Etternavn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579518" y="6467368"/>
            <a:ext cx="1606196" cy="365125"/>
          </a:xfrm>
        </p:spPr>
        <p:txBody>
          <a:bodyPr/>
          <a:lstStyle/>
          <a:p>
            <a:fld id="{9981F108-7F5D-1F44-A0F2-2A575805301D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70650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34D28-3219-E941-92E0-F52DC949C6E6}" type="datetime1">
              <a:rPr lang="nb-NO" smtClean="0"/>
              <a:t>22.11.2016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7265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1D2B5-0901-D345-8691-F4D34AE88383}" type="datetime1">
              <a:rPr lang="nb-NO" smtClean="0"/>
              <a:t>22.11.2016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8961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C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623392" y="217616"/>
            <a:ext cx="10972800" cy="547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>
            <a:normAutofit/>
          </a:bodyPr>
          <a:lstStyle>
            <a:lvl1pPr>
              <a:defRPr lang="el-GR" sz="1800" kern="1200" cap="none" spc="-10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8" name="Warn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3068638"/>
            <a:ext cx="11523133" cy="57626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457200" indent="0">
              <a:buNone/>
              <a:defRPr sz="1800">
                <a:solidFill>
                  <a:srgbClr val="FF0000"/>
                </a:solidFill>
              </a:defRPr>
            </a:lvl2pPr>
            <a:lvl3pPr>
              <a:defRPr sz="1800">
                <a:solidFill>
                  <a:srgbClr val="FF0000"/>
                </a:solidFill>
              </a:defRPr>
            </a:lvl3pPr>
            <a:lvl4pPr>
              <a:defRPr sz="1800">
                <a:solidFill>
                  <a:srgbClr val="FF0000"/>
                </a:solidFill>
              </a:defRPr>
            </a:lvl4pPr>
            <a:lvl5pPr>
              <a:defRPr sz="1800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Warning</a:t>
            </a:r>
            <a:endParaRPr lang="el-GR"/>
          </a:p>
        </p:txBody>
      </p:sp>
      <p:sp>
        <p:nvSpPr>
          <p:cNvPr id="6" name="Pre"/>
          <p:cNvSpPr>
            <a:spLocks noGrp="1"/>
          </p:cNvSpPr>
          <p:nvPr>
            <p:ph sz="quarter" idx="14"/>
          </p:nvPr>
        </p:nvSpPr>
        <p:spPr>
          <a:xfrm>
            <a:off x="623393" y="836712"/>
            <a:ext cx="10943167" cy="648072"/>
          </a:xfrm>
          <a:noFill/>
          <a:ln>
            <a:noFill/>
          </a:ln>
        </p:spPr>
        <p:txBody>
          <a:bodyPr anchor="t">
            <a:normAutofit/>
          </a:bodyPr>
          <a:lstStyle>
            <a:lvl1pPr marL="11430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1"/>
          <p:cNvSpPr>
            <a:spLocks noGrp="1"/>
          </p:cNvSpPr>
          <p:nvPr>
            <p:ph sz="quarter" idx="15"/>
          </p:nvPr>
        </p:nvSpPr>
        <p:spPr>
          <a:xfrm>
            <a:off x="623393" y="1556792"/>
            <a:ext cx="10943167" cy="4824536"/>
          </a:xfrm>
          <a:noFill/>
          <a:ln>
            <a:noFill/>
          </a:ln>
        </p:spPr>
        <p:txBody>
          <a:bodyPr>
            <a:normAutofit/>
          </a:bodyPr>
          <a:lstStyle>
            <a:lvl1pPr marL="114300" indent="0">
              <a:buNone/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pTitle"/>
          <p:cNvSpPr>
            <a:spLocks noGrp="1"/>
          </p:cNvSpPr>
          <p:nvPr>
            <p:ph sz="quarter" idx="16" hasCustomPrompt="1"/>
          </p:nvPr>
        </p:nvSpPr>
        <p:spPr>
          <a:xfrm>
            <a:off x="0" y="2523"/>
            <a:ext cx="12192000" cy="228254"/>
          </a:xfrm>
          <a:noFill/>
          <a:ln>
            <a:noFill/>
          </a:ln>
        </p:spPr>
        <p:txBody>
          <a:bodyPr>
            <a:noAutofit/>
          </a:bodyPr>
          <a:lstStyle>
            <a:lvl1pPr marL="114300" indent="0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smtClean="0"/>
              <a:t>Report Title</a:t>
            </a:r>
            <a:endParaRPr lang="el-GR"/>
          </a:p>
        </p:txBody>
      </p:sp>
      <p:sp>
        <p:nvSpPr>
          <p:cNvPr id="9" name="MetaFoot"/>
          <p:cNvSpPr>
            <a:spLocks noGrp="1"/>
          </p:cNvSpPr>
          <p:nvPr>
            <p:ph sz="quarter" idx="17"/>
          </p:nvPr>
        </p:nvSpPr>
        <p:spPr>
          <a:xfrm>
            <a:off x="3410" y="6669360"/>
            <a:ext cx="8161668" cy="188640"/>
          </a:xfrm>
        </p:spPr>
        <p:txBody>
          <a:bodyPr anchor="ctr">
            <a:noAutofit/>
          </a:bodyPr>
          <a:lstStyle>
            <a:lvl1pPr marL="1143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defRPr lang="el-GR" sz="1000">
                <a:solidFill>
                  <a:srgbClr val="7F7F7F"/>
                </a:solidFill>
                <a:cs typeface="Angsana New" panose="02020603050405020304" pitchFamily="18" charset="-34"/>
              </a:defRPr>
            </a:lvl1pPr>
          </a:lstStyle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defRPr/>
            </a:pPr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1796433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664227" y="2196036"/>
            <a:ext cx="9915291" cy="466880"/>
          </a:xfrm>
        </p:spPr>
        <p:txBody>
          <a:bodyPr lIns="0" tIns="0" rIns="0" bIns="0" anchor="t">
            <a:noAutofit/>
          </a:bodyPr>
          <a:lstStyle>
            <a:lvl1pPr marL="0" indent="0" algn="l">
              <a:defRPr sz="32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nb-NO" dirty="0" smtClean="0"/>
              <a:t>Tittel på presentasjon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664227" y="2794020"/>
            <a:ext cx="8534400" cy="516192"/>
          </a:xfrm>
        </p:spPr>
        <p:txBody>
          <a:bodyPr lIns="0" tIns="0" bIns="0">
            <a:normAutofit/>
          </a:bodyPr>
          <a:lstStyle>
            <a:lvl1pPr marL="0" indent="0" algn="l">
              <a:buNone/>
              <a:defRPr sz="180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Navn Etternavn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C73BB-075A-904F-A630-3987A018AFC6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22.11.2016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354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526EE-D0D7-2B4D-9334-FB0EBF043DCC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22.11.2016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820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7DC70-45B6-5248-9714-AE001EF67D57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22.11.2016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31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DDF2-AF9E-9043-8B2A-587A6854AB37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22.11.2016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8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E177D-F380-4A4D-842E-5C2101813C7A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22.11.2016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39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56E3-28AA-5E40-BBBF-2FBFC7E67311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22.11.2016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423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40655-7A1B-1140-9658-641020A7094A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22.11.2016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614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593130" y="6467368"/>
            <a:ext cx="18612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8C206-0702-B249-AA6C-50146DE84695}" type="datetime1">
              <a:rPr lang="nb-NO" smtClean="0"/>
              <a:t>22.11.2016</a:t>
            </a:fld>
            <a:endParaRPr lang="nb-NO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792932" y="6467368"/>
            <a:ext cx="39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1F108-7F5D-1F44-A0F2-2A57580530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483179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533A-C20D-5743-8623-71C0F8E8C41B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22.11.2016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304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r>
              <a:rPr lang="nb-NO" dirty="0" smtClean="0"/>
              <a:t>Klikk ikonet for å legge til et bilde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D571D-C947-1B4F-AB1F-BDDE39ED8F77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22.11.2016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028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34D28-3219-E941-92E0-F52DC949C6E6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22.11.2016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5863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1D2B5-0901-D345-8691-F4D34AE88383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22.11.2016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335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664227" y="2196036"/>
            <a:ext cx="9915291" cy="466880"/>
          </a:xfrm>
        </p:spPr>
        <p:txBody>
          <a:bodyPr lIns="0" tIns="0" rIns="0" bIns="0" anchor="t">
            <a:noAutofit/>
          </a:bodyPr>
          <a:lstStyle>
            <a:lvl1pPr marL="0" indent="0" algn="l">
              <a:defRPr sz="32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nb-NO" dirty="0" smtClean="0"/>
              <a:t>Tittel på presentasjon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664227" y="2794020"/>
            <a:ext cx="8534400" cy="516192"/>
          </a:xfrm>
        </p:spPr>
        <p:txBody>
          <a:bodyPr lIns="0" tIns="0" bIns="0">
            <a:normAutofit/>
          </a:bodyPr>
          <a:lstStyle>
            <a:lvl1pPr marL="0" indent="0" algn="l">
              <a:buNone/>
              <a:defRPr sz="180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Navn Etternavn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C73BB-075A-904F-A630-3987A018AFC6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22.11.2016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8118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526EE-D0D7-2B4D-9334-FB0EBF043DCC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22.11.2016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3924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7DC70-45B6-5248-9714-AE001EF67D57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22.11.2016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7905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DDF2-AF9E-9043-8B2A-587A6854AB37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22.11.2016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538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E177D-F380-4A4D-842E-5C2101813C7A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22.11.2016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583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56E3-28AA-5E40-BBBF-2FBFC7E67311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22.11.2016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766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7DC70-45B6-5248-9714-AE001EF67D57}" type="datetime1">
              <a:rPr lang="nb-NO" smtClean="0"/>
              <a:t>22.11.2016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62880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40655-7A1B-1140-9658-641020A7094A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22.11.2016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323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533A-C20D-5743-8623-71C0F8E8C41B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22.11.2016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7464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D571D-C947-1B4F-AB1F-BDDE39ED8F77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22.11.2016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7002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34D28-3219-E941-92E0-F52DC949C6E6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22.11.2016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7483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1D2B5-0901-D345-8691-F4D34AE88383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22.11.2016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306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tel,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485900" y="388938"/>
            <a:ext cx="10179051" cy="792162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1488017" y="1412875"/>
            <a:ext cx="4986867" cy="467995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678084" y="1412875"/>
            <a:ext cx="4986867" cy="467995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0"/>
          </p:nvPr>
        </p:nvSpPr>
        <p:spPr>
          <a:xfrm>
            <a:off x="239184" y="6308726"/>
            <a:ext cx="1439333" cy="549275"/>
          </a:xfrm>
        </p:spPr>
        <p:txBody>
          <a:bodyPr/>
          <a:lstStyle>
            <a:lvl1pPr>
              <a:defRPr/>
            </a:lvl1pPr>
          </a:lstStyle>
          <a:p>
            <a:fld id="{98ABF052-6896-4831-AF07-C62294C6AE56}" type="slidenum">
              <a:rPr lang="nb-NO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1"/>
          </p:nvPr>
        </p:nvSpPr>
        <p:spPr>
          <a:xfrm>
            <a:off x="1968501" y="6308726"/>
            <a:ext cx="2207684" cy="549275"/>
          </a:xfrm>
        </p:spPr>
        <p:txBody>
          <a:bodyPr/>
          <a:lstStyle>
            <a:lvl1pPr>
              <a:defRPr/>
            </a:lvl1pPr>
          </a:lstStyle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2"/>
          </p:nvPr>
        </p:nvSpPr>
        <p:spPr>
          <a:xfrm>
            <a:off x="4368801" y="6308726"/>
            <a:ext cx="4415367" cy="549275"/>
          </a:xfrm>
        </p:spPr>
        <p:txBody>
          <a:bodyPr/>
          <a:lstStyle>
            <a:lvl1pPr>
              <a:defRPr/>
            </a:lvl1pPr>
          </a:lstStyle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588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DDF2-AF9E-9043-8B2A-587A6854AB37}" type="datetime1">
              <a:rPr lang="nb-NO" smtClean="0"/>
              <a:t>22.11.2016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2055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E177D-F380-4A4D-842E-5C2101813C7A}" type="datetime1">
              <a:rPr lang="nb-NO" smtClean="0"/>
              <a:t>22.11.2016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8159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56E3-28AA-5E40-BBBF-2FBFC7E67311}" type="datetime1">
              <a:rPr lang="nb-NO" smtClean="0"/>
              <a:t>22.11.2016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2616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40655-7A1B-1140-9658-641020A7094A}" type="datetime1">
              <a:rPr lang="nb-NO" smtClean="0"/>
              <a:t>22.11.2016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3354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533A-C20D-5743-8623-71C0F8E8C41B}" type="datetime1">
              <a:rPr lang="nb-NO" smtClean="0"/>
              <a:t>22.11.2016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4189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D571D-C947-1B4F-AB1F-BDDE39ED8F77}" type="datetime1">
              <a:rPr lang="nb-NO" smtClean="0"/>
              <a:t>22.11.2016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2462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12000" y="1080000"/>
            <a:ext cx="10972800" cy="593878"/>
          </a:xfrm>
          <a:prstGeom prst="rect">
            <a:avLst/>
          </a:prstGeom>
        </p:spPr>
        <p:txBody>
          <a:bodyPr vert="horz" lIns="91440" tIns="0" rIns="91440" bIns="0" rtlCol="0" anchor="t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799999"/>
            <a:ext cx="10972800" cy="435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593130" y="6467368"/>
            <a:ext cx="18612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8C206-0702-B249-AA6C-50146DE84695}" type="datetime1">
              <a:rPr lang="nb-NO" smtClean="0"/>
              <a:t>22.11.2016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46736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792932" y="6467368"/>
            <a:ext cx="39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1F108-7F5D-1F44-A0F2-2A57580530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0171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4" r:id="rId1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180975" indent="-180975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630238" indent="-269875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982663" indent="-179388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524000" indent="-269875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tabLst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974850" indent="-269875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4224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1692122"/>
            <a:ext cx="10972800" cy="593878"/>
          </a:xfrm>
          <a:prstGeom prst="rect">
            <a:avLst/>
          </a:prstGeom>
        </p:spPr>
        <p:txBody>
          <a:bodyPr vert="horz" lIns="91430" tIns="0" rIns="91430" bIns="0" rtlCol="0" anchor="t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2519519"/>
            <a:ext cx="10972800" cy="2697163"/>
          </a:xfrm>
          <a:prstGeom prst="rect">
            <a:avLst/>
          </a:prstGeom>
        </p:spPr>
        <p:txBody>
          <a:bodyPr vert="horz" lIns="91430" tIns="45716" rIns="91430" bIns="45716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495651"/>
            <a:ext cx="28448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4"/>
            <a:fld id="{9248C206-0702-B249-AA6C-50146DE84695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pPr defTabSz="457154"/>
              <a:t>22.11.2016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1" y="6495651"/>
            <a:ext cx="38608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4"/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0" y="6495651"/>
            <a:ext cx="28448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4"/>
            <a:fld id="{9981F108-7F5D-1F44-A0F2-2A575805301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 defTabSz="457154"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46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457154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180957" indent="-180957" algn="l" defTabSz="457154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630173" indent="-269847" algn="l" defTabSz="457154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982562" indent="-179370" algn="l" defTabSz="457154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523844" indent="-269847" algn="l" defTabSz="457154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tabLst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974648" indent="-269847" algn="l" defTabSz="457154" rtl="0" eaLnBrk="1" latinLnBrk="0" hangingPunct="1">
        <a:spcBef>
          <a:spcPct val="20000"/>
        </a:spcBef>
        <a:buClr>
          <a:schemeClr val="accent1"/>
        </a:buClr>
        <a:buFont typeface="Arial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514343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2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1692122"/>
            <a:ext cx="10972800" cy="593878"/>
          </a:xfrm>
          <a:prstGeom prst="rect">
            <a:avLst/>
          </a:prstGeom>
        </p:spPr>
        <p:txBody>
          <a:bodyPr vert="horz" lIns="91440" tIns="0" rIns="91440" bIns="0" rtlCol="0" anchor="t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2519516"/>
            <a:ext cx="10972800" cy="2697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49564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8C206-0702-B249-AA6C-50146DE84695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22.11.2016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49564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0" y="649564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1F108-7F5D-1F44-A0F2-2A575805301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662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180975" indent="-180975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630238" indent="-269875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982663" indent="-179388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524000" indent="-269875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tabLst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974850" indent="-269875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df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uscg.mil/history/img/logos/USCG_Seal.jpg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64227" y="1878322"/>
            <a:ext cx="9915291" cy="466880"/>
          </a:xfrm>
        </p:spPr>
        <p:txBody>
          <a:bodyPr/>
          <a:lstStyle/>
          <a:p>
            <a:r>
              <a:rPr lang="nb-NO" dirty="0" smtClean="0"/>
              <a:t>MUF 2016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64227" y="2512518"/>
            <a:ext cx="8534400" cy="516192"/>
          </a:xfrm>
        </p:spPr>
        <p:txBody>
          <a:bodyPr>
            <a:normAutofit fontScale="92500" lnSpcReduction="20000"/>
          </a:bodyPr>
          <a:lstStyle/>
          <a:p>
            <a:r>
              <a:rPr lang="nb-NO" dirty="0" smtClean="0"/>
              <a:t>Yngve Folven Bergesen</a:t>
            </a:r>
          </a:p>
          <a:p>
            <a:r>
              <a:rPr lang="nb-NO" dirty="0" smtClean="0"/>
              <a:t>Underdirektør – Utdanning, Sertifisering og Bemanning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4294967295"/>
          </p:nvPr>
        </p:nvSpPr>
        <p:spPr>
          <a:xfrm>
            <a:off x="499625" y="6467368"/>
            <a:ext cx="1861270" cy="365125"/>
          </a:xfrm>
        </p:spPr>
        <p:txBody>
          <a:bodyPr/>
          <a:lstStyle/>
          <a:p>
            <a:fld id="{7B22EA99-A2AB-DE40-940D-A1CC67B83505}" type="datetime1">
              <a:rPr lang="nb-NO" smtClean="0"/>
              <a:t>22.11.2016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647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81200" y="1395183"/>
            <a:ext cx="8229600" cy="593878"/>
          </a:xfrm>
        </p:spPr>
        <p:txBody>
          <a:bodyPr/>
          <a:lstStyle/>
          <a:p>
            <a:pPr algn="ctr"/>
            <a:r>
              <a:rPr lang="nn-NO" dirty="0" smtClean="0"/>
              <a:t>Nokre av Sjøfartsdirektoratet sine oppgåver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82555" y="2146040"/>
            <a:ext cx="6204653" cy="4469363"/>
          </a:xfrm>
        </p:spPr>
        <p:txBody>
          <a:bodyPr>
            <a:normAutofit fontScale="92500" lnSpcReduction="10000"/>
          </a:bodyPr>
          <a:lstStyle/>
          <a:p>
            <a:r>
              <a:rPr lang="nn-NO" dirty="0" smtClean="0"/>
              <a:t>Tilsyn med arbeids- og levekår om bord</a:t>
            </a:r>
          </a:p>
          <a:p>
            <a:r>
              <a:rPr lang="nn-NO" dirty="0" smtClean="0"/>
              <a:t>Tilsyn med skip og reiarlag</a:t>
            </a:r>
          </a:p>
          <a:p>
            <a:r>
              <a:rPr lang="nn-NO" dirty="0" smtClean="0"/>
              <a:t>Tilsyn med </a:t>
            </a:r>
            <a:r>
              <a:rPr lang="nb-NO" dirty="0" err="1" smtClean="0"/>
              <a:t>utdanningsinstitusjonar</a:t>
            </a:r>
            <a:endParaRPr lang="nb-NO" dirty="0"/>
          </a:p>
          <a:p>
            <a:r>
              <a:rPr lang="nn-NO" dirty="0" smtClean="0"/>
              <a:t>Utsteda sertifikat</a:t>
            </a:r>
          </a:p>
          <a:p>
            <a:r>
              <a:rPr lang="nn-NO" dirty="0" smtClean="0"/>
              <a:t>Regelverksutvikling</a:t>
            </a:r>
          </a:p>
          <a:p>
            <a:r>
              <a:rPr lang="nn-NO" dirty="0" smtClean="0"/>
              <a:t>Registrering av skip og rettar</a:t>
            </a:r>
          </a:p>
          <a:p>
            <a:r>
              <a:rPr lang="nn-NO" dirty="0" smtClean="0"/>
              <a:t>Registrering og oppfølging av ulykker</a:t>
            </a:r>
          </a:p>
          <a:p>
            <a:r>
              <a:rPr lang="nn-NO" dirty="0" smtClean="0"/>
              <a:t>Førebyggande og holdningsskapande arbeid</a:t>
            </a:r>
          </a:p>
          <a:p>
            <a:r>
              <a:rPr lang="nn-NO" dirty="0" smtClean="0"/>
              <a:t>Forvalta refusjonsordninga</a:t>
            </a:r>
          </a:p>
          <a:p>
            <a:endParaRPr lang="nn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DDF2-AF9E-9043-8B2A-587A6854AB37}" type="datetime1">
              <a:rPr lang="nb-NO" smtClean="0"/>
              <a:t>22.11.2016</a:t>
            </a:fld>
            <a:endParaRPr lang="nb-NO" dirty="0"/>
          </a:p>
        </p:txBody>
      </p:sp>
      <p:pic>
        <p:nvPicPr>
          <p:cNvPr id="6" name="Picture 2" descr="C:\Users\ato\AppData\Local\Microsoft\Windows\Temporary Internet Files\Content.Outlook\66WHBXJP\Sjøfartsdirektoratet tilsyn fiskefartøy 25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"/>
          <a:stretch/>
        </p:blipFill>
        <p:spPr bwMode="auto">
          <a:xfrm>
            <a:off x="6664037" y="2341983"/>
            <a:ext cx="5150976" cy="362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05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nn-NO" sz="4000" b="1" dirty="0" smtClean="0"/>
              <a:t>Sjøfartsdirektoratet er konkurranseutsett</a:t>
            </a:r>
            <a:endParaRPr lang="nn-NO" sz="4000" b="1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1"/>
          </p:nvPr>
        </p:nvSpPr>
        <p:spPr>
          <a:xfrm>
            <a:off x="438912" y="1938130"/>
            <a:ext cx="5555488" cy="4188034"/>
          </a:xfrm>
        </p:spPr>
        <p:txBody>
          <a:bodyPr>
            <a:normAutofit fontScale="92500"/>
          </a:bodyPr>
          <a:lstStyle/>
          <a:p>
            <a:r>
              <a:rPr lang="nn-NO" sz="3600" b="1" dirty="0" smtClean="0">
                <a:solidFill>
                  <a:srgbClr val="0070C0"/>
                </a:solidFill>
              </a:rPr>
              <a:t>Reiarlaga kan fritt velja det flagget dei ønskjer</a:t>
            </a:r>
          </a:p>
          <a:p>
            <a:endParaRPr lang="nn-NO" sz="3600" b="1" dirty="0" smtClean="0">
              <a:solidFill>
                <a:srgbClr val="0070C0"/>
              </a:solidFill>
            </a:endParaRPr>
          </a:p>
          <a:p>
            <a:r>
              <a:rPr lang="nn-NO" sz="3600" b="1" dirty="0" smtClean="0">
                <a:solidFill>
                  <a:srgbClr val="0070C0"/>
                </a:solidFill>
              </a:rPr>
              <a:t>Sjøfartsdirektoratet sine tenester vert målt mot andre sjøfartsadministrasjonar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E177D-F380-4A4D-842E-5C2101813C7A}" type="datetime1">
              <a:rPr lang="nb-NO" smtClean="0"/>
              <a:t>22.11.2016</a:t>
            </a:fld>
            <a:endParaRPr lang="nb-NO"/>
          </a:p>
        </p:txBody>
      </p:sp>
      <p:pic>
        <p:nvPicPr>
          <p:cNvPr id="9" name="Picture 2" descr="\\SDIR-FOTO1\Bilder og indekser\Indekserte bilder\sjofartsdirektoratet_1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718" y="2235351"/>
            <a:ext cx="5658386" cy="3772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0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0619" y="1080000"/>
            <a:ext cx="10972800" cy="593878"/>
          </a:xfrm>
        </p:spPr>
        <p:txBody>
          <a:bodyPr/>
          <a:lstStyle/>
          <a:p>
            <a:r>
              <a:rPr lang="nb-NO" dirty="0" smtClean="0"/>
              <a:t>Dialog med næringa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0619" y="1984248"/>
            <a:ext cx="6119909" cy="4119839"/>
          </a:xfrm>
        </p:spPr>
        <p:txBody>
          <a:bodyPr>
            <a:noAutofit/>
          </a:bodyPr>
          <a:lstStyle/>
          <a:p>
            <a:r>
              <a:rPr lang="nn-NO" sz="2400" b="1" dirty="0" smtClean="0"/>
              <a:t>Kundemøter - oppsøkande </a:t>
            </a:r>
          </a:p>
          <a:p>
            <a:r>
              <a:rPr lang="nn-NO" sz="2400" b="1" dirty="0" smtClean="0"/>
              <a:t>Møter med reiarlag/ verft/ utstyrsleverandørar</a:t>
            </a:r>
          </a:p>
          <a:p>
            <a:r>
              <a:rPr lang="nn-NO" sz="2400" b="1" dirty="0" smtClean="0"/>
              <a:t>Kontaktmøter med aktuelle organisasjonar </a:t>
            </a:r>
          </a:p>
          <a:p>
            <a:r>
              <a:rPr lang="nn-NO" sz="2400" b="1" dirty="0" smtClean="0"/>
              <a:t>Open dag</a:t>
            </a:r>
          </a:p>
          <a:p>
            <a:r>
              <a:rPr lang="nn-NO" sz="2400" b="1" dirty="0" smtClean="0"/>
              <a:t>Representantar frå næringa som innleiarar på interne møter </a:t>
            </a:r>
          </a:p>
          <a:p>
            <a:r>
              <a:rPr lang="nn-NO" sz="2400" b="1" dirty="0" smtClean="0"/>
              <a:t>Facebook</a:t>
            </a:r>
          </a:p>
          <a:p>
            <a:r>
              <a:rPr lang="nn-NO" sz="2400" b="1" dirty="0" smtClean="0"/>
              <a:t>Nett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48C206-0702-B249-AA6C-50146DE84695}" type="datetime1">
              <a:rPr lang="nb-NO" smtClean="0"/>
              <a:t>22.11.2016</a:t>
            </a:fld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016" y="1080000"/>
            <a:ext cx="3237303" cy="3014432"/>
          </a:xfrm>
          <a:prstGeom prst="rect">
            <a:avLst/>
          </a:prstGeom>
          <a:noFill/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C:\Users\OLA\AppData\Local\Microsoft\Windows\Temporary Internet Files\Content.Outlook\F3XE8FIZ\KONTAK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9"/>
          <a:stretch/>
        </p:blipFill>
        <p:spPr bwMode="auto">
          <a:xfrm>
            <a:off x="7443374" y="3845104"/>
            <a:ext cx="4352626" cy="235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61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81200" y="1044355"/>
            <a:ext cx="8229600" cy="593878"/>
          </a:xfrm>
        </p:spPr>
        <p:txBody>
          <a:bodyPr/>
          <a:lstStyle/>
          <a:p>
            <a:pPr algn="ctr"/>
            <a:r>
              <a:rPr lang="nn-NO" b="1" dirty="0" smtClean="0"/>
              <a:t>Interne prosessar</a:t>
            </a:r>
            <a:endParaRPr lang="nn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97280" y="1812679"/>
            <a:ext cx="5146404" cy="4443668"/>
          </a:xfrm>
        </p:spPr>
        <p:txBody>
          <a:bodyPr>
            <a:normAutofit fontScale="85000" lnSpcReduction="20000"/>
          </a:bodyPr>
          <a:lstStyle/>
          <a:p>
            <a:r>
              <a:rPr lang="nn-NO" b="1" dirty="0" smtClean="0"/>
              <a:t>Regelverksprosjektet</a:t>
            </a:r>
          </a:p>
          <a:p>
            <a:r>
              <a:rPr lang="nn-NO" b="1" dirty="0"/>
              <a:t>R</a:t>
            </a:r>
            <a:r>
              <a:rPr lang="nn-NO" b="1" dirty="0" smtClean="0"/>
              <a:t>estanseprosjektet</a:t>
            </a:r>
          </a:p>
          <a:p>
            <a:r>
              <a:rPr lang="nn-NO" b="1" dirty="0" smtClean="0"/>
              <a:t>Sakshandsamingstid</a:t>
            </a:r>
          </a:p>
          <a:p>
            <a:r>
              <a:rPr lang="nn-NO" b="1" dirty="0" smtClean="0"/>
              <a:t>Prosjektstyring</a:t>
            </a:r>
          </a:p>
          <a:p>
            <a:r>
              <a:rPr lang="nn-NO" b="1" dirty="0" smtClean="0"/>
              <a:t>Betre </a:t>
            </a:r>
            <a:r>
              <a:rPr lang="nn-NO" b="1" dirty="0"/>
              <a:t>service ved innflagging</a:t>
            </a:r>
          </a:p>
          <a:p>
            <a:r>
              <a:rPr lang="nn-NO" b="1" dirty="0"/>
              <a:t>Faste kontaktpersonar</a:t>
            </a:r>
          </a:p>
          <a:p>
            <a:r>
              <a:rPr lang="nn-NO" b="1" dirty="0"/>
              <a:t>Enklare dokumentasjonskrav </a:t>
            </a:r>
          </a:p>
          <a:p>
            <a:pPr lvl="1"/>
            <a:r>
              <a:rPr lang="nn-NO" b="1" dirty="0"/>
              <a:t>Innflagging</a:t>
            </a:r>
          </a:p>
          <a:p>
            <a:pPr lvl="1"/>
            <a:r>
              <a:rPr lang="nn-NO" b="1" dirty="0"/>
              <a:t>Personsertifikat</a:t>
            </a:r>
          </a:p>
          <a:p>
            <a:r>
              <a:rPr lang="nn-NO" b="1" dirty="0"/>
              <a:t>Utvida </a:t>
            </a:r>
            <a:r>
              <a:rPr lang="nn-NO" b="1" dirty="0" smtClean="0"/>
              <a:t>vaktordning 24/7</a:t>
            </a:r>
          </a:p>
          <a:p>
            <a:r>
              <a:rPr lang="nn-NO" b="1" dirty="0" err="1" smtClean="0"/>
              <a:t>Digitalisering</a:t>
            </a:r>
            <a:endParaRPr lang="nn-NO" b="1" dirty="0" smtClean="0"/>
          </a:p>
          <a:p>
            <a:r>
              <a:rPr lang="nn-NO" b="1" dirty="0" smtClean="0"/>
              <a:t>Leiaropplæring</a:t>
            </a:r>
            <a:endParaRPr lang="nn-NO" b="1" dirty="0"/>
          </a:p>
          <a:p>
            <a:endParaRPr lang="nn-NO" dirty="0"/>
          </a:p>
          <a:p>
            <a:endParaRPr lang="nn-NO" dirty="0"/>
          </a:p>
          <a:p>
            <a:endParaRPr lang="nn-NO" dirty="0" smtClean="0"/>
          </a:p>
          <a:p>
            <a:endParaRPr lang="nn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DDF2-AF9E-9043-8B2A-587A6854AB37}" type="datetime1">
              <a:rPr lang="nb-NO" smtClean="0"/>
              <a:t>22.11.2016</a:t>
            </a:fld>
            <a:endParaRPr lang="nb-NO" dirty="0"/>
          </a:p>
        </p:txBody>
      </p:sp>
      <p:pic>
        <p:nvPicPr>
          <p:cNvPr id="8" name="Plassholder for innhold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71" y="2103819"/>
            <a:ext cx="4981137" cy="3327400"/>
          </a:xfrm>
        </p:spPr>
      </p:pic>
    </p:spTree>
    <p:extLst>
      <p:ext uri="{BB962C8B-B14F-4D97-AF65-F5344CB8AC3E}">
        <p14:creationId xmlns:p14="http://schemas.microsoft.com/office/powerpoint/2010/main" val="301205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40655-7A1B-1140-9658-641020A7094A}" type="datetime1">
              <a:rPr lang="nb-NO" smtClean="0"/>
              <a:t>22.11.2016</a:t>
            </a:fld>
            <a:endParaRPr lang="nb-NO" dirty="0"/>
          </a:p>
        </p:txBody>
      </p:sp>
      <p:sp>
        <p:nvSpPr>
          <p:cNvPr id="3" name="Rektangel 2"/>
          <p:cNvSpPr/>
          <p:nvPr/>
        </p:nvSpPr>
        <p:spPr>
          <a:xfrm>
            <a:off x="2895599" y="1906606"/>
            <a:ext cx="6597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Føretrekt maritim administrasjon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1894491" y="2685394"/>
            <a:ext cx="73782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3200" dirty="0"/>
              <a:t>Konkurransedyktige tenester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3200" dirty="0"/>
              <a:t>Anerkjent for vår kompetanse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3200" dirty="0"/>
              <a:t>Rådgjevar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3200" dirty="0"/>
              <a:t>Bli lytta til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3200" dirty="0"/>
              <a:t>Samarbeida 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" t="4346" r="2508" b="5355"/>
          <a:stretch/>
        </p:blipFill>
        <p:spPr>
          <a:xfrm>
            <a:off x="6194533" y="3694651"/>
            <a:ext cx="3903616" cy="2232000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2895598" y="1208966"/>
            <a:ext cx="6377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3600" b="1" dirty="0"/>
              <a:t>Ny strategi:</a:t>
            </a:r>
          </a:p>
        </p:txBody>
      </p:sp>
    </p:spTree>
    <p:extLst>
      <p:ext uri="{BB962C8B-B14F-4D97-AF65-F5344CB8AC3E}">
        <p14:creationId xmlns:p14="http://schemas.microsoft.com/office/powerpoint/2010/main" val="16652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93130" y="1431494"/>
            <a:ext cx="8969123" cy="593878"/>
          </a:xfrm>
        </p:spPr>
        <p:txBody>
          <a:bodyPr>
            <a:normAutofit/>
          </a:bodyPr>
          <a:lstStyle/>
          <a:p>
            <a:r>
              <a:rPr lang="nn-NO" b="1" dirty="0" smtClean="0"/>
              <a:t>Ein kundeorientert og effektiv administrasjon</a:t>
            </a:r>
            <a:endParaRPr lang="nn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0269" y="2286001"/>
            <a:ext cx="5091404" cy="4040154"/>
          </a:xfrm>
        </p:spPr>
        <p:txBody>
          <a:bodyPr>
            <a:normAutofit/>
          </a:bodyPr>
          <a:lstStyle/>
          <a:p>
            <a:endParaRPr lang="nn-NO" b="1" dirty="0" smtClean="0"/>
          </a:p>
          <a:p>
            <a:r>
              <a:rPr lang="nn-NO" b="1" dirty="0" smtClean="0"/>
              <a:t>Rask respons og gode </a:t>
            </a:r>
            <a:r>
              <a:rPr lang="nn-NO" b="1" dirty="0" err="1" smtClean="0"/>
              <a:t>svar</a:t>
            </a:r>
            <a:endParaRPr lang="nn-NO" b="1" dirty="0" smtClean="0"/>
          </a:p>
          <a:p>
            <a:r>
              <a:rPr lang="nn-NO" b="1" dirty="0" smtClean="0"/>
              <a:t>Gode digitale løysingar</a:t>
            </a:r>
          </a:p>
          <a:p>
            <a:r>
              <a:rPr lang="nn-NO" b="1" dirty="0" smtClean="0"/>
              <a:t>Tilstrekkeleg, klart og brukarvennleg regelverk</a:t>
            </a:r>
          </a:p>
          <a:p>
            <a:r>
              <a:rPr lang="nn-NO" b="1" dirty="0" smtClean="0"/>
              <a:t>Risikobasert prioritering av oppgåver</a:t>
            </a:r>
            <a:endParaRPr lang="nn-NO" b="1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16103"/>
            <a:ext cx="4038600" cy="2697784"/>
          </a:xfrm>
        </p:spPr>
      </p:pic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DDF2-AF9E-9043-8B2A-587A6854AB37}" type="datetime1">
              <a:rPr lang="nb-NO" smtClean="0"/>
              <a:t>22.11.2016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0249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93101" y="1539144"/>
            <a:ext cx="10496939" cy="593878"/>
          </a:xfrm>
        </p:spPr>
        <p:txBody>
          <a:bodyPr>
            <a:noAutofit/>
          </a:bodyPr>
          <a:lstStyle/>
          <a:p>
            <a:r>
              <a:rPr lang="nn-NO" b="1" dirty="0"/>
              <a:t>Ein synleg, kompetent og anerkjent administrasjon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48343" y="1959696"/>
            <a:ext cx="5240694" cy="4217534"/>
          </a:xfrm>
        </p:spPr>
        <p:txBody>
          <a:bodyPr/>
          <a:lstStyle/>
          <a:p>
            <a:endParaRPr lang="nn-NO" dirty="0" smtClean="0"/>
          </a:p>
          <a:p>
            <a:r>
              <a:rPr lang="nn-NO" b="1" dirty="0" smtClean="0"/>
              <a:t>Større del av den norsk-kontrollerte flåten i NIS/NOR</a:t>
            </a:r>
          </a:p>
          <a:p>
            <a:r>
              <a:rPr lang="nn-NO" b="1" dirty="0" smtClean="0"/>
              <a:t>Anerkjent kompetanse</a:t>
            </a:r>
          </a:p>
          <a:p>
            <a:r>
              <a:rPr lang="nn-NO" b="1" dirty="0" smtClean="0"/>
              <a:t>Bidra til å gjera norsk innovasjon til internasjonal standard</a:t>
            </a:r>
          </a:p>
          <a:p>
            <a:endParaRPr lang="nn-NO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630" y="2606135"/>
            <a:ext cx="4378229" cy="2924656"/>
          </a:xfrm>
        </p:spPr>
      </p:pic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DDF2-AF9E-9043-8B2A-587A6854AB37}" type="datetime1">
              <a:rPr lang="nb-NO" smtClean="0"/>
              <a:t>22.11.2016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260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66344" y="1379666"/>
            <a:ext cx="11129848" cy="796606"/>
          </a:xfrm>
        </p:spPr>
        <p:txBody>
          <a:bodyPr>
            <a:noAutofit/>
          </a:bodyPr>
          <a:lstStyle/>
          <a:p>
            <a:r>
              <a:rPr lang="nn-NO" sz="3200" b="1" dirty="0" smtClean="0"/>
              <a:t>Kor tilfreds eller lite tilfreds er du totalt sett med Sjøfartsdirektoratet</a:t>
            </a:r>
            <a:r>
              <a:rPr lang="en-US" sz="3200" b="1" dirty="0" smtClean="0"/>
              <a:t>?</a:t>
            </a:r>
            <a:endParaRPr lang="en-US" sz="3200" b="1" dirty="0"/>
          </a:p>
        </p:txBody>
      </p:sp>
      <p:sp>
        <p:nvSpPr>
          <p:cNvPr id="4" name="Pre"/>
          <p:cNvSpPr>
            <a:spLocks noGrp="1"/>
          </p:cNvSpPr>
          <p:nvPr>
            <p:ph sz="quarter" idx="14"/>
          </p:nvPr>
        </p:nvSpPr>
        <p:spPr>
          <a:xfrm flipV="1">
            <a:off x="623393" y="2322984"/>
            <a:ext cx="10943167" cy="109320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6" name="RepTitle"/>
          <p:cNvSpPr>
            <a:spLocks noGrp="1"/>
          </p:cNvSpPr>
          <p:nvPr>
            <p:ph sz="quarter" idx="16"/>
          </p:nvPr>
        </p:nvSpPr>
        <p:spPr>
          <a:xfrm>
            <a:off x="0" y="1080000"/>
            <a:ext cx="12192000" cy="228254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8" name="ChartObject"/>
          <p:cNvGraphicFramePr>
            <a:graphicFrameLocks noGrp="1"/>
          </p:cNvGraphicFramePr>
          <p:nvPr>
            <p:ph sz="quarter" idx="15"/>
            <p:extLst/>
          </p:nvPr>
        </p:nvGraphicFramePr>
        <p:xfrm>
          <a:off x="623393" y="2432304"/>
          <a:ext cx="10651160" cy="3949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0830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40000" y="1129730"/>
            <a:ext cx="6172200" cy="593878"/>
          </a:xfrm>
        </p:spPr>
        <p:txBody>
          <a:bodyPr>
            <a:normAutofit/>
          </a:bodyPr>
          <a:lstStyle/>
          <a:p>
            <a:r>
              <a:rPr lang="nb-NO" sz="2800" dirty="0" smtClean="0"/>
              <a:t> </a:t>
            </a:r>
            <a:r>
              <a:rPr lang="nb-NO" sz="2800" dirty="0"/>
              <a:t>Utviklingen i NIS 2012 -31.10.2016 </a:t>
            </a:r>
            <a:endParaRPr lang="nb-NO" sz="2800" dirty="0">
              <a:solidFill>
                <a:srgbClr val="FF0000"/>
              </a:solidFill>
            </a:endParaRP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4294967295"/>
          </p:nvPr>
        </p:nvSpPr>
        <p:spPr>
          <a:xfrm>
            <a:off x="3009900" y="6495651"/>
            <a:ext cx="1600200" cy="365125"/>
          </a:xfrm>
          <a:prstGeom prst="rect">
            <a:avLst/>
          </a:prstGeom>
        </p:spPr>
        <p:txBody>
          <a:bodyPr/>
          <a:lstStyle/>
          <a:p>
            <a:fld id="{60B51E1D-5246-4C12-9A75-7D9C616E2EE2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22.11.2016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4294967295"/>
          </p:nvPr>
        </p:nvSpPr>
        <p:spPr>
          <a:xfrm>
            <a:off x="7581900" y="6495651"/>
            <a:ext cx="1600200" cy="365125"/>
          </a:xfrm>
          <a:prstGeom prst="rect">
            <a:avLst/>
          </a:prstGeom>
        </p:spPr>
        <p:txBody>
          <a:bodyPr/>
          <a:lstStyle/>
          <a:p>
            <a:fld id="{9981F108-7F5D-1F44-A0F2-2A575805301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Diagram 6"/>
          <p:cNvGraphicFramePr>
            <a:graphicFrameLocks/>
          </p:cNvGraphicFramePr>
          <p:nvPr>
            <p:extLst/>
          </p:nvPr>
        </p:nvGraphicFramePr>
        <p:xfrm>
          <a:off x="2540000" y="1773433"/>
          <a:ext cx="6422571" cy="4078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kstSylinder 5"/>
          <p:cNvSpPr txBox="1"/>
          <p:nvPr/>
        </p:nvSpPr>
        <p:spPr>
          <a:xfrm>
            <a:off x="2540000" y="5482616"/>
            <a:ext cx="696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878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NIS utviklingen målt brutto tonnasje 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48C206-0702-B249-AA6C-50146DE84695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22.11.2016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Plassholder for innhold 4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1800225"/>
          <a:ext cx="8229600" cy="4356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8891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01" y="3439989"/>
            <a:ext cx="3008250" cy="2520000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4294967295"/>
          </p:nvPr>
        </p:nvSpPr>
        <p:spPr>
          <a:xfrm>
            <a:off x="1981200" y="6495649"/>
            <a:ext cx="2133600" cy="365125"/>
          </a:xfrm>
          <a:prstGeom prst="rect">
            <a:avLst/>
          </a:prstGeom>
        </p:spPr>
        <p:txBody>
          <a:bodyPr/>
          <a:lstStyle/>
          <a:p>
            <a:fld id="{8B2526EE-D0D7-2B4D-9334-FB0EBF043DCC}" type="datetime1">
              <a:rPr lang="nb-NO" smtClean="0"/>
              <a:t>22.11.2016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933" y="761232"/>
            <a:ext cx="3148401" cy="25200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20"/>
          <a:stretch/>
        </p:blipFill>
        <p:spPr>
          <a:xfrm>
            <a:off x="2805058" y="3355323"/>
            <a:ext cx="3092840" cy="2520000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1659468" y="1299401"/>
            <a:ext cx="4453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nb-NO" sz="2400" dirty="0">
                <a:solidFill>
                  <a:srgbClr val="0070C0"/>
                </a:solidFill>
              </a:rPr>
              <a:t>1890-99:</a:t>
            </a:r>
          </a:p>
          <a:p>
            <a:pPr algn="ctr">
              <a:buNone/>
            </a:pPr>
            <a:endParaRPr lang="nb-NO" sz="24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b="1" dirty="0">
                <a:solidFill>
                  <a:srgbClr val="0070C0"/>
                </a:solidFill>
              </a:rPr>
              <a:t>2050 norske seil-skuter forliste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b="1" dirty="0">
                <a:solidFill>
                  <a:srgbClr val="0070C0"/>
                </a:solidFill>
              </a:rPr>
              <a:t>2716 sjøfolk omkom</a:t>
            </a:r>
          </a:p>
        </p:txBody>
      </p:sp>
    </p:spTree>
    <p:extLst>
      <p:ext uri="{BB962C8B-B14F-4D97-AF65-F5344CB8AC3E}">
        <p14:creationId xmlns:p14="http://schemas.microsoft.com/office/powerpoint/2010/main" val="331518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                            </a:t>
            </a:r>
            <a:r>
              <a:rPr lang="nn-NO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Ballast Water Management Convention</a:t>
            </a:r>
            <a:endParaRPr lang="nn-NO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8711" y="932098"/>
            <a:ext cx="2809875" cy="742950"/>
          </a:xfrm>
          <a:prstGeom prst="rect">
            <a:avLst/>
          </a:prstGeom>
        </p:spPr>
      </p:pic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DDF2-AF9E-9043-8B2A-587A6854AB37}" type="datetime1">
              <a:rPr lang="nb-NO" smtClean="0"/>
              <a:t>22.11.2016</a:t>
            </a:fld>
            <a:endParaRPr lang="nb-NO"/>
          </a:p>
        </p:txBody>
      </p:sp>
      <p:sp>
        <p:nvSpPr>
          <p:cNvPr id="8" name="Plassholder for innhold 7"/>
          <p:cNvSpPr>
            <a:spLocks noGrp="1"/>
          </p:cNvSpPr>
          <p:nvPr>
            <p:ph sz="half" idx="1"/>
          </p:nvPr>
        </p:nvSpPr>
        <p:spPr>
          <a:xfrm>
            <a:off x="296779" y="1821780"/>
            <a:ext cx="5999747" cy="4304384"/>
          </a:xfrm>
        </p:spPr>
        <p:txBody>
          <a:bodyPr/>
          <a:lstStyle/>
          <a:p>
            <a:r>
              <a:rPr lang="nn-NO" dirty="0" smtClean="0"/>
              <a:t>Skal hindra spreiing av framande artar</a:t>
            </a:r>
          </a:p>
          <a:p>
            <a:r>
              <a:rPr lang="nn-NO" dirty="0" smtClean="0"/>
              <a:t>Etter 14 år med forhandlingar vedteken 13 februar 2004</a:t>
            </a:r>
          </a:p>
          <a:p>
            <a:endParaRPr lang="nn-NO" dirty="0" smtClean="0"/>
          </a:p>
          <a:p>
            <a:r>
              <a:rPr lang="nn-NO" b="1" dirty="0" smtClean="0"/>
              <a:t>Trer i kraft når:</a:t>
            </a:r>
          </a:p>
          <a:p>
            <a:pPr lvl="1"/>
            <a:r>
              <a:rPr lang="nn-NO" dirty="0" smtClean="0"/>
              <a:t>ratifisert av  30 statar</a:t>
            </a:r>
          </a:p>
          <a:p>
            <a:pPr lvl="1"/>
            <a:r>
              <a:rPr lang="nn-NO" dirty="0"/>
              <a:t>r</a:t>
            </a:r>
            <a:r>
              <a:rPr lang="nn-NO" dirty="0" smtClean="0"/>
              <a:t>epresenterar 35 % av verdas  tonnasje </a:t>
            </a:r>
          </a:p>
          <a:p>
            <a:endParaRPr lang="nn-NO" dirty="0"/>
          </a:p>
        </p:txBody>
      </p:sp>
      <p:pic>
        <p:nvPicPr>
          <p:cNvPr id="10" name="Picture 2" descr="http://www.energycapital.no/images/Ocean_Saver.png?size=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4205" y="2044081"/>
            <a:ext cx="4084313" cy="3096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973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                            </a:t>
            </a:r>
            <a:r>
              <a:rPr lang="nn-NO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Ballast Water Management Convention</a:t>
            </a:r>
            <a:endParaRPr lang="nn-NO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8711" y="932098"/>
            <a:ext cx="2809875" cy="742950"/>
          </a:xfrm>
          <a:prstGeom prst="rect">
            <a:avLst/>
          </a:prstGeom>
        </p:spPr>
      </p:pic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DDF2-AF9E-9043-8B2A-587A6854AB37}" type="datetime1">
              <a:rPr lang="nb-NO" smtClean="0"/>
              <a:t>22.11.2016</a:t>
            </a:fld>
            <a:endParaRPr lang="nb-NO" dirty="0"/>
          </a:p>
        </p:txBody>
      </p:sp>
      <p:sp>
        <p:nvSpPr>
          <p:cNvPr id="8" name="Plassholder for innhold 7"/>
          <p:cNvSpPr>
            <a:spLocks noGrp="1"/>
          </p:cNvSpPr>
          <p:nvPr>
            <p:ph sz="half" idx="1"/>
          </p:nvPr>
        </p:nvSpPr>
        <p:spPr>
          <a:xfrm>
            <a:off x="296779" y="1821780"/>
            <a:ext cx="5999747" cy="4304384"/>
          </a:xfrm>
        </p:spPr>
        <p:txBody>
          <a:bodyPr/>
          <a:lstStyle/>
          <a:p>
            <a:pPr marL="0" indent="0">
              <a:buNone/>
            </a:pPr>
            <a:endParaRPr lang="nn-NO" dirty="0"/>
          </a:p>
          <a:p>
            <a:pPr marL="0" indent="0">
              <a:buNone/>
            </a:pPr>
            <a:r>
              <a:rPr lang="nn-NO" sz="3200" b="1" dirty="0" smtClean="0"/>
              <a:t>Status i august:</a:t>
            </a:r>
          </a:p>
          <a:p>
            <a:r>
              <a:rPr lang="nn-NO" dirty="0" smtClean="0"/>
              <a:t>Ratifisert av 47 statar</a:t>
            </a:r>
          </a:p>
          <a:p>
            <a:r>
              <a:rPr lang="nn-NO" dirty="0" smtClean="0"/>
              <a:t>34,35 % av verdas tonnasje</a:t>
            </a:r>
          </a:p>
          <a:p>
            <a:endParaRPr lang="nn-NO" dirty="0"/>
          </a:p>
          <a:p>
            <a:r>
              <a:rPr lang="nn-NO" dirty="0" smtClean="0"/>
              <a:t>NIS/NOR er om lag 1,2%</a:t>
            </a:r>
          </a:p>
          <a:p>
            <a:r>
              <a:rPr lang="nn-NO" dirty="0" smtClean="0"/>
              <a:t>Den «norske» utanlands registrerte flåten utgjer om lag  2%</a:t>
            </a:r>
          </a:p>
          <a:p>
            <a:endParaRPr lang="nn-NO" dirty="0"/>
          </a:p>
        </p:txBody>
      </p:sp>
      <p:pic>
        <p:nvPicPr>
          <p:cNvPr id="10" name="Picture 2" descr="http://www.energycapital.no/images/Ocean_Saver.png?size=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4205" y="2044081"/>
            <a:ext cx="4084313" cy="3096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101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STCW</a:t>
            </a:r>
            <a:r>
              <a:rPr lang="nb-NO" dirty="0" smtClean="0"/>
              <a:t> Oppgradering </a:t>
            </a:r>
            <a:endParaRPr lang="nb-NO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18314" y="1600200"/>
            <a:ext cx="4367371" cy="4525963"/>
          </a:xfrm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nb-NO" dirty="0" smtClean="0"/>
              <a:t>Heile 2015: 13 000 søknader om norsk sertifikat</a:t>
            </a:r>
          </a:p>
          <a:p>
            <a:r>
              <a:rPr lang="nb-NO" dirty="0" smtClean="0"/>
              <a:t>Så langt i 2016: 25 000 søknader om norsk sertifikat</a:t>
            </a:r>
          </a:p>
          <a:p>
            <a:r>
              <a:rPr lang="nb-NO" dirty="0" smtClean="0"/>
              <a:t>I tillegg </a:t>
            </a:r>
            <a:r>
              <a:rPr lang="nb-NO" dirty="0" err="1" smtClean="0"/>
              <a:t>ca</a:t>
            </a:r>
            <a:r>
              <a:rPr lang="nb-NO" dirty="0" smtClean="0"/>
              <a:t> 9 000 søknader om påtegning av utenlandsk sertifikat</a:t>
            </a:r>
          </a:p>
          <a:p>
            <a:r>
              <a:rPr lang="nb-NO" dirty="0" err="1" smtClean="0"/>
              <a:t>Nærare</a:t>
            </a:r>
            <a:r>
              <a:rPr lang="nb-NO" dirty="0" smtClean="0"/>
              <a:t> 20 </a:t>
            </a:r>
            <a:r>
              <a:rPr lang="nb-NO" dirty="0" err="1" smtClean="0"/>
              <a:t>revisjonar</a:t>
            </a:r>
            <a:r>
              <a:rPr lang="nb-NO" dirty="0" smtClean="0"/>
              <a:t> av Maritime </a:t>
            </a:r>
            <a:r>
              <a:rPr lang="nb-NO" dirty="0" err="1" smtClean="0"/>
              <a:t>Utdanningsinstitusjonar</a:t>
            </a:r>
            <a:endParaRPr lang="nb-NO" dirty="0" smtClean="0"/>
          </a:p>
          <a:p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DDF2-AF9E-9043-8B2A-587A6854AB37}" type="datetime1">
              <a:rPr lang="nb-NO" smtClean="0"/>
              <a:t>22.11.2016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556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98581" y="1079999"/>
            <a:ext cx="11623788" cy="752829"/>
          </a:xfrm>
        </p:spPr>
        <p:txBody>
          <a:bodyPr>
            <a:normAutofit/>
          </a:bodyPr>
          <a:lstStyle/>
          <a:p>
            <a:r>
              <a:rPr lang="nb-NO" sz="2800" b="1" dirty="0" smtClean="0"/>
              <a:t>Sjøfartsdirektoratet si rolle </a:t>
            </a:r>
            <a:r>
              <a:rPr lang="nb-NO" sz="2800" b="1" dirty="0"/>
              <a:t>når det </a:t>
            </a:r>
            <a:r>
              <a:rPr lang="nb-NO" sz="2800" b="1" dirty="0" smtClean="0"/>
              <a:t>gjeld </a:t>
            </a:r>
            <a:r>
              <a:rPr lang="nb-NO" sz="2800" b="1" dirty="0"/>
              <a:t>maritim utdanning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98580" y="2174033"/>
            <a:ext cx="5695820" cy="3952131"/>
          </a:xfrm>
        </p:spPr>
        <p:txBody>
          <a:bodyPr/>
          <a:lstStyle/>
          <a:p>
            <a:pPr lvl="0"/>
            <a:r>
              <a:rPr lang="nn-NO" dirty="0" smtClean="0"/>
              <a:t>Godkjenna og revidera utdanningsinstitusjonane</a:t>
            </a:r>
          </a:p>
          <a:p>
            <a:pPr lvl="0"/>
            <a:r>
              <a:rPr lang="nn-NO" dirty="0" smtClean="0"/>
              <a:t>Sikra at minimumsnivået i STCW-konvensjonen blir møtt</a:t>
            </a:r>
          </a:p>
          <a:p>
            <a:pPr lvl="1"/>
            <a:r>
              <a:rPr lang="nn-NO" dirty="0" smtClean="0"/>
              <a:t>At innhaldet dekkjer læringskrava i konvensjonen</a:t>
            </a:r>
          </a:p>
          <a:p>
            <a:pPr lvl="1"/>
            <a:r>
              <a:rPr lang="nn-NO" dirty="0" smtClean="0"/>
              <a:t>At konvensjonen sine krav til læringsutbytte blir møtt</a:t>
            </a:r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526EE-D0D7-2B4D-9334-FB0EBF043DCC}" type="datetime1">
              <a:rPr lang="nb-NO" smtClean="0"/>
              <a:t>22.11.2016</a:t>
            </a:fld>
            <a:endParaRPr lang="nb-NO"/>
          </a:p>
        </p:txBody>
      </p:sp>
      <p:pic>
        <p:nvPicPr>
          <p:cNvPr id="7" name="Picture 2" descr="Under den internasjonale kvalitetsrevisjonen ved Bergen maritime skole deltok revisjonsleiar Mircea-Tinel Udrea (f.v.), prosjektoffiser Spaska Georgieva, senioringeniør Jack-Arild Andersen frå Sjøfartsdirektoratet, prosjektoffiser Andreas Breivik frå EFTAs’s kontrollorgan i Brussel og KS-leiar ved Bergen maritime, Roald Sivertsen. Biletet er frå brusimulatoren.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2"/>
          <a:stretch/>
        </p:blipFill>
        <p:spPr bwMode="auto">
          <a:xfrm>
            <a:off x="6197600" y="2357878"/>
            <a:ext cx="5384800" cy="3010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ktangel 7"/>
          <p:cNvSpPr/>
          <p:nvPr/>
        </p:nvSpPr>
        <p:spPr>
          <a:xfrm>
            <a:off x="6121879" y="5441274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i="1" dirty="0"/>
              <a:t>EMSA kvalitetsrevisjon ved Bergen maritime skole </a:t>
            </a:r>
          </a:p>
          <a:p>
            <a:r>
              <a:rPr lang="nb-NO" sz="1400" i="1" dirty="0"/>
              <a:t>Foto: Bjarte Brask Eriksen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380926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n-NO" b="1" dirty="0" smtClean="0"/>
              <a:t>Me ønskjer å </a:t>
            </a: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89249" y="1856792"/>
            <a:ext cx="5705151" cy="4269372"/>
          </a:xfrm>
        </p:spPr>
        <p:txBody>
          <a:bodyPr>
            <a:normAutofit/>
          </a:bodyPr>
          <a:lstStyle/>
          <a:p>
            <a:pPr lvl="0"/>
            <a:r>
              <a:rPr lang="nn-NO" dirty="0" smtClean="0"/>
              <a:t>Vera ein samarbeidspartnar for utdanningsinstitusjonane</a:t>
            </a:r>
          </a:p>
          <a:p>
            <a:pPr lvl="0"/>
            <a:r>
              <a:rPr lang="nn-NO" dirty="0" smtClean="0"/>
              <a:t>Gi råd om korleis konvensjonen kan tolkast og gjennomførast</a:t>
            </a:r>
          </a:p>
          <a:p>
            <a:pPr lvl="0"/>
            <a:r>
              <a:rPr lang="nn-NO" dirty="0" smtClean="0"/>
              <a:t>Bidra til at utdanninga blir best mogleg –  løfta over minimumskrava i konvensjonen</a:t>
            </a:r>
          </a:p>
          <a:p>
            <a:pPr lvl="0"/>
            <a:r>
              <a:rPr lang="nn-NO" dirty="0" smtClean="0"/>
              <a:t>Sikra godt </a:t>
            </a:r>
            <a:r>
              <a:rPr lang="nn-NO" dirty="0" err="1" smtClean="0"/>
              <a:t>kvalif</a:t>
            </a:r>
            <a:r>
              <a:rPr lang="nb-NO" dirty="0" err="1" smtClean="0"/>
              <a:t>iserte</a:t>
            </a:r>
            <a:r>
              <a:rPr lang="nb-NO" dirty="0" smtClean="0"/>
              <a:t> </a:t>
            </a:r>
            <a:r>
              <a:rPr lang="nb-NO" dirty="0"/>
              <a:t>norske </a:t>
            </a:r>
            <a:r>
              <a:rPr lang="nb-NO" dirty="0" smtClean="0"/>
              <a:t>sjøfolk</a:t>
            </a:r>
          </a:p>
          <a:p>
            <a:pPr lvl="0"/>
            <a:endParaRPr lang="nb-NO" dirty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C206-0702-B249-AA6C-50146DE84695}" type="datetime1">
              <a:rPr lang="nb-NO" smtClean="0"/>
              <a:t>22.11.2016</a:t>
            </a:fld>
            <a:endParaRPr lang="nb-NO"/>
          </a:p>
        </p:txBody>
      </p:sp>
      <p:pic>
        <p:nvPicPr>
          <p:cNvPr id="6" name="Plassholder for innhold 4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2" t="5699" r="4287" b="32617"/>
          <a:stretch/>
        </p:blipFill>
        <p:spPr>
          <a:xfrm>
            <a:off x="6634066" y="2098345"/>
            <a:ext cx="4833257" cy="3220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888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Internasjonalt arbeid – maritim utdanning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86612" y="1800807"/>
            <a:ext cx="5807788" cy="4497355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nn-NO" dirty="0" smtClean="0"/>
              <a:t>Vidareutvikla internasjonale minimumskrav – STCW</a:t>
            </a:r>
          </a:p>
          <a:p>
            <a:pPr lvl="0"/>
            <a:r>
              <a:rPr lang="nn-NO" dirty="0" smtClean="0"/>
              <a:t>Bidra i arbeidet med å utarbeida  IMO-modellkurs</a:t>
            </a:r>
          </a:p>
          <a:p>
            <a:pPr lvl="0"/>
            <a:r>
              <a:rPr lang="nn-NO" dirty="0" smtClean="0"/>
              <a:t>Norsk innovasjon til internasjonal standard</a:t>
            </a:r>
          </a:p>
          <a:p>
            <a:pPr lvl="1"/>
            <a:r>
              <a:rPr lang="nn-NO" dirty="0" smtClean="0"/>
              <a:t>Utvikling av STCW-tillegget - gassdrivne fartøy eit godt døme</a:t>
            </a:r>
          </a:p>
          <a:p>
            <a:pPr lvl="1"/>
            <a:r>
              <a:rPr lang="nn-NO" dirty="0" smtClean="0"/>
              <a:t>I løypa: batteri, hydrogen og autonome fartøy</a:t>
            </a:r>
          </a:p>
          <a:p>
            <a:pPr lvl="0"/>
            <a:r>
              <a:rPr lang="nn-NO" dirty="0" smtClean="0"/>
              <a:t>Avhengig av eit godt samspel mellom næring, utdanningsinstitusjonar og det offentlege</a:t>
            </a:r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C206-0702-B249-AA6C-50146DE84695}" type="datetime1">
              <a:rPr lang="nb-NO" smtClean="0"/>
              <a:t>22.11.2016</a:t>
            </a:fld>
            <a:endParaRPr lang="nb-NO"/>
          </a:p>
        </p:txBody>
      </p:sp>
      <p:pic>
        <p:nvPicPr>
          <p:cNvPr id="10" name="Plassholder for innhold 5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9" b="11490"/>
          <a:stretch/>
        </p:blipFill>
        <p:spPr>
          <a:xfrm>
            <a:off x="6724863" y="1992086"/>
            <a:ext cx="4330273" cy="371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689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1219200" y="1665191"/>
            <a:ext cx="4191000" cy="593878"/>
          </a:xfrm>
        </p:spPr>
        <p:txBody>
          <a:bodyPr>
            <a:normAutofit fontScale="90000"/>
          </a:bodyPr>
          <a:lstStyle/>
          <a:p>
            <a:r>
              <a:rPr lang="nn-NO" b="1" dirty="0" smtClean="0"/>
              <a:t>Charles Holland Duell</a:t>
            </a:r>
            <a:r>
              <a:rPr lang="nn-NO" dirty="0" smtClean="0"/>
              <a:t/>
            </a:r>
            <a:br>
              <a:rPr lang="nn-NO" dirty="0" smtClean="0"/>
            </a:br>
            <a:r>
              <a:rPr lang="nn-NO" sz="2700" dirty="0"/>
              <a:t>Leiar av US Patent and </a:t>
            </a:r>
            <a:r>
              <a:rPr lang="nn-NO" sz="2700" dirty="0" err="1"/>
              <a:t>trademark</a:t>
            </a:r>
            <a:r>
              <a:rPr lang="nn-NO" sz="2700" dirty="0"/>
              <a:t> </a:t>
            </a:r>
            <a:r>
              <a:rPr lang="nn-NO" sz="2700" dirty="0" err="1"/>
              <a:t>office</a:t>
            </a:r>
            <a:r>
              <a:rPr lang="nn-NO" sz="2700" dirty="0"/>
              <a:t>, sa i 1899: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half" idx="1"/>
          </p:nvPr>
        </p:nvSpPr>
        <p:spPr>
          <a:xfrm>
            <a:off x="1219200" y="2980945"/>
            <a:ext cx="4465320" cy="3044635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sz="3600" b="1" dirty="0"/>
              <a:t>“Everything that can  be invented has been invented”</a:t>
            </a:r>
            <a:endParaRPr lang="nn-NO" sz="3600" b="1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526EE-D0D7-2B4D-9334-FB0EBF043DCC}" type="datetime1">
              <a:rPr lang="nb-NO" smtClean="0"/>
              <a:pPr/>
              <a:t>22.11.2016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 rotWithShape="1">
          <a:blip r:embed="rId2"/>
          <a:srcRect b="36555"/>
          <a:stretch/>
        </p:blipFill>
        <p:spPr>
          <a:xfrm>
            <a:off x="6797842" y="1665191"/>
            <a:ext cx="3828448" cy="3952545"/>
          </a:xfrm>
          <a:prstGeom prst="rect">
            <a:avLst/>
          </a:prstGeom>
          <a:ln>
            <a:noFill/>
          </a:ln>
          <a:effectLst>
            <a:outerShdw blurRad="127000" dist="762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065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87" y="1014150"/>
            <a:ext cx="8916013" cy="4853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61" y="5868028"/>
            <a:ext cx="10058400" cy="6636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0" y="1455005"/>
                <a:ext cx="1178834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6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Inauguration </a:t>
                </a:r>
                <a14:m>
                  <m:oMath xmlns:m="http://schemas.openxmlformats.org/officeDocument/2006/math">
                    <m:r>
                      <a:rPr lang="en-GB" sz="3600" i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sz="36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Autonomous Vessels Test Area</a:t>
                </a:r>
              </a:p>
              <a:p>
                <a:pPr algn="ctr"/>
                <a:r>
                  <a:rPr lang="en-GB" sz="36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Trondheim, September 30, 2016</a:t>
                </a:r>
                <a:endParaRPr lang="en-GB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55005"/>
                <a:ext cx="11788345" cy="1200329"/>
              </a:xfrm>
              <a:prstGeom prst="rect">
                <a:avLst/>
              </a:prstGeom>
              <a:blipFill rotWithShape="0">
                <a:blip r:embed="rId5"/>
                <a:stretch>
                  <a:fillRect t="-8629" b="-21320"/>
                </a:stretch>
              </a:blipFill>
            </p:spPr>
            <p:txBody>
              <a:bodyPr/>
              <a:lstStyle/>
              <a:p>
                <a:r>
                  <a:rPr lang="nn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32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n-NO" sz="4000" b="1" dirty="0" smtClean="0"/>
              <a:t>Det som er mogleg vil bli gjort</a:t>
            </a:r>
            <a:endParaRPr lang="nn-NO" sz="4000" b="1" dirty="0"/>
          </a:p>
        </p:txBody>
      </p:sp>
      <p:pic>
        <p:nvPicPr>
          <p:cNvPr id="10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06959" y="2437965"/>
            <a:ext cx="5929995" cy="3139030"/>
          </a:xfrm>
          <a:prstGeom prst="rect">
            <a:avLst/>
          </a:prstGeom>
        </p:spPr>
      </p:pic>
      <p:sp>
        <p:nvSpPr>
          <p:cNvPr id="12" name="Plassholder for innhold 11"/>
          <p:cNvSpPr>
            <a:spLocks noGrp="1"/>
          </p:cNvSpPr>
          <p:nvPr>
            <p:ph sz="half" idx="2"/>
          </p:nvPr>
        </p:nvSpPr>
        <p:spPr>
          <a:xfrm>
            <a:off x="363728" y="1837944"/>
            <a:ext cx="5384800" cy="4361897"/>
          </a:xfrm>
        </p:spPr>
        <p:txBody>
          <a:bodyPr>
            <a:normAutofit fontScale="92500" lnSpcReduction="10000"/>
          </a:bodyPr>
          <a:lstStyle/>
          <a:p>
            <a:endParaRPr lang="nn-NO" dirty="0" smtClean="0"/>
          </a:p>
          <a:p>
            <a:r>
              <a:rPr lang="nn-NO" dirty="0" smtClean="0"/>
              <a:t>Ny teknologi vil bli tatt i bruk</a:t>
            </a:r>
          </a:p>
          <a:p>
            <a:pPr lvl="1"/>
            <a:r>
              <a:rPr lang="nn-NO" dirty="0" smtClean="0"/>
              <a:t>Viss og når økonomisk mogleg</a:t>
            </a:r>
          </a:p>
          <a:p>
            <a:r>
              <a:rPr lang="nn-NO" dirty="0" smtClean="0"/>
              <a:t>Noreg kan bli verdsleiande</a:t>
            </a:r>
          </a:p>
          <a:p>
            <a:pPr lvl="1"/>
            <a:r>
              <a:rPr lang="nn-NO" dirty="0" smtClean="0"/>
              <a:t>Designmiljø</a:t>
            </a:r>
          </a:p>
          <a:p>
            <a:pPr lvl="1"/>
            <a:r>
              <a:rPr lang="nn-NO" dirty="0" smtClean="0"/>
              <a:t>Utstyrsleverandørar</a:t>
            </a:r>
          </a:p>
          <a:p>
            <a:pPr lvl="1"/>
            <a:r>
              <a:rPr lang="nn-NO" dirty="0" smtClean="0"/>
              <a:t>Forskingsmiljø</a:t>
            </a:r>
          </a:p>
          <a:p>
            <a:pPr lvl="1"/>
            <a:r>
              <a:rPr lang="nn-NO" dirty="0" smtClean="0"/>
              <a:t>Verft</a:t>
            </a:r>
          </a:p>
          <a:p>
            <a:pPr lvl="1"/>
            <a:r>
              <a:rPr lang="nn-NO" dirty="0" smtClean="0"/>
              <a:t>Reiarlag</a:t>
            </a:r>
          </a:p>
          <a:p>
            <a:pPr lvl="1"/>
            <a:r>
              <a:rPr lang="nn-NO" dirty="0" smtClean="0"/>
              <a:t>Utdanning</a:t>
            </a:r>
          </a:p>
          <a:p>
            <a:pPr lvl="1"/>
            <a:r>
              <a:rPr lang="nn-NO" dirty="0" smtClean="0"/>
              <a:t>Styresmakter</a:t>
            </a:r>
            <a:endParaRPr lang="nn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C206-0702-B249-AA6C-50146DE84695}" type="datetime1">
              <a:rPr lang="nb-NO" smtClean="0"/>
              <a:t>22.11.2016</a:t>
            </a:fld>
            <a:endParaRPr lang="nb-NO" dirty="0"/>
          </a:p>
        </p:txBody>
      </p:sp>
      <p:sp>
        <p:nvSpPr>
          <p:cNvPr id="11" name="TekstSylinder 10"/>
          <p:cNvSpPr txBox="1"/>
          <p:nvPr/>
        </p:nvSpPr>
        <p:spPr>
          <a:xfrm>
            <a:off x="6006959" y="5576995"/>
            <a:ext cx="3401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err="1" smtClean="0"/>
              <a:t>Illustration</a:t>
            </a:r>
            <a:r>
              <a:rPr lang="nb-NO" sz="1200" dirty="0" smtClean="0"/>
              <a:t> DNVGL / RR </a:t>
            </a:r>
          </a:p>
          <a:p>
            <a:r>
              <a:rPr lang="nb-NO" sz="1200" dirty="0" smtClean="0"/>
              <a:t>/ UIP - Project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18740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5"/>
          <p:cNvSpPr>
            <a:spLocks noGrp="1"/>
          </p:cNvSpPr>
          <p:nvPr>
            <p:ph idx="4294967295"/>
          </p:nvPr>
        </p:nvSpPr>
        <p:spPr>
          <a:xfrm>
            <a:off x="2501463" y="877824"/>
            <a:ext cx="7709337" cy="894812"/>
          </a:xfrm>
          <a:noFill/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nb-NO" sz="2400" dirty="0">
                <a:ea typeface="ＭＳ Ｐゴシック"/>
                <a:cs typeface="ＭＳ Ｐゴシック"/>
              </a:rPr>
              <a:t>Sjøfartsdirektoratet – </a:t>
            </a:r>
            <a:r>
              <a:rPr lang="nb-NO" sz="2400" dirty="0" err="1" smtClean="0">
                <a:ea typeface="ＭＳ Ｐゴシック"/>
                <a:cs typeface="ＭＳ Ｐゴシック"/>
              </a:rPr>
              <a:t>Verdsleiande</a:t>
            </a:r>
            <a:r>
              <a:rPr lang="nb-NO" sz="2400" dirty="0" smtClean="0">
                <a:ea typeface="ＭＳ Ｐゴシック"/>
                <a:cs typeface="ＭＳ Ｐゴシック"/>
              </a:rPr>
              <a:t> </a:t>
            </a:r>
          </a:p>
          <a:p>
            <a:pPr algn="ctr">
              <a:buNone/>
            </a:pPr>
            <a:r>
              <a:rPr lang="nb-NO" sz="2400" dirty="0">
                <a:ea typeface="ＭＳ Ｐゴシック"/>
                <a:cs typeface="ＭＳ Ｐゴシック"/>
              </a:rPr>
              <a:t>-</a:t>
            </a:r>
            <a:r>
              <a:rPr lang="nb-NO" sz="2400" dirty="0" smtClean="0">
                <a:ea typeface="ＭＳ Ｐゴシック"/>
                <a:cs typeface="ＭＳ Ｐゴシック"/>
              </a:rPr>
              <a:t> </a:t>
            </a:r>
            <a:r>
              <a:rPr lang="nb-NO" sz="2400" dirty="0" err="1" smtClean="0">
                <a:ea typeface="ＭＳ Ｐゴシック"/>
                <a:cs typeface="ＭＳ Ｐゴシック"/>
              </a:rPr>
              <a:t>ein</a:t>
            </a:r>
            <a:r>
              <a:rPr lang="nb-NO" sz="2400" dirty="0" smtClean="0">
                <a:ea typeface="ＭＳ Ｐゴシック"/>
                <a:cs typeface="ＭＳ Ｐゴシック"/>
              </a:rPr>
              <a:t> </a:t>
            </a:r>
            <a:r>
              <a:rPr lang="nb-NO" sz="2400" dirty="0">
                <a:ea typeface="ＭＳ Ｐゴシック"/>
                <a:cs typeface="ＭＳ Ｐゴシック"/>
              </a:rPr>
              <a:t>viktig del av den norske maritime klynga</a:t>
            </a:r>
            <a:endParaRPr lang="nb-NO" sz="240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>
                <a:solidFill>
                  <a:prstClr val="black">
                    <a:tint val="75000"/>
                  </a:prstClr>
                </a:solidFill>
              </a:rPr>
              <a:t>2016.09.01</a:t>
            </a: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1F108-7F5D-1F44-A0F2-2A575805301D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420" y="2246643"/>
            <a:ext cx="2219878" cy="1491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lassholder for innhold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507" y="4071303"/>
            <a:ext cx="2457704" cy="1675614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2525" y="2160400"/>
            <a:ext cx="2498275" cy="1663851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6"/>
          <a:srcRect b="12389"/>
          <a:stretch/>
        </p:blipFill>
        <p:spPr>
          <a:xfrm>
            <a:off x="4592989" y="2222446"/>
            <a:ext cx="2502682" cy="1500577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 rotWithShape="1">
          <a:blip r:embed="rId7"/>
          <a:srcRect l="6340" r="4884"/>
          <a:stretch/>
        </p:blipFill>
        <p:spPr>
          <a:xfrm>
            <a:off x="7452902" y="4071303"/>
            <a:ext cx="3017520" cy="1699506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7414" y="3991781"/>
            <a:ext cx="2530206" cy="161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4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217260" y="896256"/>
            <a:ext cx="8229600" cy="593878"/>
          </a:xfrm>
        </p:spPr>
        <p:txBody>
          <a:bodyPr/>
          <a:lstStyle/>
          <a:p>
            <a:endParaRPr lang="nb-NO" b="1" dirty="0">
              <a:solidFill>
                <a:srgbClr val="376092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981201" y="1789673"/>
            <a:ext cx="4091055" cy="3941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sz="4400" dirty="0"/>
              <a:t>1903</a:t>
            </a:r>
          </a:p>
          <a:p>
            <a:pPr marL="0" indent="0" algn="ctr">
              <a:buNone/>
            </a:pPr>
            <a:endParaRPr lang="nb-NO" dirty="0" smtClean="0"/>
          </a:p>
          <a:p>
            <a:r>
              <a:rPr lang="nn-NO" sz="2400" dirty="0"/>
              <a:t>Sjøfartskontoret oppretta</a:t>
            </a:r>
          </a:p>
          <a:p>
            <a:pPr lvl="1">
              <a:buFontTx/>
              <a:buChar char="-"/>
            </a:pPr>
            <a:r>
              <a:rPr lang="nn-NO" sz="2400" dirty="0"/>
              <a:t>Skipskontrollen</a:t>
            </a:r>
          </a:p>
          <a:p>
            <a:pPr lvl="1">
              <a:buFontTx/>
              <a:buChar char="-"/>
            </a:pPr>
            <a:r>
              <a:rPr lang="nn-NO" sz="2400" dirty="0"/>
              <a:t>Skipsinspektørane</a:t>
            </a:r>
          </a:p>
          <a:p>
            <a:endParaRPr lang="nn-NO" sz="2400" dirty="0"/>
          </a:p>
          <a:p>
            <a:r>
              <a:rPr lang="nn-NO" sz="2400" dirty="0"/>
              <a:t>Sjødyktighetsloven vedteken</a:t>
            </a:r>
          </a:p>
        </p:txBody>
      </p:sp>
      <p:pic>
        <p:nvPicPr>
          <p:cNvPr id="4" name="Bilde 3" descr="Magnus Anders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876" y="1777577"/>
            <a:ext cx="3327906" cy="3921592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6333068" y="5722968"/>
            <a:ext cx="41137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nb-NO" sz="1600" dirty="0"/>
              <a:t>Magnus Andersen – Sjøfartsdirektør 1903 - 11</a:t>
            </a:r>
          </a:p>
        </p:txBody>
      </p:sp>
    </p:spTree>
    <p:extLst>
      <p:ext uri="{BB962C8B-B14F-4D97-AF65-F5344CB8AC3E}">
        <p14:creationId xmlns:p14="http://schemas.microsoft.com/office/powerpoint/2010/main" val="253657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40655-7A1B-1140-9658-641020A7094A}" type="datetime1">
              <a:rPr lang="nb-NO" smtClean="0"/>
              <a:t>22.11.2016</a:t>
            </a:fld>
            <a:endParaRPr lang="nb-NO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" r="7524"/>
          <a:stretch/>
        </p:blipFill>
        <p:spPr bwMode="auto">
          <a:xfrm>
            <a:off x="6754786" y="2872581"/>
            <a:ext cx="3511931" cy="22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2137833" y="3336649"/>
            <a:ext cx="3953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3600" b="1" dirty="0">
                <a:solidFill>
                  <a:srgbClr val="0070C0"/>
                </a:solidFill>
              </a:rPr>
              <a:t>TAKK FOR MEG</a:t>
            </a:r>
          </a:p>
        </p:txBody>
      </p:sp>
    </p:spTree>
    <p:extLst>
      <p:ext uri="{BB962C8B-B14F-4D97-AF65-F5344CB8AC3E}">
        <p14:creationId xmlns:p14="http://schemas.microsoft.com/office/powerpoint/2010/main" val="132467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4294967295"/>
          </p:nvPr>
        </p:nvSpPr>
        <p:spPr>
          <a:xfrm>
            <a:off x="1981200" y="6495649"/>
            <a:ext cx="2133600" cy="365125"/>
          </a:xfrm>
          <a:prstGeom prst="rect">
            <a:avLst/>
          </a:prstGeom>
        </p:spPr>
        <p:txBody>
          <a:bodyPr/>
          <a:lstStyle/>
          <a:p>
            <a:fld id="{8B2526EE-D0D7-2B4D-9334-FB0EBF043DCC}" type="datetime1">
              <a:rPr lang="nb-NO" smtClean="0"/>
              <a:t>22.11.2016</a:t>
            </a:fld>
            <a:endParaRPr lang="nb-NO"/>
          </a:p>
        </p:txBody>
      </p:sp>
      <p:graphicFrame>
        <p:nvGraphicFramePr>
          <p:cNvPr id="7" name="Diagram 6"/>
          <p:cNvGraphicFramePr>
            <a:graphicFrameLocks/>
          </p:cNvGraphicFramePr>
          <p:nvPr>
            <p:extLst/>
          </p:nvPr>
        </p:nvGraphicFramePr>
        <p:xfrm>
          <a:off x="3342775" y="1479807"/>
          <a:ext cx="5430610" cy="4212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3789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8"/>
          <p:cNvSpPr>
            <a:spLocks noGrp="1"/>
          </p:cNvSpPr>
          <p:nvPr>
            <p:ph type="title"/>
          </p:nvPr>
        </p:nvSpPr>
        <p:spPr>
          <a:xfrm>
            <a:off x="1981200" y="1117600"/>
            <a:ext cx="8229600" cy="668326"/>
          </a:xfrm>
        </p:spPr>
        <p:txBody>
          <a:bodyPr/>
          <a:lstStyle/>
          <a:p>
            <a:pPr algn="ctr"/>
            <a:r>
              <a:rPr lang="nn-NO" dirty="0" smtClean="0"/>
              <a:t> OPPDRAG OG ANSVAR</a:t>
            </a:r>
            <a:endParaRPr lang="nn-NO" dirty="0"/>
          </a:p>
        </p:txBody>
      </p:sp>
      <p:sp>
        <p:nvSpPr>
          <p:cNvPr id="10" name="Plassholder for innhold 9"/>
          <p:cNvSpPr>
            <a:spLocks noGrp="1"/>
          </p:cNvSpPr>
          <p:nvPr>
            <p:ph sz="half" idx="2"/>
          </p:nvPr>
        </p:nvSpPr>
        <p:spPr>
          <a:xfrm>
            <a:off x="1981200" y="2193146"/>
            <a:ext cx="4040188" cy="779992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endParaRPr lang="nn-NO" dirty="0" smtClean="0"/>
          </a:p>
          <a:p>
            <a:pPr algn="ctr">
              <a:buNone/>
            </a:pPr>
            <a:r>
              <a:rPr lang="nn-NO" b="1" dirty="0" smtClean="0"/>
              <a:t>SJØTRYGGLEIK</a:t>
            </a:r>
          </a:p>
          <a:p>
            <a:pPr algn="ctr">
              <a:buNone/>
            </a:pPr>
            <a:endParaRPr lang="nn-NO" b="1" dirty="0" smtClean="0"/>
          </a:p>
          <a:p>
            <a:pPr algn="ctr">
              <a:buNone/>
            </a:pPr>
            <a:endParaRPr lang="nn-NO" b="1" dirty="0" smtClean="0"/>
          </a:p>
        </p:txBody>
      </p:sp>
      <p:sp>
        <p:nvSpPr>
          <p:cNvPr id="16" name="Plassholder for tekst 15"/>
          <p:cNvSpPr>
            <a:spLocks noGrp="1"/>
          </p:cNvSpPr>
          <p:nvPr>
            <p:ph type="body" sz="quarter" idx="3"/>
          </p:nvPr>
        </p:nvSpPr>
        <p:spPr>
          <a:xfrm>
            <a:off x="6169026" y="5037667"/>
            <a:ext cx="4041775" cy="677334"/>
          </a:xfrm>
        </p:spPr>
        <p:txBody>
          <a:bodyPr/>
          <a:lstStyle/>
          <a:p>
            <a:pPr algn="ctr"/>
            <a:r>
              <a:rPr lang="nn-NO" dirty="0" smtClean="0"/>
              <a:t>MILJØ</a:t>
            </a:r>
            <a:endParaRPr lang="nn-NO" dirty="0"/>
          </a:p>
        </p:txBody>
      </p:sp>
      <p:pic>
        <p:nvPicPr>
          <p:cNvPr id="12" name="Picture 2" descr="G:\K\FRA_STAB\INFO\bilder fra eksterne\Grunnstøting Ingvar Johnsen Redningsselskapet til fri benyttelse\Tanker 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2095473" y="3232978"/>
            <a:ext cx="4041775" cy="2410601"/>
          </a:xfr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7" name="Picture 4" descr="C:\Documents and Settings\OLA\Lokale innstillinger\Temporary Internet Files\Content.IE5\IJAOXQDS\MP900433084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76576" y="1981918"/>
            <a:ext cx="2989911" cy="320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672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Stor variasjon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4294967295"/>
          </p:nvPr>
        </p:nvSpPr>
        <p:spPr>
          <a:xfrm>
            <a:off x="1981200" y="6495649"/>
            <a:ext cx="2133600" cy="365125"/>
          </a:xfrm>
          <a:prstGeom prst="rect">
            <a:avLst/>
          </a:prstGeom>
        </p:spPr>
        <p:txBody>
          <a:bodyPr/>
          <a:lstStyle/>
          <a:p>
            <a:fld id="{8B2526EE-D0D7-2B4D-9334-FB0EBF043DCC}" type="datetime1">
              <a:rPr lang="nb-NO" smtClean="0"/>
              <a:t>22.11.2016</a:t>
            </a:fld>
            <a:endParaRPr lang="nb-N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2" t="715" r="16698" b="-715"/>
          <a:stretch/>
        </p:blipFill>
        <p:spPr bwMode="auto">
          <a:xfrm>
            <a:off x="2514600" y="2714250"/>
            <a:ext cx="2937934" cy="2961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OLA\AppData\Local\Microsoft\Windows\Temporary Internet Files\Content.Outlook\6MBNK9CB\3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5" b="12006"/>
          <a:stretch/>
        </p:blipFill>
        <p:spPr bwMode="auto">
          <a:xfrm>
            <a:off x="6352116" y="2616200"/>
            <a:ext cx="2834086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52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057400" y="1277255"/>
            <a:ext cx="8229600" cy="593878"/>
          </a:xfrm>
        </p:spPr>
        <p:txBody>
          <a:bodyPr/>
          <a:lstStyle/>
          <a:p>
            <a:pPr algn="ctr"/>
            <a:r>
              <a:rPr lang="nn-NO" dirty="0" smtClean="0"/>
              <a:t>Stor flåte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057400" y="2091268"/>
            <a:ext cx="4902200" cy="4188763"/>
          </a:xfrm>
        </p:spPr>
        <p:txBody>
          <a:bodyPr>
            <a:normAutofit fontScale="92500" lnSpcReduction="20000"/>
          </a:bodyPr>
          <a:lstStyle/>
          <a:p>
            <a:r>
              <a:rPr lang="nn-NO" dirty="0" smtClean="0"/>
              <a:t>Fritidsfartøy:    750 - 800 000</a:t>
            </a:r>
          </a:p>
          <a:p>
            <a:endParaRPr lang="nn-NO" dirty="0" smtClean="0"/>
          </a:p>
          <a:p>
            <a:r>
              <a:rPr lang="nn-NO" b="1" dirty="0"/>
              <a:t>Næringsfartøy:    </a:t>
            </a:r>
            <a:r>
              <a:rPr lang="nn-NO" b="1" dirty="0" smtClean="0"/>
              <a:t> ca.11820</a:t>
            </a:r>
          </a:p>
          <a:p>
            <a:endParaRPr lang="nn-NO" b="1" dirty="0"/>
          </a:p>
          <a:p>
            <a:r>
              <a:rPr lang="nn-NO" i="1" dirty="0" smtClean="0"/>
              <a:t>Fiskefartøy:              		6095</a:t>
            </a:r>
          </a:p>
          <a:p>
            <a:r>
              <a:rPr lang="nn-NO" i="1" dirty="0" smtClean="0"/>
              <a:t>Lasteskip:                     	3809</a:t>
            </a:r>
          </a:p>
          <a:p>
            <a:r>
              <a:rPr lang="nn-NO" i="1" dirty="0" smtClean="0"/>
              <a:t>Passasjer fartøy:          	1228</a:t>
            </a:r>
          </a:p>
          <a:p>
            <a:r>
              <a:rPr lang="nn-NO" i="1" dirty="0" smtClean="0"/>
              <a:t>Andre                            	  691</a:t>
            </a:r>
          </a:p>
          <a:p>
            <a:endParaRPr lang="nn-NO" b="1" i="1" dirty="0" smtClean="0"/>
          </a:p>
          <a:p>
            <a:pPr marL="0" indent="0">
              <a:buNone/>
            </a:pPr>
            <a:r>
              <a:rPr lang="nn-NO" dirty="0" smtClean="0"/>
              <a:t>                                       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DDF2-AF9E-9043-8B2A-587A6854AB37}" type="datetime1">
              <a:rPr lang="nb-NO" smtClean="0"/>
              <a:t>22.11.2016</a:t>
            </a:fld>
            <a:endParaRPr lang="nb-NO" dirty="0"/>
          </a:p>
        </p:txBody>
      </p:sp>
      <p:pic>
        <p:nvPicPr>
          <p:cNvPr id="6" name="Plassholder for innhold 4" descr="Viking Avant.png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b="5944"/>
          <a:stretch/>
        </p:blipFill>
        <p:spPr bwMode="auto">
          <a:xfrm>
            <a:off x="7247997" y="4906559"/>
            <a:ext cx="3157537" cy="1147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73"/>
          <a:stretch/>
        </p:blipFill>
        <p:spPr bwMode="auto">
          <a:xfrm>
            <a:off x="7247997" y="3224152"/>
            <a:ext cx="3157537" cy="175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lassholder for innhold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6" t="26781" b="18672"/>
          <a:stretch/>
        </p:blipFill>
        <p:spPr>
          <a:xfrm>
            <a:off x="7273533" y="2175934"/>
            <a:ext cx="3132000" cy="122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81200" y="1234922"/>
            <a:ext cx="8229600" cy="593878"/>
          </a:xfrm>
        </p:spPr>
        <p:txBody>
          <a:bodyPr/>
          <a:lstStyle/>
          <a:p>
            <a:pPr algn="ctr"/>
            <a:r>
              <a:rPr lang="nn-NO" b="1" dirty="0" smtClean="0">
                <a:solidFill>
                  <a:srgbClr val="376092"/>
                </a:solidFill>
              </a:rPr>
              <a:t>Eit kvalitetsflagg</a:t>
            </a:r>
            <a:endParaRPr lang="nn-NO" b="1" dirty="0">
              <a:solidFill>
                <a:srgbClr val="376092"/>
              </a:solidFill>
            </a:endParaRPr>
          </a:p>
        </p:txBody>
      </p:sp>
      <p:sp>
        <p:nvSpPr>
          <p:cNvPr id="7" name="Plassholder for innhold 6"/>
          <p:cNvSpPr>
            <a:spLocks noGrp="1"/>
          </p:cNvSpPr>
          <p:nvPr>
            <p:ph sz="half" idx="1"/>
          </p:nvPr>
        </p:nvSpPr>
        <p:spPr>
          <a:xfrm>
            <a:off x="1981200" y="2379135"/>
            <a:ext cx="4038600" cy="4111096"/>
          </a:xfrm>
        </p:spPr>
        <p:txBody>
          <a:bodyPr/>
          <a:lstStyle/>
          <a:p>
            <a:pPr marL="0" indent="0" algn="ctr">
              <a:buNone/>
            </a:pPr>
            <a:r>
              <a:rPr lang="nn-NO" b="1" dirty="0" smtClean="0"/>
              <a:t>Høgt rangert i hamnestatskontrollar:</a:t>
            </a:r>
          </a:p>
          <a:p>
            <a:r>
              <a:rPr lang="nn-NO" dirty="0" smtClean="0">
                <a:solidFill>
                  <a:srgbClr val="0070C0"/>
                </a:solidFill>
              </a:rPr>
              <a:t>Paris MOU White list</a:t>
            </a:r>
          </a:p>
          <a:p>
            <a:pPr lvl="1"/>
            <a:r>
              <a:rPr lang="nn-NO" dirty="0" smtClean="0">
                <a:solidFill>
                  <a:srgbClr val="0070C0"/>
                </a:solidFill>
              </a:rPr>
              <a:t>Topp 5</a:t>
            </a:r>
          </a:p>
          <a:p>
            <a:r>
              <a:rPr lang="nn-NO" dirty="0" smtClean="0">
                <a:solidFill>
                  <a:srgbClr val="0070C0"/>
                </a:solidFill>
              </a:rPr>
              <a:t>US </a:t>
            </a:r>
            <a:r>
              <a:rPr lang="nn-NO" dirty="0" err="1" smtClean="0">
                <a:solidFill>
                  <a:srgbClr val="0070C0"/>
                </a:solidFill>
              </a:rPr>
              <a:t>Coast</a:t>
            </a:r>
            <a:r>
              <a:rPr lang="nn-NO" dirty="0" smtClean="0">
                <a:solidFill>
                  <a:srgbClr val="0070C0"/>
                </a:solidFill>
              </a:rPr>
              <a:t> </a:t>
            </a:r>
            <a:r>
              <a:rPr lang="nn-NO" dirty="0" err="1" smtClean="0">
                <a:solidFill>
                  <a:srgbClr val="0070C0"/>
                </a:solidFill>
              </a:rPr>
              <a:t>Guard</a:t>
            </a:r>
            <a:endParaRPr lang="nn-NO" dirty="0" smtClean="0">
              <a:solidFill>
                <a:srgbClr val="0070C0"/>
              </a:solidFill>
            </a:endParaRPr>
          </a:p>
          <a:p>
            <a:pPr lvl="1"/>
            <a:r>
              <a:rPr lang="nn-NO" dirty="0" err="1" smtClean="0">
                <a:solidFill>
                  <a:srgbClr val="0070C0"/>
                </a:solidFill>
              </a:rPr>
              <a:t>Qualship</a:t>
            </a:r>
            <a:r>
              <a:rPr lang="nn-NO" dirty="0" smtClean="0">
                <a:solidFill>
                  <a:srgbClr val="0070C0"/>
                </a:solidFill>
              </a:rPr>
              <a:t> 21</a:t>
            </a:r>
          </a:p>
          <a:p>
            <a:r>
              <a:rPr lang="nn-NO" dirty="0" smtClean="0">
                <a:solidFill>
                  <a:srgbClr val="0070C0"/>
                </a:solidFill>
              </a:rPr>
              <a:t>Tokyo MOU White list</a:t>
            </a:r>
          </a:p>
          <a:p>
            <a:pPr lvl="1"/>
            <a:r>
              <a:rPr lang="nn-NO" dirty="0" smtClean="0">
                <a:solidFill>
                  <a:srgbClr val="0070C0"/>
                </a:solidFill>
              </a:rPr>
              <a:t>Topp 10</a:t>
            </a:r>
          </a:p>
          <a:p>
            <a:pPr lvl="1"/>
            <a:endParaRPr lang="nn-NO" dirty="0"/>
          </a:p>
        </p:txBody>
      </p:sp>
      <p:pic>
        <p:nvPicPr>
          <p:cNvPr id="4" name="Bilde 3" descr="53-Postflag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493962" y="903286"/>
            <a:ext cx="1679738" cy="1679738"/>
          </a:xfrm>
          <a:prstGeom prst="rect">
            <a:avLst/>
          </a:prstGeom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7" y="2521721"/>
            <a:ext cx="1933333" cy="62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oast Guard seal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523" y="3238502"/>
            <a:ext cx="1841036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16" y="5017030"/>
            <a:ext cx="1631250" cy="10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84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118361" y="1395183"/>
            <a:ext cx="8024211" cy="593878"/>
          </a:xfrm>
        </p:spPr>
        <p:txBody>
          <a:bodyPr/>
          <a:lstStyle/>
          <a:p>
            <a:pPr algn="ctr"/>
            <a:r>
              <a:rPr lang="nb-NO" dirty="0" smtClean="0"/>
              <a:t>Roller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17859" y="1595535"/>
            <a:ext cx="4005072" cy="4572000"/>
          </a:xfrm>
        </p:spPr>
        <p:txBody>
          <a:bodyPr>
            <a:normAutofit/>
          </a:bodyPr>
          <a:lstStyle/>
          <a:p>
            <a:endParaRPr lang="nb-NO" dirty="0" smtClean="0"/>
          </a:p>
          <a:p>
            <a:r>
              <a:rPr lang="nn-NO" b="1" dirty="0" smtClean="0"/>
              <a:t>Rådgivar</a:t>
            </a:r>
          </a:p>
          <a:p>
            <a:pPr lvl="1"/>
            <a:r>
              <a:rPr lang="nn-NO" dirty="0" smtClean="0"/>
              <a:t>Rettleiing til kundar</a:t>
            </a:r>
          </a:p>
          <a:p>
            <a:pPr lvl="1"/>
            <a:r>
              <a:rPr lang="nn-NO" dirty="0" smtClean="0"/>
              <a:t>Råd til departement </a:t>
            </a:r>
          </a:p>
          <a:p>
            <a:r>
              <a:rPr lang="nn-NO" b="1" dirty="0" smtClean="0"/>
              <a:t>Pådrivar</a:t>
            </a:r>
          </a:p>
          <a:p>
            <a:pPr lvl="1"/>
            <a:r>
              <a:rPr lang="nn-NO" dirty="0" smtClean="0"/>
              <a:t>Næringa</a:t>
            </a:r>
          </a:p>
          <a:p>
            <a:pPr lvl="1"/>
            <a:r>
              <a:rPr lang="nn-NO" dirty="0" smtClean="0"/>
              <a:t>Politiske styresmakter</a:t>
            </a:r>
          </a:p>
          <a:p>
            <a:r>
              <a:rPr lang="nn-NO" b="1" dirty="0" smtClean="0"/>
              <a:t>Tilsyn</a:t>
            </a:r>
          </a:p>
          <a:p>
            <a:pPr lvl="1"/>
            <a:r>
              <a:rPr lang="nn-NO" dirty="0" smtClean="0"/>
              <a:t>Aktuelle lover</a:t>
            </a:r>
          </a:p>
          <a:p>
            <a:pPr lvl="1"/>
            <a:r>
              <a:rPr lang="nn-NO" dirty="0" smtClean="0"/>
              <a:t>Sertifisering, dokumentkontroll, inspeksjon og revisjon</a:t>
            </a:r>
          </a:p>
          <a:p>
            <a:r>
              <a:rPr lang="nn-NO" b="1" dirty="0" smtClean="0"/>
              <a:t>Registrering</a:t>
            </a:r>
          </a:p>
          <a:p>
            <a:pPr lvl="1"/>
            <a:r>
              <a:rPr lang="nn-NO" dirty="0" smtClean="0"/>
              <a:t>Sikra rettsvern</a:t>
            </a:r>
            <a:endParaRPr lang="nn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4294967295"/>
          </p:nvPr>
        </p:nvSpPr>
        <p:spPr>
          <a:xfrm>
            <a:off x="1981200" y="6495649"/>
            <a:ext cx="2133600" cy="365125"/>
          </a:xfrm>
          <a:prstGeom prst="rect">
            <a:avLst/>
          </a:prstGeom>
        </p:spPr>
        <p:txBody>
          <a:bodyPr/>
          <a:lstStyle/>
          <a:p>
            <a:fld id="{8B2526EE-D0D7-2B4D-9334-FB0EBF043DCC}" type="datetime1">
              <a:rPr lang="nb-NO" smtClean="0"/>
              <a:t>22.11.2016</a:t>
            </a:fld>
            <a:endParaRPr lang="nb-NO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057" y="2582939"/>
            <a:ext cx="4874117" cy="23040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31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DIR - Avdeling Arbeids- og levevilkår">
  <a:themeElements>
    <a:clrScheme name="Sjørfartsdirektoratet">
      <a:dk1>
        <a:sysClr val="windowText" lastClr="000000"/>
      </a:dk1>
      <a:lt1>
        <a:sysClr val="window" lastClr="FFFFFF"/>
      </a:lt1>
      <a:dk2>
        <a:srgbClr val="004176"/>
      </a:dk2>
      <a:lt2>
        <a:srgbClr val="C4C18E"/>
      </a:lt2>
      <a:accent1>
        <a:srgbClr val="008ABD"/>
      </a:accent1>
      <a:accent2>
        <a:srgbClr val="FF2333"/>
      </a:accent2>
      <a:accent3>
        <a:srgbClr val="00B299"/>
      </a:accent3>
      <a:accent4>
        <a:srgbClr val="00607E"/>
      </a:accent4>
      <a:accent5>
        <a:srgbClr val="140000"/>
      </a:accent5>
      <a:accent6>
        <a:srgbClr val="FF58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NIS-NOR -16.9-format, nynorsk, NY 2016" id="{47336BEE-76B7-4ED5-8A5A-04161E406F61}" vid="{C67A69AB-4E3F-44AA-BDB8-F03E780AFB19}"/>
    </a:ext>
  </a:extLst>
</a:theme>
</file>

<file path=ppt/theme/theme2.xml><?xml version="1.0" encoding="utf-8"?>
<a:theme xmlns:a="http://schemas.openxmlformats.org/drawingml/2006/main" name="Generell - inspeksjon">
  <a:themeElements>
    <a:clrScheme name="Sjørfartsdirektoratet">
      <a:dk1>
        <a:sysClr val="windowText" lastClr="000000"/>
      </a:dk1>
      <a:lt1>
        <a:sysClr val="window" lastClr="FFFFFF"/>
      </a:lt1>
      <a:dk2>
        <a:srgbClr val="004176"/>
      </a:dk2>
      <a:lt2>
        <a:srgbClr val="C4C18E"/>
      </a:lt2>
      <a:accent1>
        <a:srgbClr val="008ABD"/>
      </a:accent1>
      <a:accent2>
        <a:srgbClr val="FF2333"/>
      </a:accent2>
      <a:accent3>
        <a:srgbClr val="00B299"/>
      </a:accent3>
      <a:accent4>
        <a:srgbClr val="00607E"/>
      </a:accent4>
      <a:accent5>
        <a:srgbClr val="140000"/>
      </a:accent5>
      <a:accent6>
        <a:srgbClr val="FF58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SDIR - Avdeling Arbeids- og levevilkår">
  <a:themeElements>
    <a:clrScheme name="Sjørfartsdirektoratet">
      <a:dk1>
        <a:sysClr val="windowText" lastClr="000000"/>
      </a:dk1>
      <a:lt1>
        <a:sysClr val="window" lastClr="FFFFFF"/>
      </a:lt1>
      <a:dk2>
        <a:srgbClr val="004176"/>
      </a:dk2>
      <a:lt2>
        <a:srgbClr val="C4C18E"/>
      </a:lt2>
      <a:accent1>
        <a:srgbClr val="008ABD"/>
      </a:accent1>
      <a:accent2>
        <a:srgbClr val="FF2333"/>
      </a:accent2>
      <a:accent3>
        <a:srgbClr val="00B299"/>
      </a:accent3>
      <a:accent4>
        <a:srgbClr val="00607E"/>
      </a:accent4>
      <a:accent5>
        <a:srgbClr val="140000"/>
      </a:accent5>
      <a:accent6>
        <a:srgbClr val="FF58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NIS-NOR - bokmål</Template>
  <TotalTime>3933</TotalTime>
  <Words>962</Words>
  <Application>Microsoft Office PowerPoint</Application>
  <PresentationFormat>Custom</PresentationFormat>
  <Paragraphs>230</Paragraphs>
  <Slides>30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SDIR - Avdeling Arbeids- og levevilkår</vt:lpstr>
      <vt:lpstr>Generell - inspeksjon</vt:lpstr>
      <vt:lpstr>1_SDIR - Avdeling Arbeids- og levevilkår</vt:lpstr>
      <vt:lpstr>MUF 2016</vt:lpstr>
      <vt:lpstr>PowerPoint Presentation</vt:lpstr>
      <vt:lpstr>PowerPoint Presentation</vt:lpstr>
      <vt:lpstr>PowerPoint Presentation</vt:lpstr>
      <vt:lpstr> OPPDRAG OG ANSVAR</vt:lpstr>
      <vt:lpstr>Stor variasjon</vt:lpstr>
      <vt:lpstr>Stor flåte</vt:lpstr>
      <vt:lpstr>Eit kvalitetsflagg</vt:lpstr>
      <vt:lpstr>Roller</vt:lpstr>
      <vt:lpstr>Nokre av Sjøfartsdirektoratet sine oppgåver</vt:lpstr>
      <vt:lpstr>Sjøfartsdirektoratet er konkurranseutsett</vt:lpstr>
      <vt:lpstr>Dialog med næringa</vt:lpstr>
      <vt:lpstr>Interne prosessar</vt:lpstr>
      <vt:lpstr>PowerPoint Presentation</vt:lpstr>
      <vt:lpstr>Ein kundeorientert og effektiv administrasjon</vt:lpstr>
      <vt:lpstr>Ein synleg, kompetent og anerkjent administrasjon</vt:lpstr>
      <vt:lpstr>Kor tilfreds eller lite tilfreds er du totalt sett med Sjøfartsdirektoratet?</vt:lpstr>
      <vt:lpstr> Utviklingen i NIS 2012 -31.10.2016 </vt:lpstr>
      <vt:lpstr>NIS utviklingen målt brutto tonnasje </vt:lpstr>
      <vt:lpstr>                            Ballast Water Management Convention</vt:lpstr>
      <vt:lpstr>                            Ballast Water Management Convention</vt:lpstr>
      <vt:lpstr>STCW Oppgradering </vt:lpstr>
      <vt:lpstr>Sjøfartsdirektoratet si rolle når det gjeld maritim utdanning</vt:lpstr>
      <vt:lpstr>Me ønskjer å  </vt:lpstr>
      <vt:lpstr>Internasjonalt arbeid – maritim utdanning</vt:lpstr>
      <vt:lpstr>Charles Holland Duell Leiar av US Patent and trademark office, sa i 1899:</vt:lpstr>
      <vt:lpstr>PowerPoint Presentation</vt:lpstr>
      <vt:lpstr>Det som er mogleg vil bli gjort</vt:lpstr>
      <vt:lpstr>PowerPoint Presentation</vt:lpstr>
      <vt:lpstr>PowerPoint Presentation</vt:lpstr>
    </vt:vector>
  </TitlesOfParts>
  <Company>Sjøfartsdirektoratet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Digitaliseringsrådet og NINOMo</dc:title>
  <dc:creator>Berner Koldal</dc:creator>
  <cp:lastModifiedBy>CONFERENCE_USER</cp:lastModifiedBy>
  <cp:revision>175</cp:revision>
  <cp:lastPrinted>2016-11-16T07:57:47Z</cp:lastPrinted>
  <dcterms:created xsi:type="dcterms:W3CDTF">2016-01-28T06:46:05Z</dcterms:created>
  <dcterms:modified xsi:type="dcterms:W3CDTF">2016-11-22T11:07:52Z</dcterms:modified>
</cp:coreProperties>
</file>