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9.jpg" ContentType="image/jpg"/>
  <Override PartName="/ppt/media/image30.jpg" ContentType="image/jpg"/>
  <Override PartName="/ppt/notesSlides/notesSlide13.xml" ContentType="application/vnd.openxmlformats-officedocument.presentationml.notesSlide+xml"/>
  <Override PartName="/ppt/media/image3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64" r:id="rId3"/>
  </p:sldMasterIdLst>
  <p:notesMasterIdLst>
    <p:notesMasterId r:id="rId26"/>
  </p:notesMasterIdLst>
  <p:handoutMasterIdLst>
    <p:handoutMasterId r:id="rId27"/>
  </p:handoutMasterIdLst>
  <p:sldIdLst>
    <p:sldId id="259" r:id="rId4"/>
    <p:sldId id="290" r:id="rId5"/>
    <p:sldId id="298" r:id="rId6"/>
    <p:sldId id="326" r:id="rId7"/>
    <p:sldId id="303" r:id="rId8"/>
    <p:sldId id="322" r:id="rId9"/>
    <p:sldId id="324" r:id="rId10"/>
    <p:sldId id="325" r:id="rId11"/>
    <p:sldId id="313" r:id="rId12"/>
    <p:sldId id="297" r:id="rId13"/>
    <p:sldId id="261" r:id="rId14"/>
    <p:sldId id="265" r:id="rId15"/>
    <p:sldId id="257" r:id="rId16"/>
    <p:sldId id="319" r:id="rId17"/>
    <p:sldId id="330" r:id="rId18"/>
    <p:sldId id="331" r:id="rId19"/>
    <p:sldId id="320" r:id="rId20"/>
    <p:sldId id="315" r:id="rId21"/>
    <p:sldId id="321" r:id="rId22"/>
    <p:sldId id="328" r:id="rId23"/>
    <p:sldId id="329" r:id="rId24"/>
    <p:sldId id="291" r:id="rId25"/>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65">
          <p15:clr>
            <a:srgbClr val="A4A3A4"/>
          </p15:clr>
        </p15:guide>
        <p15:guide id="2" pos="4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jørn-Morten Batalden" initials="B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B523"/>
    <a:srgbClr val="EDEDED"/>
    <a:srgbClr val="FFB952"/>
    <a:srgbClr val="B1B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258" autoAdjust="0"/>
  </p:normalViewPr>
  <p:slideViewPr>
    <p:cSldViewPr snapToGrid="0" snapToObjects="1">
      <p:cViewPr varScale="1">
        <p:scale>
          <a:sx n="43" d="100"/>
          <a:sy n="43" d="100"/>
        </p:scale>
        <p:origin x="-1210" y="-72"/>
      </p:cViewPr>
      <p:guideLst>
        <p:guide orient="horz" pos="3865"/>
        <p:guide pos="49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E93CF5-08DC-074F-9F45-F2D060A05528}" type="datetimeFigureOut">
              <a:rPr lang="nn-NO" smtClean="0"/>
              <a:pPr/>
              <a:t>22.11.2016</a:t>
            </a:fld>
            <a:endParaRPr lang="nn-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n-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94C6F1-7654-4546-84C8-726BBFF0FEE9}" type="slidenum">
              <a:rPr lang="nn-NO" smtClean="0"/>
              <a:pPr/>
              <a:t>‹#›</a:t>
            </a:fld>
            <a:endParaRPr lang="nn-NO"/>
          </a:p>
        </p:txBody>
      </p:sp>
    </p:spTree>
    <p:extLst>
      <p:ext uri="{BB962C8B-B14F-4D97-AF65-F5344CB8AC3E}">
        <p14:creationId xmlns:p14="http://schemas.microsoft.com/office/powerpoint/2010/main" val="2904617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B5799-C5A2-44AA-8E53-7B6D6F0764DB}" type="datetimeFigureOut">
              <a:rPr lang="nb-NO" smtClean="0"/>
              <a:t>22.11.2016</a:t>
            </a:fld>
            <a:endParaRPr lang="nb-N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983EE-819D-45B1-8FD2-4F30D3C109D5}" type="slidenum">
              <a:rPr lang="nb-NO" smtClean="0"/>
              <a:t>‹#›</a:t>
            </a:fld>
            <a:endParaRPr lang="nb-NO"/>
          </a:p>
        </p:txBody>
      </p:sp>
    </p:spTree>
    <p:extLst>
      <p:ext uri="{BB962C8B-B14F-4D97-AF65-F5344CB8AC3E}">
        <p14:creationId xmlns:p14="http://schemas.microsoft.com/office/powerpoint/2010/main" val="2603396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Mitt hovedbudskap</a:t>
            </a:r>
            <a:r>
              <a:rPr lang="nb-NO" baseline="0" dirty="0" smtClean="0"/>
              <a:t> – vi må jobbe sammen – då kan vi få til svære greier.</a:t>
            </a:r>
          </a:p>
          <a:p>
            <a:endParaRPr lang="nb-NO" baseline="0" dirty="0" smtClean="0"/>
          </a:p>
          <a:p>
            <a:r>
              <a:rPr lang="nb-NO" baseline="0" dirty="0" smtClean="0"/>
              <a:t>Story – Troms Offshore – to kapteiner som </a:t>
            </a:r>
            <a:r>
              <a:rPr lang="nb-NO" baseline="0" dirty="0" err="1" smtClean="0"/>
              <a:t>eg</a:t>
            </a:r>
            <a:r>
              <a:rPr lang="nb-NO" baseline="0" dirty="0" smtClean="0"/>
              <a:t> fikk spesielt sansen for – en fra Høgskolen og en fra Fagskolen. De var så like på mange </a:t>
            </a:r>
            <a:r>
              <a:rPr lang="nb-NO" baseline="0" dirty="0" err="1" smtClean="0"/>
              <a:t>måtar</a:t>
            </a:r>
            <a:r>
              <a:rPr lang="nb-NO" baseline="0" dirty="0" smtClean="0"/>
              <a:t> – men de utfylt </a:t>
            </a:r>
            <a:r>
              <a:rPr lang="nb-NO" baseline="0" dirty="0" err="1" smtClean="0"/>
              <a:t>kvarandre</a:t>
            </a:r>
            <a:r>
              <a:rPr lang="nb-NO" baseline="0" dirty="0" smtClean="0"/>
              <a:t> – og de viste det. </a:t>
            </a:r>
          </a:p>
          <a:p>
            <a:endParaRPr lang="nb-NO" baseline="0" dirty="0" smtClean="0"/>
          </a:p>
          <a:p>
            <a:r>
              <a:rPr lang="nb-NO" baseline="0" dirty="0" smtClean="0"/>
              <a:t>Begge </a:t>
            </a:r>
            <a:r>
              <a:rPr lang="nb-NO" baseline="0" dirty="0" err="1" smtClean="0"/>
              <a:t>fiskarar</a:t>
            </a:r>
            <a:r>
              <a:rPr lang="nb-NO" baseline="0" dirty="0" smtClean="0"/>
              <a:t> – kanon resultat på drift, tilfredshet hos mannskap, hos </a:t>
            </a:r>
            <a:r>
              <a:rPr lang="nb-NO" baseline="0" dirty="0" err="1" smtClean="0"/>
              <a:t>befraktar</a:t>
            </a:r>
            <a:r>
              <a:rPr lang="nb-NO" baseline="0" dirty="0" smtClean="0"/>
              <a:t>, fra kontoret - </a:t>
            </a:r>
            <a:r>
              <a:rPr lang="nb-NO" baseline="0" dirty="0" err="1" smtClean="0"/>
              <a:t>koffor</a:t>
            </a:r>
            <a:r>
              <a:rPr lang="nb-NO" baseline="0" dirty="0" smtClean="0"/>
              <a:t> blei det så bra – </a:t>
            </a:r>
            <a:r>
              <a:rPr lang="nb-NO" baseline="0" dirty="0" err="1" smtClean="0"/>
              <a:t>dei</a:t>
            </a:r>
            <a:r>
              <a:rPr lang="nb-NO" baseline="0" dirty="0" smtClean="0"/>
              <a:t> samarbeida godt.</a:t>
            </a:r>
          </a:p>
          <a:p>
            <a:endParaRPr lang="nb-NO" baseline="0" dirty="0" smtClean="0"/>
          </a:p>
          <a:p>
            <a:r>
              <a:rPr lang="nb-NO" baseline="0" smtClean="0"/>
              <a:t>Alle </a:t>
            </a:r>
            <a:r>
              <a:rPr lang="nb-NO" baseline="0" dirty="0" err="1" smtClean="0"/>
              <a:t>eig</a:t>
            </a:r>
            <a:r>
              <a:rPr lang="nb-NO" baseline="0" dirty="0" smtClean="0"/>
              <a:t> maritim drift – siving NTH, </a:t>
            </a:r>
            <a:r>
              <a:rPr lang="nb-NO" baseline="0" dirty="0" err="1" smtClean="0"/>
              <a:t>sivøk</a:t>
            </a:r>
            <a:r>
              <a:rPr lang="nb-NO" baseline="0" dirty="0" smtClean="0"/>
              <a:t> NHH, logistikk molde, Texaco ringen. Brått fins det ingen </a:t>
            </a:r>
            <a:r>
              <a:rPr lang="nb-NO" baseline="0" dirty="0" err="1" smtClean="0"/>
              <a:t>reglar</a:t>
            </a:r>
            <a:r>
              <a:rPr lang="nb-NO" baseline="0" dirty="0" smtClean="0"/>
              <a:t> eller bevis for </a:t>
            </a:r>
            <a:r>
              <a:rPr lang="nb-NO" baseline="0" dirty="0" err="1" smtClean="0"/>
              <a:t>ka</a:t>
            </a:r>
            <a:r>
              <a:rPr lang="nb-NO" baseline="0" dirty="0" smtClean="0"/>
              <a:t> som er bra og dårlig. </a:t>
            </a:r>
            <a:r>
              <a:rPr lang="nb-NO" baseline="0" dirty="0" err="1" smtClean="0"/>
              <a:t>Ka</a:t>
            </a:r>
            <a:r>
              <a:rPr lang="nb-NO" baseline="0" dirty="0" smtClean="0"/>
              <a:t> e bra og dårlig.</a:t>
            </a:r>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1</a:t>
            </a:fld>
            <a:endParaRPr lang="nb-NO"/>
          </a:p>
        </p:txBody>
      </p:sp>
    </p:spTree>
    <p:extLst>
      <p:ext uri="{BB962C8B-B14F-4D97-AF65-F5344CB8AC3E}">
        <p14:creationId xmlns:p14="http://schemas.microsoft.com/office/powerpoint/2010/main" val="3788768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exercise scenario is to be along the lines of a “</a:t>
            </a:r>
            <a:r>
              <a:rPr lang="en-US" sz="1200" b="0" i="1" u="none" strike="noStrike" kern="1200" baseline="0" dirty="0" smtClean="0">
                <a:solidFill>
                  <a:schemeClr val="tx1"/>
                </a:solidFill>
                <a:latin typeface="+mn-lt"/>
                <a:ea typeface="+mn-ea"/>
                <a:cs typeface="+mn-cs"/>
              </a:rPr>
              <a:t>Maxim </a:t>
            </a:r>
            <a:r>
              <a:rPr lang="en-US" sz="1200" b="0" i="1" u="none" strike="noStrike" kern="1200" baseline="0" dirty="0" err="1" smtClean="0">
                <a:solidFill>
                  <a:schemeClr val="tx1"/>
                </a:solidFill>
                <a:latin typeface="+mn-lt"/>
                <a:ea typeface="+mn-ea"/>
                <a:cs typeface="+mn-cs"/>
              </a:rPr>
              <a:t>Gorkiy</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scenario” July 1989 where an expedition cruise ship sinks in the marginal ice zone north of the coast of Svalbard.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2014 22</a:t>
            </a:r>
            <a:r>
              <a:rPr lang="nb-NO" baseline="0" dirty="0" smtClean="0"/>
              <a:t> skip og 35000 pax.</a:t>
            </a:r>
            <a:r>
              <a:rPr lang="nb-NO" baseline="0" dirty="0"/>
              <a:t> </a:t>
            </a:r>
            <a:r>
              <a:rPr lang="nb-NO" baseline="0" dirty="0" smtClean="0"/>
              <a:t>Ocean cruise </a:t>
            </a:r>
            <a:r>
              <a:rPr lang="nb-NO" baseline="0" dirty="0" err="1" smtClean="0"/>
              <a:t>vessels</a:t>
            </a: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err="1" smtClean="0"/>
              <a:t>Expedition</a:t>
            </a:r>
            <a:r>
              <a:rPr lang="nb-NO" baseline="0" dirty="0" smtClean="0"/>
              <a:t> cruises 12 – 400 pax – </a:t>
            </a:r>
            <a:r>
              <a:rPr lang="nb-NO" baseline="0" dirty="0" err="1" smtClean="0"/>
              <a:t>the</a:t>
            </a:r>
            <a:r>
              <a:rPr lang="nb-NO" baseline="0" dirty="0" smtClean="0"/>
              <a:t> </a:t>
            </a:r>
            <a:r>
              <a:rPr lang="nb-NO" baseline="0" dirty="0" err="1" smtClean="0"/>
              <a:t>largest</a:t>
            </a:r>
            <a:r>
              <a:rPr lang="nb-NO" baseline="0" dirty="0" smtClean="0"/>
              <a:t> </a:t>
            </a:r>
            <a:r>
              <a:rPr lang="nb-NO" baseline="0" dirty="0" err="1" smtClean="0"/>
              <a:t>activity</a:t>
            </a:r>
            <a:r>
              <a:rPr lang="nb-NO" baseline="0" dirty="0" smtClean="0"/>
              <a:t> – June-September</a:t>
            </a:r>
            <a:endParaRPr lang="nb-NO" dirty="0" smtClean="0"/>
          </a:p>
        </p:txBody>
      </p:sp>
      <p:sp>
        <p:nvSpPr>
          <p:cNvPr id="4" name="Slide Number Placeholder 3"/>
          <p:cNvSpPr>
            <a:spLocks noGrp="1"/>
          </p:cNvSpPr>
          <p:nvPr>
            <p:ph type="sldNum" sz="quarter" idx="10"/>
          </p:nvPr>
        </p:nvSpPr>
        <p:spPr/>
        <p:txBody>
          <a:bodyPr/>
          <a:lstStyle/>
          <a:p>
            <a:fld id="{6DD983EE-819D-45B1-8FD2-4F30D3C109D5}" type="slidenum">
              <a:rPr lang="nb-NO" smtClean="0"/>
              <a:t>12</a:t>
            </a:fld>
            <a:endParaRPr lang="nb-NO"/>
          </a:p>
        </p:txBody>
      </p:sp>
    </p:spTree>
    <p:extLst>
      <p:ext uri="{BB962C8B-B14F-4D97-AF65-F5344CB8AC3E}">
        <p14:creationId xmlns:p14="http://schemas.microsoft.com/office/powerpoint/2010/main" val="131446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6 person still </a:t>
            </a:r>
            <a:r>
              <a:rPr lang="nb-NO" dirty="0" err="1" smtClean="0"/>
              <a:t>onboard</a:t>
            </a:r>
            <a:r>
              <a:rPr lang="nb-NO" dirty="0" smtClean="0"/>
              <a:t> </a:t>
            </a:r>
            <a:r>
              <a:rPr lang="nb-NO" dirty="0" err="1" smtClean="0"/>
              <a:t>when</a:t>
            </a:r>
            <a:r>
              <a:rPr lang="nb-NO" dirty="0" smtClean="0"/>
              <a:t> </a:t>
            </a:r>
            <a:r>
              <a:rPr lang="nb-NO" dirty="0" err="1" smtClean="0"/>
              <a:t>the</a:t>
            </a:r>
            <a:r>
              <a:rPr lang="nb-NO" dirty="0" smtClean="0"/>
              <a:t> </a:t>
            </a:r>
            <a:r>
              <a:rPr lang="nb-NO" dirty="0" err="1" smtClean="0"/>
              <a:t>exercise</a:t>
            </a:r>
            <a:r>
              <a:rPr lang="nb-NO" baseline="0" dirty="0" smtClean="0"/>
              <a:t> </a:t>
            </a:r>
            <a:r>
              <a:rPr lang="nb-NO" baseline="0" dirty="0" err="1" smtClean="0"/>
              <a:t>stopped</a:t>
            </a:r>
            <a:r>
              <a:rPr lang="nb-NO" baseline="0" dirty="0" smtClean="0"/>
              <a:t> </a:t>
            </a:r>
          </a:p>
          <a:p>
            <a:endParaRPr lang="nb-NO" baseline="0" dirty="0" smtClean="0"/>
          </a:p>
          <a:p>
            <a:r>
              <a:rPr lang="nb-NO" baseline="0" dirty="0" smtClean="0"/>
              <a:t>Mod </a:t>
            </a:r>
          </a:p>
          <a:p>
            <a:r>
              <a:rPr lang="nb-NO" baseline="0" dirty="0" smtClean="0"/>
              <a:t>- </a:t>
            </a:r>
            <a:r>
              <a:rPr lang="en-US" baseline="0" dirty="0" smtClean="0"/>
              <a:t>heat generating devices in place in the lifeboat, there is moisture removal measures installed, the need for thermal protection is NOT present.</a:t>
            </a:r>
          </a:p>
          <a:p>
            <a:r>
              <a:rPr lang="en-US" baseline="0" dirty="0" smtClean="0"/>
              <a:t>- neoprene foam on the seats and other hard and cold object should be standard</a:t>
            </a:r>
          </a:p>
          <a:p>
            <a:r>
              <a:rPr lang="nb-NO" dirty="0" smtClean="0"/>
              <a:t>- </a:t>
            </a:r>
            <a:r>
              <a:rPr lang="en-US" dirty="0" smtClean="0"/>
              <a:t>Cockpit windows need special attention for deicing or extra heating to prevent ice buildup</a:t>
            </a:r>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13</a:t>
            </a:fld>
            <a:endParaRPr lang="nb-NO"/>
          </a:p>
        </p:txBody>
      </p:sp>
    </p:spTree>
    <p:extLst>
      <p:ext uri="{BB962C8B-B14F-4D97-AF65-F5344CB8AC3E}">
        <p14:creationId xmlns:p14="http://schemas.microsoft.com/office/powerpoint/2010/main" val="71633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2501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9608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Comparative study of the </a:t>
            </a:r>
            <a:r>
              <a:rPr lang="en-US" sz="1200" b="0" i="0" u="none" strike="noStrike" kern="1200" baseline="0" dirty="0" err="1" smtClean="0">
                <a:solidFill>
                  <a:schemeClr val="tx1"/>
                </a:solidFill>
                <a:latin typeface="+mn-lt"/>
                <a:ea typeface="+mn-ea"/>
                <a:cs typeface="+mn-cs"/>
              </a:rPr>
              <a:t>Skjold</a:t>
            </a:r>
            <a:r>
              <a:rPr lang="en-US" sz="1200" b="0" i="0" u="none" strike="noStrike" kern="1200" baseline="0" dirty="0" smtClean="0">
                <a:solidFill>
                  <a:schemeClr val="tx1"/>
                </a:solidFill>
                <a:latin typeface="+mn-lt"/>
                <a:ea typeface="+mn-ea"/>
                <a:cs typeface="+mn-cs"/>
              </a:rPr>
              <a:t>-class bridge- and simulator navigation </a:t>
            </a:r>
            <a:r>
              <a:rPr lang="nb-NO" sz="1200" b="0" i="0" u="none" strike="noStrike" kern="1200" baseline="0" dirty="0" smtClean="0">
                <a:solidFill>
                  <a:schemeClr val="tx1"/>
                </a:solidFill>
                <a:latin typeface="+mn-lt"/>
                <a:ea typeface="+mn-ea"/>
                <a:cs typeface="+mn-cs"/>
              </a:rPr>
              <a:t>training</a:t>
            </a:r>
          </a:p>
          <a:p>
            <a:r>
              <a:rPr lang="nb-NO" dirty="0" smtClean="0"/>
              <a:t>Intro – grunnstøtinger – hva skjer?</a:t>
            </a:r>
          </a:p>
          <a:p>
            <a:r>
              <a:rPr lang="nb-NO" dirty="0" smtClean="0"/>
              <a:t>PPL </a:t>
            </a:r>
            <a:r>
              <a:rPr lang="nb-NO" dirty="0" err="1" smtClean="0"/>
              <a:t>scan</a:t>
            </a:r>
            <a:r>
              <a:rPr lang="nb-NO" dirty="0" smtClean="0"/>
              <a:t> mønster</a:t>
            </a:r>
          </a:p>
          <a:p>
            <a:r>
              <a:rPr lang="nb-NO" dirty="0" err="1" smtClean="0"/>
              <a:t>Eye</a:t>
            </a:r>
            <a:r>
              <a:rPr lang="nb-NO" dirty="0" smtClean="0"/>
              <a:t> </a:t>
            </a:r>
            <a:r>
              <a:rPr lang="nb-NO" dirty="0" err="1" smtClean="0"/>
              <a:t>tracker</a:t>
            </a:r>
            <a:r>
              <a:rPr lang="nb-NO" dirty="0" smtClean="0"/>
              <a:t> kan benyttas for å</a:t>
            </a:r>
            <a:r>
              <a:rPr lang="nb-NO" baseline="0" dirty="0" smtClean="0"/>
              <a:t> utvikle grafisk brukergrensesnitt og navigasjonspraksis – i trening/utdanning og evaluering?</a:t>
            </a:r>
          </a:p>
          <a:p>
            <a:r>
              <a:rPr lang="nb-NO" baseline="0" dirty="0" smtClean="0"/>
              <a:t>GUI </a:t>
            </a:r>
            <a:r>
              <a:rPr lang="nb-NO" baseline="0" dirty="0" err="1" smtClean="0"/>
              <a:t>route</a:t>
            </a:r>
            <a:r>
              <a:rPr lang="nb-NO" baseline="0" dirty="0" smtClean="0"/>
              <a:t> monitor – tidskrevende å hente info</a:t>
            </a:r>
          </a:p>
          <a:p>
            <a:r>
              <a:rPr lang="nb-NO" baseline="0" dirty="0" smtClean="0"/>
              <a:t>Identifisere visuelle tyver – rødt.</a:t>
            </a:r>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17</a:t>
            </a:fld>
            <a:endParaRPr lang="nb-NO"/>
          </a:p>
        </p:txBody>
      </p:sp>
    </p:spTree>
    <p:extLst>
      <p:ext uri="{BB962C8B-B14F-4D97-AF65-F5344CB8AC3E}">
        <p14:creationId xmlns:p14="http://schemas.microsoft.com/office/powerpoint/2010/main" val="4113312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Exploring marine accident causation: A case study. </a:t>
            </a:r>
            <a:r>
              <a:rPr lang="en-US" sz="1200" kern="1200" dirty="0" smtClean="0">
                <a:solidFill>
                  <a:schemeClr val="tx1"/>
                </a:solidFill>
                <a:effectLst/>
                <a:latin typeface="+mn-lt"/>
                <a:ea typeface="+mn-ea"/>
                <a:cs typeface="+mn-cs"/>
              </a:rPr>
              <a:t>T., Kim, S. Nazir</a:t>
            </a:r>
          </a:p>
          <a:p>
            <a:endParaRPr lang="nb-NO" dirty="0" smtClean="0"/>
          </a:p>
          <a:p>
            <a:r>
              <a:rPr lang="en-US" sz="1200" b="1" kern="1200" dirty="0" smtClean="0">
                <a:solidFill>
                  <a:schemeClr val="tx1"/>
                </a:solidFill>
                <a:effectLst/>
                <a:latin typeface="+mn-lt"/>
                <a:ea typeface="+mn-ea"/>
                <a:cs typeface="+mn-cs"/>
              </a:rPr>
              <a:t>The role of situation awareness in accidents of large-scale technological systems, </a:t>
            </a:r>
            <a:r>
              <a:rPr lang="en-US" sz="1200" kern="1200" dirty="0" smtClean="0">
                <a:solidFill>
                  <a:schemeClr val="tx1"/>
                </a:solidFill>
                <a:effectLst/>
                <a:latin typeface="+mn-lt"/>
                <a:ea typeface="+mn-ea"/>
                <a:cs typeface="+mn-cs"/>
              </a:rPr>
              <a:t>Mohsen </a:t>
            </a:r>
            <a:r>
              <a:rPr lang="en-US" sz="1200" kern="1200" dirty="0" err="1" smtClean="0">
                <a:solidFill>
                  <a:schemeClr val="tx1"/>
                </a:solidFill>
                <a:effectLst/>
                <a:latin typeface="+mn-lt"/>
                <a:ea typeface="+mn-ea"/>
                <a:cs typeface="+mn-cs"/>
              </a:rPr>
              <a:t>Naderpour</a:t>
            </a:r>
            <a:r>
              <a:rPr lang="en-US" sz="1200" kern="1200" dirty="0" smtClean="0">
                <a:solidFill>
                  <a:schemeClr val="tx1"/>
                </a:solidFill>
                <a:effectLst/>
                <a:latin typeface="+mn-lt"/>
                <a:ea typeface="+mn-ea"/>
                <a:cs typeface="+mn-cs"/>
              </a:rPr>
              <a:t>, S. Nazir, </a:t>
            </a:r>
            <a:r>
              <a:rPr lang="en-US" sz="1200" kern="1200" dirty="0" err="1" smtClean="0">
                <a:solidFill>
                  <a:schemeClr val="tx1"/>
                </a:solidFill>
                <a:effectLst/>
                <a:latin typeface="+mn-lt"/>
                <a:ea typeface="+mn-ea"/>
                <a:cs typeface="+mn-cs"/>
              </a:rPr>
              <a:t>Jie</a:t>
            </a:r>
            <a:r>
              <a:rPr lang="en-US" sz="1200" kern="1200" dirty="0" smtClean="0">
                <a:solidFill>
                  <a:schemeClr val="tx1"/>
                </a:solidFill>
                <a:effectLst/>
                <a:latin typeface="+mn-lt"/>
                <a:ea typeface="+mn-ea"/>
                <a:cs typeface="+mn-cs"/>
              </a:rPr>
              <a:t> Lu</a:t>
            </a:r>
          </a:p>
          <a:p>
            <a:endParaRPr lang="nb-NO" dirty="0" smtClean="0"/>
          </a:p>
          <a:p>
            <a:r>
              <a:rPr lang="en-US" sz="1200" b="1" kern="1200" dirty="0" smtClean="0">
                <a:solidFill>
                  <a:schemeClr val="tx1"/>
                </a:solidFill>
                <a:effectLst/>
                <a:latin typeface="+mn-lt"/>
                <a:ea typeface="+mn-ea"/>
                <a:cs typeface="+mn-cs"/>
              </a:rPr>
              <a:t>Impact of Training Methods on Distributed Situation Awareness of Industrial Operators, </a:t>
            </a:r>
            <a:r>
              <a:rPr lang="en-US" sz="1200" kern="1200" dirty="0" smtClean="0">
                <a:solidFill>
                  <a:schemeClr val="tx1"/>
                </a:solidFill>
                <a:effectLst/>
                <a:latin typeface="+mn-lt"/>
                <a:ea typeface="+mn-ea"/>
                <a:cs typeface="+mn-cs"/>
              </a:rPr>
              <a:t>Nazir, L. J. Sørensen, K. </a:t>
            </a:r>
            <a:r>
              <a:rPr lang="en-US" sz="1200" kern="1200" dirty="0" err="1" smtClean="0">
                <a:solidFill>
                  <a:schemeClr val="tx1"/>
                </a:solidFill>
                <a:effectLst/>
                <a:latin typeface="+mn-lt"/>
                <a:ea typeface="+mn-ea"/>
                <a:cs typeface="+mn-cs"/>
              </a:rPr>
              <a:t>I.Øvergård</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Manca</a:t>
            </a:r>
            <a:endParaRPr lang="en-US" sz="1200" kern="1200" dirty="0" smtClean="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21</a:t>
            </a:fld>
            <a:endParaRPr lang="nb-NO"/>
          </a:p>
        </p:txBody>
      </p:sp>
    </p:spTree>
    <p:extLst>
      <p:ext uri="{BB962C8B-B14F-4D97-AF65-F5344CB8AC3E}">
        <p14:creationId xmlns:p14="http://schemas.microsoft.com/office/powerpoint/2010/main" val="1979789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Ikkje</a:t>
            </a:r>
            <a:r>
              <a:rPr lang="nb-NO" dirty="0" smtClean="0"/>
              <a:t> alt som teller</a:t>
            </a:r>
            <a:r>
              <a:rPr lang="nb-NO" baseline="0" dirty="0" smtClean="0"/>
              <a:t> kan </a:t>
            </a:r>
            <a:r>
              <a:rPr lang="nb-NO" baseline="0" dirty="0" err="1" smtClean="0"/>
              <a:t>tellast</a:t>
            </a:r>
            <a:r>
              <a:rPr lang="nb-NO" baseline="0" dirty="0" smtClean="0"/>
              <a:t>, og </a:t>
            </a:r>
            <a:r>
              <a:rPr lang="nb-NO" baseline="0" dirty="0" err="1" smtClean="0"/>
              <a:t>ikkje</a:t>
            </a:r>
            <a:r>
              <a:rPr lang="nb-NO" baseline="0" dirty="0" smtClean="0"/>
              <a:t> alt som kan </a:t>
            </a:r>
            <a:r>
              <a:rPr lang="nb-NO" baseline="0" dirty="0" err="1" smtClean="0"/>
              <a:t>tellast</a:t>
            </a:r>
            <a:r>
              <a:rPr lang="nb-NO" baseline="0" dirty="0" smtClean="0"/>
              <a:t> teller. </a:t>
            </a:r>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22</a:t>
            </a:fld>
            <a:endParaRPr lang="nb-NO"/>
          </a:p>
        </p:txBody>
      </p:sp>
    </p:spTree>
    <p:extLst>
      <p:ext uri="{BB962C8B-B14F-4D97-AF65-F5344CB8AC3E}">
        <p14:creationId xmlns:p14="http://schemas.microsoft.com/office/powerpoint/2010/main" val="136958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Teoretisk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kunnskap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eller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skole</a:t>
            </a:r>
            <a:r>
              <a:rPr lang="en-US" sz="1200" kern="1200" dirty="0" smtClean="0">
                <a:solidFill>
                  <a:schemeClr val="tx1"/>
                </a:solidFill>
                <a:effectLst/>
                <a:latin typeface="+mn-lt"/>
                <a:ea typeface="+mn-ea"/>
                <a:cs typeface="+mn-cs"/>
              </a:rPr>
              <a:t>) =&gt;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anvende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 / </a:t>
            </a:r>
            <a:r>
              <a:rPr lang="en-US" sz="1200" kern="1200" baseline="0" dirty="0" err="1" smtClean="0">
                <a:solidFill>
                  <a:schemeClr val="tx1"/>
                </a:solidFill>
                <a:effectLst/>
                <a:latin typeface="+mn-lt"/>
                <a:ea typeface="+mn-ea"/>
                <a:cs typeface="+mn-cs"/>
              </a:rPr>
              <a:t>operasjoner</a:t>
            </a:r>
            <a:r>
              <a:rPr lang="en-US" sz="1200" kern="1200" baseline="0" dirty="0" smtClean="0">
                <a:solidFill>
                  <a:schemeClr val="tx1"/>
                </a:solidFill>
                <a:effectLst/>
                <a:latin typeface="+mn-lt"/>
                <a:ea typeface="+mn-ea"/>
                <a:cs typeface="+mn-cs"/>
              </a:rPr>
              <a:t> </a:t>
            </a:r>
          </a:p>
          <a:p>
            <a:r>
              <a:rPr lang="en-US" sz="1200" kern="1200" baseline="0" dirty="0" err="1" smtClean="0">
                <a:solidFill>
                  <a:schemeClr val="tx1"/>
                </a:solidFill>
                <a:effectLst/>
                <a:latin typeface="+mn-lt"/>
                <a:ea typeface="+mn-ea"/>
                <a:cs typeface="+mn-cs"/>
              </a:rPr>
              <a:t>Nautiske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a:t>
            </a:r>
            <a:r>
              <a:rPr lang="en-US" sz="1200" kern="1200" dirty="0" err="1" smtClean="0">
                <a:solidFill>
                  <a:schemeClr val="tx1"/>
                </a:solidFill>
                <a:effectLst/>
                <a:latin typeface="+mn-lt"/>
                <a:ea typeface="+mn-ea"/>
                <a:cs typeface="+mn-cs"/>
              </a:rPr>
              <a:t>imensjoner</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operasjon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nav</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last, </a:t>
            </a:r>
            <a:r>
              <a:rPr lang="en-US" sz="1200" kern="1200" baseline="0" dirty="0" err="1" smtClean="0">
                <a:solidFill>
                  <a:schemeClr val="tx1"/>
                </a:solidFill>
                <a:effectLst/>
                <a:latin typeface="+mn-lt"/>
                <a:ea typeface="+mn-ea"/>
                <a:cs typeface="+mn-cs"/>
              </a:rPr>
              <a:t>sjøv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ledelse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økonomi</a:t>
            </a:r>
            <a:r>
              <a:rPr lang="en-US" sz="1200" kern="1200" baseline="0" dirty="0" smtClean="0">
                <a:solidFill>
                  <a:schemeClr val="tx1"/>
                </a:solidFill>
                <a:effectLst/>
                <a:latin typeface="+mn-lt"/>
                <a:ea typeface="+mn-ea"/>
                <a:cs typeface="+mn-cs"/>
              </a:rPr>
              <a:t>, drift, </a:t>
            </a:r>
            <a:r>
              <a:rPr lang="en-US" sz="1200" kern="1200" baseline="0" dirty="0" err="1" smtClean="0">
                <a:solidFill>
                  <a:schemeClr val="tx1"/>
                </a:solidFill>
                <a:effectLst/>
                <a:latin typeface="+mn-lt"/>
                <a:ea typeface="+mn-ea"/>
                <a:cs typeface="+mn-cs"/>
              </a:rPr>
              <a:t>vedlikehold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logistikk</a:t>
            </a:r>
            <a:r>
              <a:rPr lang="en-US" sz="1200" kern="1200" baseline="0" dirty="0" smtClean="0">
                <a:solidFill>
                  <a:schemeClr val="tx1"/>
                </a:solidFill>
                <a:effectLst/>
                <a:latin typeface="+mn-lt"/>
                <a:ea typeface="+mn-ea"/>
                <a:cs typeface="+mn-cs"/>
              </a:rPr>
              <a:t> etc. </a:t>
            </a:r>
          </a:p>
          <a:p>
            <a:r>
              <a:rPr lang="en-US" sz="1200" kern="1200" dirty="0" err="1" smtClean="0">
                <a:solidFill>
                  <a:schemeClr val="tx1"/>
                </a:solidFill>
                <a:effectLst/>
                <a:latin typeface="+mn-lt"/>
                <a:ea typeface="+mn-ea"/>
                <a:cs typeface="+mn-cs"/>
              </a:rPr>
              <a:t>Som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nautiker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bør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kandidaten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bidra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nautiske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debatter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være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kritisk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teorier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vel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som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forslag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endringer</a:t>
            </a:r>
            <a:r>
              <a:rPr lang="en-US" sz="1200" kern="1200" baseline="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Uni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miste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sitt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formål</a:t>
            </a:r>
            <a:r>
              <a:rPr lang="en-US" sz="1200" kern="1200" dirty="0" smtClean="0">
                <a:solidFill>
                  <a:schemeClr val="tx1"/>
                </a:solidFill>
                <a:effectLst/>
                <a:latin typeface="+mn-lt"/>
                <a:ea typeface="+mn-ea"/>
                <a:cs typeface="+mn-cs"/>
              </a:rPr>
              <a:t> om </a:t>
            </a:r>
            <a:r>
              <a:rPr lang="en-US" sz="1200" kern="1200" dirty="0" err="1" smtClean="0">
                <a:solidFill>
                  <a:schemeClr val="tx1"/>
                </a:solidFill>
                <a:effectLst/>
                <a:latin typeface="+mn-lt"/>
                <a:ea typeface="+mn-ea"/>
                <a:cs typeface="+mn-cs"/>
              </a:rPr>
              <a:t>kandidatene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ikke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besitter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evne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kritisk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tenkning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evne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å </a:t>
            </a:r>
            <a:r>
              <a:rPr lang="en-US" sz="1200" kern="1200" baseline="0" dirty="0" err="1" smtClean="0">
                <a:solidFill>
                  <a:schemeClr val="tx1"/>
                </a:solidFill>
                <a:effectLst/>
                <a:latin typeface="+mn-lt"/>
                <a:ea typeface="+mn-ea"/>
                <a:cs typeface="+mn-cs"/>
              </a:rPr>
              <a:t>finne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nye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løsninger</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Meir </a:t>
            </a:r>
            <a:r>
              <a:rPr lang="en-US" sz="1200" kern="1200" baseline="0" dirty="0" err="1" smtClean="0">
                <a:solidFill>
                  <a:schemeClr val="tx1"/>
                </a:solidFill>
                <a:effectLst/>
                <a:latin typeface="+mn-lt"/>
                <a:ea typeface="+mn-ea"/>
                <a:cs typeface="+mn-cs"/>
              </a:rPr>
              <a:t>enn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tilpassning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eksisterende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kunnskap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DD983EE-819D-45B1-8FD2-4F30D3C109D5}" type="slidenum">
              <a:rPr lang="nb-NO" smtClean="0"/>
              <a:t>2</a:t>
            </a:fld>
            <a:endParaRPr lang="nb-NO"/>
          </a:p>
        </p:txBody>
      </p:sp>
    </p:spTree>
    <p:extLst>
      <p:ext uri="{BB962C8B-B14F-4D97-AF65-F5344CB8AC3E}">
        <p14:creationId xmlns:p14="http://schemas.microsoft.com/office/powerpoint/2010/main" val="45325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må</a:t>
            </a:r>
            <a:r>
              <a:rPr lang="en-US" sz="1200" kern="1200" dirty="0" smtClean="0">
                <a:solidFill>
                  <a:schemeClr val="tx1"/>
                </a:solidFill>
                <a:effectLst/>
                <a:latin typeface="+mn-lt"/>
                <a:ea typeface="+mn-ea"/>
                <a:cs typeface="+mn-cs"/>
              </a:rPr>
              <a:t> teste </a:t>
            </a:r>
            <a:r>
              <a:rPr lang="en-US" sz="1200" kern="1200" dirty="0" err="1" smtClean="0">
                <a:solidFill>
                  <a:schemeClr val="tx1"/>
                </a:solidFill>
                <a:effectLst/>
                <a:latin typeface="+mn-lt"/>
                <a:ea typeface="+mn-ea"/>
                <a:cs typeface="+mn-cs"/>
              </a:rPr>
              <a:t>gjeldende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kunnskap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om </a:t>
            </a:r>
            <a:r>
              <a:rPr lang="en-US" sz="1200" kern="1200" baseline="0" dirty="0" err="1" smtClean="0">
                <a:solidFill>
                  <a:schemeClr val="tx1"/>
                </a:solidFill>
                <a:effectLst/>
                <a:latin typeface="+mn-lt"/>
                <a:ea typeface="+mn-ea"/>
                <a:cs typeface="+mn-cs"/>
              </a:rPr>
              <a:t>mulig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identifisere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gode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finne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feil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unøyaktigheter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svakheter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Gjennom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aktiv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deltakelse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interaksjon</a:t>
            </a:r>
            <a:r>
              <a:rPr lang="en-US" sz="1200" kern="1200" baseline="0" dirty="0" smtClean="0">
                <a:solidFill>
                  <a:schemeClr val="tx1"/>
                </a:solidFill>
                <a:effectLst/>
                <a:latin typeface="+mn-lt"/>
                <a:ea typeface="+mn-ea"/>
                <a:cs typeface="+mn-cs"/>
              </a:rPr>
              <a:t> med </a:t>
            </a:r>
            <a:r>
              <a:rPr lang="en-US" sz="1200" kern="1200" baseline="0" dirty="0" err="1" smtClean="0">
                <a:solidFill>
                  <a:schemeClr val="tx1"/>
                </a:solidFill>
                <a:effectLst/>
                <a:latin typeface="+mn-lt"/>
                <a:ea typeface="+mn-ea"/>
                <a:cs typeface="+mn-cs"/>
              </a:rPr>
              <a:t>andre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kunne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bringe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profesjonen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videre</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Tenke</a:t>
            </a:r>
            <a:r>
              <a:rPr lang="en-US" sz="1200" kern="1200" baseline="0" dirty="0" smtClean="0">
                <a:solidFill>
                  <a:schemeClr val="tx1"/>
                </a:solidFill>
                <a:effectLst/>
                <a:latin typeface="+mn-lt"/>
                <a:ea typeface="+mn-ea"/>
                <a:cs typeface="+mn-cs"/>
              </a:rPr>
              <a:t> med </a:t>
            </a:r>
            <a:r>
              <a:rPr lang="en-US" sz="1200" kern="1200" baseline="0" dirty="0" err="1" smtClean="0">
                <a:solidFill>
                  <a:schemeClr val="tx1"/>
                </a:solidFill>
                <a:effectLst/>
                <a:latin typeface="+mn-lt"/>
                <a:ea typeface="+mn-ea"/>
                <a:cs typeface="+mn-cs"/>
              </a:rPr>
              <a:t>teori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etablert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tenke</a:t>
            </a:r>
            <a:r>
              <a:rPr lang="en-US" sz="1200" kern="1200" baseline="0" dirty="0" smtClean="0">
                <a:solidFill>
                  <a:schemeClr val="tx1"/>
                </a:solidFill>
                <a:effectLst/>
                <a:latin typeface="+mn-lt"/>
                <a:ea typeface="+mn-ea"/>
                <a:cs typeface="+mn-cs"/>
              </a:rPr>
              <a:t> mot </a:t>
            </a:r>
            <a:r>
              <a:rPr lang="en-US" sz="1200" kern="1200" baseline="0" dirty="0" err="1" smtClean="0">
                <a:solidFill>
                  <a:schemeClr val="tx1"/>
                </a:solidFill>
                <a:effectLst/>
                <a:latin typeface="+mn-lt"/>
                <a:ea typeface="+mn-ea"/>
                <a:cs typeface="+mn-cs"/>
              </a:rPr>
              <a:t>teori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etablert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praksis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tenke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selv</a:t>
            </a:r>
            <a:r>
              <a:rPr lang="en-US" sz="1200" kern="1200" baseline="0" dirty="0" smtClean="0">
                <a:solidFill>
                  <a:schemeClr val="tx1"/>
                </a:solidFill>
                <a:effectLst/>
                <a:latin typeface="+mn-lt"/>
                <a:ea typeface="+mn-ea"/>
                <a:cs typeface="+mn-cs"/>
              </a:rPr>
              <a:t>.</a:t>
            </a:r>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3</a:t>
            </a:fld>
            <a:endParaRPr lang="nb-NO"/>
          </a:p>
        </p:txBody>
      </p:sp>
    </p:spTree>
    <p:extLst>
      <p:ext uri="{BB962C8B-B14F-4D97-AF65-F5344CB8AC3E}">
        <p14:creationId xmlns:p14="http://schemas.microsoft.com/office/powerpoint/2010/main" val="259281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Grunnforskning – hukommelse og</a:t>
            </a:r>
            <a:r>
              <a:rPr lang="nb-NO" baseline="0" dirty="0" smtClean="0"/>
              <a:t> læring, spatial evner.</a:t>
            </a:r>
          </a:p>
        </p:txBody>
      </p:sp>
      <p:sp>
        <p:nvSpPr>
          <p:cNvPr id="4" name="Slide Number Placeholder 3"/>
          <p:cNvSpPr>
            <a:spLocks noGrp="1"/>
          </p:cNvSpPr>
          <p:nvPr>
            <p:ph type="sldNum" sz="quarter" idx="10"/>
          </p:nvPr>
        </p:nvSpPr>
        <p:spPr/>
        <p:txBody>
          <a:bodyPr/>
          <a:lstStyle/>
          <a:p>
            <a:fld id="{6DD983EE-819D-45B1-8FD2-4F30D3C109D5}" type="slidenum">
              <a:rPr lang="nb-NO" smtClean="0"/>
              <a:t>4</a:t>
            </a:fld>
            <a:endParaRPr lang="nb-NO"/>
          </a:p>
        </p:txBody>
      </p:sp>
    </p:spTree>
    <p:extLst>
      <p:ext uri="{BB962C8B-B14F-4D97-AF65-F5344CB8AC3E}">
        <p14:creationId xmlns:p14="http://schemas.microsoft.com/office/powerpoint/2010/main" val="210029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5</a:t>
            </a:fld>
            <a:endParaRPr lang="nb-NO"/>
          </a:p>
        </p:txBody>
      </p:sp>
    </p:spTree>
    <p:extLst>
      <p:ext uri="{BB962C8B-B14F-4D97-AF65-F5344CB8AC3E}">
        <p14:creationId xmlns:p14="http://schemas.microsoft.com/office/powerpoint/2010/main" val="2877857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b-NO" smtClean="0">
                <a:latin typeface="Times"/>
              </a:rPr>
              <a:t>Ship-To-Ship (STS) operations, such as lightering operations, ship-tug operations, replenishment-at-sea are carried out and controlled by human operators.  </a:t>
            </a:r>
          </a:p>
          <a:p>
            <a:endParaRPr lang="en-US" altLang="nb-NO" smtClean="0">
              <a:latin typeface="Times"/>
            </a:endParaRPr>
          </a:p>
          <a:p>
            <a:r>
              <a:rPr lang="en-US" altLang="nb-NO" smtClean="0">
                <a:latin typeface="Times"/>
              </a:rPr>
              <a:t>About 25 percent of all oil imported to the USA comes currently through lightering operations, and it is assumed that the need for ship-to-ship transfer will increase for transport of oil and gas products to customers in Europe and USA.</a:t>
            </a:r>
          </a:p>
          <a:p>
            <a:endParaRPr lang="en-US" altLang="nb-NO" smtClean="0">
              <a:latin typeface="Times"/>
            </a:endParaRPr>
          </a:p>
          <a:p>
            <a:r>
              <a:rPr lang="en-US" altLang="nb-NO" smtClean="0">
                <a:latin typeface="Times"/>
              </a:rPr>
              <a:t>And in this study, we focused on the lightering operation (300k DWT VLCC as the STBL, 100k DWT Aframax as the SS) where two ships are together in open waters and transfer the cargo, like crude oil, LNG, etc. </a:t>
            </a:r>
          </a:p>
          <a:p>
            <a:endParaRPr lang="en-US" altLang="nb-NO" smtClean="0">
              <a:latin typeface="Times"/>
            </a:endParaRPr>
          </a:p>
          <a:p>
            <a:endParaRPr lang="en-US" altLang="nb-NO" smtClean="0">
              <a:latin typeface="Times"/>
            </a:endParaRP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F8BD1E93-FCD7-4DAD-A66D-F02D54D31DAA}" type="slidenum">
              <a:rPr lang="nn-NO" altLang="nb-NO" smtClean="0">
                <a:solidFill>
                  <a:prstClr val="black"/>
                </a:solidFill>
                <a:latin typeface="Times"/>
              </a:rPr>
              <a:pPr/>
              <a:t>6</a:t>
            </a:fld>
            <a:endParaRPr lang="nn-NO" altLang="nb-NO" smtClean="0">
              <a:solidFill>
                <a:prstClr val="black"/>
              </a:solidFill>
              <a:latin typeface="Times"/>
            </a:endParaRPr>
          </a:p>
        </p:txBody>
      </p:sp>
    </p:spTree>
    <p:extLst>
      <p:ext uri="{BB962C8B-B14F-4D97-AF65-F5344CB8AC3E}">
        <p14:creationId xmlns:p14="http://schemas.microsoft.com/office/powerpoint/2010/main" val="16538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7A1C0A4-F61D-42D5-9EDB-8A38145A160E}" type="slidenum">
              <a:rPr lang="nb-NO" smtClean="0"/>
              <a:t>9</a:t>
            </a:fld>
            <a:endParaRPr lang="nb-NO"/>
          </a:p>
        </p:txBody>
      </p:sp>
    </p:spTree>
    <p:extLst>
      <p:ext uri="{BB962C8B-B14F-4D97-AF65-F5344CB8AC3E}">
        <p14:creationId xmlns:p14="http://schemas.microsoft.com/office/powerpoint/2010/main" val="23645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effectLst/>
                <a:latin typeface="+mn-lt"/>
                <a:ea typeface="+mn-ea"/>
                <a:cs typeface="+mn-cs"/>
              </a:rPr>
              <a:t>Spasial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orintering</a:t>
            </a:r>
            <a:r>
              <a:rPr lang="en-US" sz="1200" kern="1200" baseline="0" dirty="0" smtClean="0">
                <a:solidFill>
                  <a:schemeClr val="tx1"/>
                </a:solidFill>
                <a:effectLst/>
                <a:latin typeface="+mn-lt"/>
                <a:ea typeface="+mn-ea"/>
                <a:cs typeface="+mn-cs"/>
              </a:rPr>
              <a:t> – </a:t>
            </a:r>
            <a:r>
              <a:rPr lang="en-US" sz="1200" kern="1200" baseline="0" dirty="0" err="1" smtClean="0">
                <a:solidFill>
                  <a:schemeClr val="tx1"/>
                </a:solidFill>
                <a:effectLst/>
                <a:latin typeface="+mn-lt"/>
                <a:ea typeface="+mn-ea"/>
                <a:cs typeface="+mn-cs"/>
              </a:rPr>
              <a:t>kapasitet</a:t>
            </a:r>
            <a:r>
              <a:rPr lang="en-US" sz="1200" kern="1200" baseline="0" dirty="0" smtClean="0">
                <a:solidFill>
                  <a:schemeClr val="tx1"/>
                </a:solidFill>
                <a:effectLst/>
                <a:latin typeface="+mn-lt"/>
                <a:ea typeface="+mn-ea"/>
                <a:cs typeface="+mn-cs"/>
              </a:rPr>
              <a:t> – </a:t>
            </a:r>
            <a:r>
              <a:rPr lang="en-US" sz="1200" kern="1200" baseline="0" dirty="0" err="1" smtClean="0">
                <a:solidFill>
                  <a:schemeClr val="tx1"/>
                </a:solidFill>
                <a:effectLst/>
                <a:latin typeface="+mn-lt"/>
                <a:ea typeface="+mn-ea"/>
                <a:cs typeface="+mn-cs"/>
              </a:rPr>
              <a:t>endrer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seg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ift</a:t>
            </a:r>
            <a:r>
              <a:rPr lang="en-US" sz="1200" kern="1200" baseline="0" dirty="0" smtClean="0">
                <a:solidFill>
                  <a:schemeClr val="tx1"/>
                </a:solidFill>
                <a:effectLst/>
                <a:latin typeface="+mn-lt"/>
                <a:ea typeface="+mn-ea"/>
                <a:cs typeface="+mn-cs"/>
              </a:rPr>
              <a:t> om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Nup</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Hup</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nb-NO" dirty="0" smtClean="0"/>
              <a:t>Spatial evne, et individs evne til å kunne skape et mentalt bilde, en forestilling, om romlige forhold, samt det å kunne operere med romlige relasjoner. </a:t>
            </a:r>
          </a:p>
          <a:p>
            <a:r>
              <a:rPr lang="nb-NO" dirty="0" smtClean="0"/>
              <a:t>-former og avstander, drive med orientering eller orientere seg i en by.</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10</a:t>
            </a:fld>
            <a:endParaRPr lang="nb-NO"/>
          </a:p>
        </p:txBody>
      </p:sp>
    </p:spTree>
    <p:extLst>
      <p:ext uri="{BB962C8B-B14F-4D97-AF65-F5344CB8AC3E}">
        <p14:creationId xmlns:p14="http://schemas.microsoft.com/office/powerpoint/2010/main" val="139679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exercise scenario is to be along the lines of a “Maxim </a:t>
            </a:r>
            <a:r>
              <a:rPr lang="en-US" dirty="0" err="1" smtClean="0"/>
              <a:t>Gorkiy</a:t>
            </a:r>
            <a:r>
              <a:rPr lang="en-US" dirty="0" smtClean="0"/>
              <a:t> scenario” July 1989 where an expedition cruise ship sinks in the marginal ice zone north of the coast of Svalbard.</a:t>
            </a:r>
          </a:p>
          <a:p>
            <a:r>
              <a:rPr lang="nb-NO" dirty="0" smtClean="0"/>
              <a:t>Dep</a:t>
            </a:r>
            <a:r>
              <a:rPr lang="nb-NO" baseline="0" dirty="0" smtClean="0"/>
              <a:t> Longyear 22/4 – </a:t>
            </a:r>
            <a:r>
              <a:rPr lang="nb-NO" baseline="0" dirty="0" err="1" smtClean="0"/>
              <a:t>Phase</a:t>
            </a:r>
            <a:r>
              <a:rPr lang="nb-NO" baseline="0" dirty="0" smtClean="0"/>
              <a:t> I </a:t>
            </a:r>
            <a:r>
              <a:rPr lang="nb-NO" baseline="0" dirty="0" err="1" smtClean="0"/>
              <a:t>started</a:t>
            </a:r>
            <a:r>
              <a:rPr lang="nb-NO" baseline="0" dirty="0" smtClean="0"/>
              <a:t> </a:t>
            </a:r>
            <a:r>
              <a:rPr lang="nb-NO" baseline="0" dirty="0" err="1" smtClean="0"/>
              <a:t>morning</a:t>
            </a:r>
            <a:r>
              <a:rPr lang="nb-NO" baseline="0" dirty="0" smtClean="0"/>
              <a:t> 24/4</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2014 22</a:t>
            </a:r>
            <a:r>
              <a:rPr lang="nb-NO" baseline="0" dirty="0" smtClean="0"/>
              <a:t> skip og 35000 pax. Ocean cruise </a:t>
            </a:r>
            <a:r>
              <a:rPr lang="nb-NO" baseline="0" dirty="0" err="1" smtClean="0"/>
              <a:t>vessels</a:t>
            </a: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err="1" smtClean="0"/>
              <a:t>Expedition</a:t>
            </a:r>
            <a:r>
              <a:rPr lang="nb-NO" baseline="0" dirty="0" smtClean="0"/>
              <a:t> cruises 12 – 400 pax – </a:t>
            </a:r>
            <a:r>
              <a:rPr lang="nb-NO" baseline="0" dirty="0" err="1" smtClean="0"/>
              <a:t>the</a:t>
            </a:r>
            <a:r>
              <a:rPr lang="nb-NO" baseline="0" dirty="0" smtClean="0"/>
              <a:t> </a:t>
            </a:r>
            <a:r>
              <a:rPr lang="nb-NO" baseline="0" dirty="0" err="1" smtClean="0"/>
              <a:t>largest</a:t>
            </a:r>
            <a:r>
              <a:rPr lang="nb-NO" baseline="0" dirty="0" smtClean="0"/>
              <a:t> </a:t>
            </a:r>
            <a:r>
              <a:rPr lang="nb-NO" baseline="0" dirty="0" err="1" smtClean="0"/>
              <a:t>activity</a:t>
            </a:r>
            <a:r>
              <a:rPr lang="nb-NO" baseline="0" dirty="0" smtClean="0"/>
              <a:t> – June-September</a:t>
            </a:r>
            <a:endParaRPr lang="nb-NO" dirty="0" smtClean="0"/>
          </a:p>
          <a:p>
            <a:endParaRPr lang="nb-NO" dirty="0"/>
          </a:p>
        </p:txBody>
      </p:sp>
      <p:sp>
        <p:nvSpPr>
          <p:cNvPr id="4" name="Slide Number Placeholder 3"/>
          <p:cNvSpPr>
            <a:spLocks noGrp="1"/>
          </p:cNvSpPr>
          <p:nvPr>
            <p:ph type="sldNum" sz="quarter" idx="10"/>
          </p:nvPr>
        </p:nvSpPr>
        <p:spPr/>
        <p:txBody>
          <a:bodyPr/>
          <a:lstStyle/>
          <a:p>
            <a:fld id="{6DD983EE-819D-45B1-8FD2-4F30D3C109D5}" type="slidenum">
              <a:rPr lang="nb-NO" smtClean="0"/>
              <a:t>11</a:t>
            </a:fld>
            <a:endParaRPr lang="nb-NO"/>
          </a:p>
        </p:txBody>
      </p:sp>
    </p:spTree>
    <p:extLst>
      <p:ext uri="{BB962C8B-B14F-4D97-AF65-F5344CB8AC3E}">
        <p14:creationId xmlns:p14="http://schemas.microsoft.com/office/powerpoint/2010/main" val="98407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9" name="Rektangel 18"/>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itchFamily="34" charset="0"/>
              <a:cs typeface="Arial" pitchFamily="34" charset="0"/>
            </a:endParaRPr>
          </a:p>
        </p:txBody>
      </p:sp>
      <p:sp>
        <p:nvSpPr>
          <p:cNvPr id="2" name="Tittel 1"/>
          <p:cNvSpPr>
            <a:spLocks noGrp="1"/>
          </p:cNvSpPr>
          <p:nvPr>
            <p:ph type="ctrTitle"/>
          </p:nvPr>
        </p:nvSpPr>
        <p:spPr>
          <a:xfrm>
            <a:off x="685800" y="1910403"/>
            <a:ext cx="4934354" cy="1470025"/>
          </a:xfrm>
        </p:spPr>
        <p:txBody>
          <a:bodyPr/>
          <a:lstStyle>
            <a:lvl1pPr>
              <a:defRPr>
                <a:latin typeface="Arial" pitchFamily="34" charset="0"/>
                <a:cs typeface="Arial" pitchFamily="34" charset="0"/>
              </a:defRPr>
            </a:lvl1pPr>
          </a:lstStyle>
          <a:p>
            <a:r>
              <a:rPr lang="en-US" noProof="0" smtClean="0"/>
              <a:t>Click to edit Master title style</a:t>
            </a:r>
            <a:endParaRPr lang="en-US" noProof="0"/>
          </a:p>
        </p:txBody>
      </p:sp>
      <p:sp>
        <p:nvSpPr>
          <p:cNvPr id="3" name="Undertittel 2"/>
          <p:cNvSpPr>
            <a:spLocks noGrp="1"/>
          </p:cNvSpPr>
          <p:nvPr>
            <p:ph type="subTitle" idx="1"/>
          </p:nvPr>
        </p:nvSpPr>
        <p:spPr>
          <a:xfrm>
            <a:off x="694366" y="3606172"/>
            <a:ext cx="4675782" cy="1752600"/>
          </a:xfrm>
        </p:spPr>
        <p:txBody>
          <a:bodyPr>
            <a:normAutofit/>
          </a:bodyPr>
          <a:lstStyle>
            <a:lvl1pPr marL="0" indent="0" algn="l">
              <a:buNone/>
              <a:defRPr sz="14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cxnSp>
        <p:nvCxnSpPr>
          <p:cNvPr id="28" name="Rett linje 27"/>
          <p:cNvCxnSpPr/>
          <p:nvPr userDrawn="1"/>
        </p:nvCxnSpPr>
        <p:spPr>
          <a:xfrm>
            <a:off x="790575" y="3490439"/>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Rett linje 15"/>
          <p:cNvCxnSpPr/>
          <p:nvPr userDrawn="1"/>
        </p:nvCxnSpPr>
        <p:spPr>
          <a:xfrm>
            <a:off x="790575" y="3488851"/>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sz="half" idx="2"/>
          </p:nvPr>
        </p:nvSpPr>
        <p:spPr>
          <a:xfrm>
            <a:off x="457201" y="1577340"/>
            <a:ext cx="3977639" cy="769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39" cy="769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7260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6309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9458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154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1"/>
            <a:ext cx="6400798" cy="769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88269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type="body" idx="1"/>
          </p:nvPr>
        </p:nvSpPr>
        <p:spPr>
          <a:xfrm>
            <a:off x="692350" y="1650037"/>
            <a:ext cx="7759301" cy="152478"/>
          </a:xfrm>
        </p:spPr>
        <p:txBody>
          <a:bodyPr lIns="0" tIns="0" rIns="0" bIns="0"/>
          <a:lstStyle>
            <a:lvl1pPr>
              <a:defRPr sz="991"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2164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sz="half" idx="2"/>
          </p:nvPr>
        </p:nvSpPr>
        <p:spPr>
          <a:xfrm>
            <a:off x="457201" y="1577340"/>
            <a:ext cx="3977639" cy="769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39" cy="769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4217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4203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9802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smtClean="0"/>
              <a:t>Click to edit Master title style</a:t>
            </a:r>
            <a:endParaRPr lang="en-US" noProof="0"/>
          </a:p>
        </p:txBody>
      </p:sp>
      <p:sp>
        <p:nvSpPr>
          <p:cNvPr id="3" name="Plassholder for innhol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Plassholder for dato 3"/>
          <p:cNvSpPr>
            <a:spLocks noGrp="1"/>
          </p:cNvSpPr>
          <p:nvPr>
            <p:ph type="dt" sz="half" idx="10"/>
          </p:nvPr>
        </p:nvSpPr>
        <p:spPr/>
        <p:txBody>
          <a:bodyPr/>
          <a:lstStyle/>
          <a:p>
            <a:fld id="{8DF9E8F3-4849-FA48-B4C8-2D894E979956}" type="datetimeFigureOut">
              <a:rPr lang="en-US" noProof="0" smtClean="0"/>
              <a:pPr/>
              <a:t>11/22/2016</a:t>
            </a:fld>
            <a:endParaRPr lang="en-US" noProof="0"/>
          </a:p>
        </p:txBody>
      </p:sp>
      <p:sp>
        <p:nvSpPr>
          <p:cNvPr id="5" name="Plassholder for bunntekst 4"/>
          <p:cNvSpPr>
            <a:spLocks noGrp="1"/>
          </p:cNvSpPr>
          <p:nvPr>
            <p:ph type="ftr" sz="quarter" idx="11"/>
          </p:nvPr>
        </p:nvSpPr>
        <p:spPr/>
        <p:txBody>
          <a:bodyPr/>
          <a:lstStyle/>
          <a:p>
            <a:endParaRPr lang="en-US" noProof="0"/>
          </a:p>
        </p:txBody>
      </p:sp>
      <p:sp>
        <p:nvSpPr>
          <p:cNvPr id="6" name="Plassholder for lysbildenummer 5"/>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smtClean="0"/>
              <a:t>Click to edit Master title style</a:t>
            </a:r>
            <a:endParaRPr lang="en-US" noProof="0"/>
          </a:p>
        </p:txBody>
      </p:sp>
      <p:sp>
        <p:nvSpPr>
          <p:cNvPr id="3" name="Plassholder for innhold 2"/>
          <p:cNvSpPr>
            <a:spLocks noGrp="1"/>
          </p:cNvSpPr>
          <p:nvPr>
            <p:ph sz="half" idx="1"/>
          </p:nvPr>
        </p:nvSpPr>
        <p:spPr>
          <a:xfrm>
            <a:off x="670300" y="1837780"/>
            <a:ext cx="3710048"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Plassholder for dato 4"/>
          <p:cNvSpPr>
            <a:spLocks noGrp="1"/>
          </p:cNvSpPr>
          <p:nvPr>
            <p:ph type="dt" sz="half" idx="10"/>
          </p:nvPr>
        </p:nvSpPr>
        <p:spPr/>
        <p:txBody>
          <a:bodyPr/>
          <a:lstStyle/>
          <a:p>
            <a:fld id="{8DF9E8F3-4849-FA48-B4C8-2D894E979956}" type="datetimeFigureOut">
              <a:rPr lang="en-US" noProof="0" smtClean="0"/>
              <a:pPr/>
              <a:t>11/22/2016</a:t>
            </a:fld>
            <a:endParaRPr lang="en-US" noProof="0"/>
          </a:p>
        </p:txBody>
      </p:sp>
      <p:sp>
        <p:nvSpPr>
          <p:cNvPr id="6" name="Plassholder for bunntekst 5"/>
          <p:cNvSpPr>
            <a:spLocks noGrp="1"/>
          </p:cNvSpPr>
          <p:nvPr>
            <p:ph type="ftr" sz="quarter" idx="11"/>
          </p:nvPr>
        </p:nvSpPr>
        <p:spPr/>
        <p:txBody>
          <a:bodyPr/>
          <a:lstStyle/>
          <a:p>
            <a:endParaRPr lang="en-US" noProof="0"/>
          </a:p>
        </p:txBody>
      </p:sp>
      <p:sp>
        <p:nvSpPr>
          <p:cNvPr id="7" name="Plassholder for lysbildenummer 6"/>
          <p:cNvSpPr>
            <a:spLocks noGrp="1"/>
          </p:cNvSpPr>
          <p:nvPr>
            <p:ph type="sldNum" sz="quarter" idx="12"/>
          </p:nvPr>
        </p:nvSpPr>
        <p:spPr/>
        <p:txBody>
          <a:bodyPr/>
          <a:lstStyle/>
          <a:p>
            <a:fld id="{48967F36-0B61-F749-ACDB-F36D75792314}" type="slidenum">
              <a:rPr lang="en-US" noProof="0" smtClean="0"/>
              <a:pPr/>
              <a:t>‹#›</a:t>
            </a:fld>
            <a:endParaRPr lang="en-US" noProof="0"/>
          </a:p>
        </p:txBody>
      </p:sp>
      <p:sp>
        <p:nvSpPr>
          <p:cNvPr id="8" name="Plassholder for innhold 2"/>
          <p:cNvSpPr>
            <a:spLocks noGrp="1"/>
          </p:cNvSpPr>
          <p:nvPr>
            <p:ph sz="half" idx="13"/>
          </p:nvPr>
        </p:nvSpPr>
        <p:spPr>
          <a:xfrm>
            <a:off x="4840368" y="1844415"/>
            <a:ext cx="3710048" cy="4288383"/>
          </a:xfrm>
        </p:spPr>
        <p:txBody>
          <a:bodyPr/>
          <a:lstStyle>
            <a:lvl1pPr>
              <a:defRPr sz="18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smtClean="0"/>
              <a:t>Click to edit Master title style</a:t>
            </a:r>
            <a:endParaRPr lang="en-US" noProof="0"/>
          </a:p>
        </p:txBody>
      </p:sp>
      <p:sp>
        <p:nvSpPr>
          <p:cNvPr id="3" name="Plassholder for dato 2"/>
          <p:cNvSpPr>
            <a:spLocks noGrp="1"/>
          </p:cNvSpPr>
          <p:nvPr>
            <p:ph type="dt" sz="half" idx="10"/>
          </p:nvPr>
        </p:nvSpPr>
        <p:spPr/>
        <p:txBody>
          <a:bodyPr/>
          <a:lstStyle/>
          <a:p>
            <a:fld id="{8DF9E8F3-4849-FA48-B4C8-2D894E979956}" type="datetimeFigureOut">
              <a:rPr lang="en-US" noProof="0" smtClean="0"/>
              <a:pPr/>
              <a:t>11/22/2016</a:t>
            </a:fld>
            <a:endParaRPr lang="en-US" noProof="0"/>
          </a:p>
        </p:txBody>
      </p:sp>
      <p:sp>
        <p:nvSpPr>
          <p:cNvPr id="4" name="Plassholder for bunntekst 3"/>
          <p:cNvSpPr>
            <a:spLocks noGrp="1"/>
          </p:cNvSpPr>
          <p:nvPr>
            <p:ph type="ftr" sz="quarter" idx="11"/>
          </p:nvPr>
        </p:nvSpPr>
        <p:spPr/>
        <p:txBody>
          <a:bodyPr/>
          <a:lstStyle/>
          <a:p>
            <a:endParaRPr lang="en-US" noProof="0"/>
          </a:p>
        </p:txBody>
      </p:sp>
      <p:sp>
        <p:nvSpPr>
          <p:cNvPr id="5" name="Plassholder for lysbildenummer 4"/>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Rektangel 4"/>
          <p:cNvSpPr/>
          <p:nvPr userDrawn="1"/>
        </p:nvSpPr>
        <p:spPr>
          <a:xfrm>
            <a:off x="2" y="0"/>
            <a:ext cx="9144000" cy="6858000"/>
          </a:xfrm>
          <a:prstGeom prst="rect">
            <a:avLst/>
          </a:prstGeom>
          <a:gradFill>
            <a:gsLst>
              <a:gs pos="54000">
                <a:schemeClr val="bg1"/>
              </a:gs>
              <a:gs pos="100000">
                <a:schemeClr val="accent1">
                  <a:tint val="50000"/>
                  <a:shade val="100000"/>
                  <a:satMod val="350000"/>
                  <a:alpha val="54000"/>
                </a:schemeClr>
              </a:gs>
            </a:gsLst>
            <a:lin ang="3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2" name="Plassholder for dato 1"/>
          <p:cNvSpPr>
            <a:spLocks noGrp="1"/>
          </p:cNvSpPr>
          <p:nvPr>
            <p:ph type="dt" sz="half" idx="10"/>
          </p:nvPr>
        </p:nvSpPr>
        <p:spPr/>
        <p:txBody>
          <a:bodyPr/>
          <a:lstStyle/>
          <a:p>
            <a:fld id="{8DF9E8F3-4849-FA48-B4C8-2D894E979956}" type="datetimeFigureOut">
              <a:rPr lang="en-US" noProof="0" smtClean="0"/>
              <a:pPr/>
              <a:t>11/22/2016</a:t>
            </a:fld>
            <a:endParaRPr lang="en-US" noProof="0"/>
          </a:p>
        </p:txBody>
      </p:sp>
      <p:sp>
        <p:nvSpPr>
          <p:cNvPr id="3" name="Plassholder for bunntekst 2"/>
          <p:cNvSpPr>
            <a:spLocks noGrp="1"/>
          </p:cNvSpPr>
          <p:nvPr>
            <p:ph type="ftr" sz="quarter" idx="11"/>
          </p:nvPr>
        </p:nvSpPr>
        <p:spPr/>
        <p:txBody>
          <a:bodyPr/>
          <a:lstStyle/>
          <a:p>
            <a:endParaRPr lang="en-US" noProof="0"/>
          </a:p>
        </p:txBody>
      </p:sp>
      <p:sp>
        <p:nvSpPr>
          <p:cNvPr id="4" name="Plassholder for lysbildenummer 3"/>
          <p:cNvSpPr>
            <a:spLocks noGrp="1"/>
          </p:cNvSpPr>
          <p:nvPr>
            <p:ph type="sldNum" sz="quarter" idx="12"/>
          </p:nvPr>
        </p:nvSpPr>
        <p:spPr/>
        <p:txBody>
          <a:bodyPr/>
          <a:lstStyle/>
          <a:p>
            <a:fld id="{48967F36-0B61-F749-ACDB-F36D75792314}"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8DF9E8F3-4849-FA48-B4C8-2D894E979956}" type="datetimeFigureOut">
              <a:rPr lang="en-US" noProof="0" smtClean="0"/>
              <a:pPr/>
              <a:t>11/22/2016</a:t>
            </a:fld>
            <a:endParaRPr lang="en-US" noProof="0"/>
          </a:p>
        </p:txBody>
      </p:sp>
      <p:sp>
        <p:nvSpPr>
          <p:cNvPr id="4" name="Plassholder for bunntekst 3"/>
          <p:cNvSpPr>
            <a:spLocks noGrp="1"/>
          </p:cNvSpPr>
          <p:nvPr>
            <p:ph type="ftr" sz="quarter" idx="11"/>
          </p:nvPr>
        </p:nvSpPr>
        <p:spPr/>
        <p:txBody>
          <a:bodyPr/>
          <a:lstStyle/>
          <a:p>
            <a:endParaRPr lang="en-US" noProof="0"/>
          </a:p>
        </p:txBody>
      </p:sp>
      <p:sp>
        <p:nvSpPr>
          <p:cNvPr id="5" name="Plassholder for lysbildenummer 4"/>
          <p:cNvSpPr>
            <a:spLocks noGrp="1"/>
          </p:cNvSpPr>
          <p:nvPr>
            <p:ph type="sldNum" sz="quarter" idx="12"/>
          </p:nvPr>
        </p:nvSpPr>
        <p:spPr/>
        <p:txBody>
          <a:bodyPr/>
          <a:lstStyle/>
          <a:p>
            <a:fld id="{48967F36-0B61-F749-ACDB-F36D75792314}" type="slidenum">
              <a:rPr lang="en-US" noProof="0" smtClean="0"/>
              <a:pPr/>
              <a:t>‹#›</a:t>
            </a:fld>
            <a:endParaRPr lang="en-US" noProof="0"/>
          </a:p>
        </p:txBody>
      </p:sp>
      <p:sp>
        <p:nvSpPr>
          <p:cNvPr id="6" name="Plassholder for dato 2"/>
          <p:cNvSpPr txBox="1">
            <a:spLocks/>
          </p:cNvSpPr>
          <p:nvPr userDrawn="1"/>
        </p:nvSpPr>
        <p:spPr>
          <a:xfrm>
            <a:off x="712376" y="6356350"/>
            <a:ext cx="647649" cy="365125"/>
          </a:xfrm>
          <a:prstGeom prst="rect">
            <a:avLst/>
          </a:prstGeom>
        </p:spPr>
        <p:txBody>
          <a:bodyPr vert="horz"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fld id="{8DF9E8F3-4849-FA48-B4C8-2D894E979956}" type="datetimeFigureOut">
              <a:rPr kumimoji="0" lang="en-US" sz="900" b="0" i="0" u="none" strike="noStrike" kern="1200" cap="none" spc="0" normalizeH="0" baseline="0" noProof="0" smtClean="0">
                <a:ln>
                  <a:noFill/>
                </a:ln>
                <a:solidFill>
                  <a:schemeClr val="tx1">
                    <a:tint val="75000"/>
                  </a:schemeClr>
                </a:solidFill>
                <a:effectLst/>
                <a:uLnTx/>
                <a:uFillTx/>
                <a:latin typeface="Open Sans Light"/>
                <a:ea typeface="+mn-ea"/>
                <a:cs typeface="Open Sans Light"/>
              </a:rPr>
              <a:pPr marL="0" marR="0" lvl="0" indent="0" algn="l" defTabSz="457200" rtl="0" eaLnBrk="1" fontAlgn="auto" latinLnBrk="0" hangingPunct="1">
                <a:lnSpc>
                  <a:spcPct val="100000"/>
                </a:lnSpc>
                <a:spcBef>
                  <a:spcPts val="0"/>
                </a:spcBef>
                <a:spcAft>
                  <a:spcPts val="0"/>
                </a:spcAft>
                <a:buClrTx/>
                <a:buSzTx/>
                <a:buFontTx/>
                <a:buNone/>
                <a:tabLst/>
                <a:defRPr/>
              </a:pPr>
              <a:t>11/22/2016</a:t>
            </a:fld>
            <a:endParaRPr kumimoji="0" lang="en-US" sz="900" b="0" i="0" u="none" strike="noStrike" kern="1200" cap="none" spc="0" normalizeH="0" baseline="0" noProof="0">
              <a:ln>
                <a:noFill/>
              </a:ln>
              <a:solidFill>
                <a:schemeClr val="tx1">
                  <a:tint val="75000"/>
                </a:schemeClr>
              </a:solidFill>
              <a:effectLst/>
              <a:uLnTx/>
              <a:uFillTx/>
              <a:latin typeface="Open Sans Light"/>
              <a:ea typeface="+mn-ea"/>
              <a:cs typeface="Open Sans Light"/>
            </a:endParaRPr>
          </a:p>
        </p:txBody>
      </p:sp>
      <p:sp>
        <p:nvSpPr>
          <p:cNvPr id="7" name="Plassholder for lysbildenummer 4"/>
          <p:cNvSpPr txBox="1">
            <a:spLocks/>
          </p:cNvSpPr>
          <p:nvPr userDrawn="1"/>
        </p:nvSpPr>
        <p:spPr>
          <a:xfrm>
            <a:off x="6553200" y="6356350"/>
            <a:ext cx="1827096"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48967F36-0B61-F749-ACDB-F36D75792314}" type="slidenum">
              <a:rPr kumimoji="0" lang="en-US" sz="1200" b="0" i="0" u="none" strike="noStrike" kern="1200" cap="none" spc="0" normalizeH="0" baseline="0" noProof="0" smtClean="0">
                <a:ln>
                  <a:noFill/>
                </a:ln>
                <a:solidFill>
                  <a:schemeClr val="tx1">
                    <a:tint val="75000"/>
                  </a:schemeClr>
                </a:solidFill>
                <a:effectLst/>
                <a:uLnTx/>
                <a:uFillTx/>
                <a:latin typeface="Open Sans Light"/>
                <a:ea typeface="+mn-ea"/>
                <a:cs typeface="Open Sans Ligh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Open Sans Light"/>
              <a:ea typeface="+mn-ea"/>
              <a:cs typeface="Open Sans Light"/>
            </a:endParaRPr>
          </a:p>
        </p:txBody>
      </p:sp>
      <p:sp>
        <p:nvSpPr>
          <p:cNvPr id="8" name="Rektangel 7"/>
          <p:cNvSpPr/>
          <p:nvPr userDrawn="1"/>
        </p:nvSpPr>
        <p:spPr>
          <a:xfrm>
            <a:off x="2" y="0"/>
            <a:ext cx="9144000" cy="6858000"/>
          </a:xfrm>
          <a:prstGeom prst="rect">
            <a:avLst/>
          </a:prstGeom>
          <a:gradFill flip="none" rotWithShape="1">
            <a:gsLst>
              <a:gs pos="100000">
                <a:schemeClr val="accent1"/>
              </a:gs>
              <a:gs pos="0">
                <a:schemeClr val="accent4">
                  <a:lumMod val="60000"/>
                  <a:lumOff val="40000"/>
                </a:schemeClr>
              </a:gs>
            </a:gsLst>
            <a:lin ang="13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p>
        </p:txBody>
      </p:sp>
      <p:sp>
        <p:nvSpPr>
          <p:cNvPr id="9" name="Undertittel 2"/>
          <p:cNvSpPr>
            <a:spLocks noGrp="1"/>
          </p:cNvSpPr>
          <p:nvPr>
            <p:ph type="subTitle" idx="1"/>
          </p:nvPr>
        </p:nvSpPr>
        <p:spPr>
          <a:xfrm>
            <a:off x="694365" y="3666178"/>
            <a:ext cx="7763835" cy="1752600"/>
          </a:xfrm>
        </p:spPr>
        <p:txBody>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cxnSp>
        <p:nvCxnSpPr>
          <p:cNvPr id="10" name="Rett linje 9"/>
          <p:cNvCxnSpPr/>
          <p:nvPr userDrawn="1"/>
        </p:nvCxnSpPr>
        <p:spPr>
          <a:xfrm flipV="1">
            <a:off x="2190060" y="3750273"/>
            <a:ext cx="6953942" cy="3107727"/>
          </a:xfrm>
          <a:prstGeom prst="line">
            <a:avLst/>
          </a:prstGeom>
          <a:ln w="25400" cap="flat" cmpd="sng" algn="ctr">
            <a:solidFill>
              <a:schemeClr val="accent4">
                <a:lumMod val="60000"/>
                <a:lumOff val="40000"/>
                <a:alpha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Rett linje 10"/>
          <p:cNvCxnSpPr/>
          <p:nvPr userDrawn="1"/>
        </p:nvCxnSpPr>
        <p:spPr>
          <a:xfrm rot="16200000" flipH="1">
            <a:off x="4816284" y="3694065"/>
            <a:ext cx="4297813" cy="2030055"/>
          </a:xfrm>
          <a:prstGeom prst="line">
            <a:avLst/>
          </a:prstGeom>
          <a:ln w="19050" cap="flat" cmpd="sng" algn="ctr">
            <a:solidFill>
              <a:schemeClr val="accent4">
                <a:lumMod val="60000"/>
                <a:lumOff val="40000"/>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userDrawn="1"/>
        </p:nvCxnSpPr>
        <p:spPr>
          <a:xfrm>
            <a:off x="5370147" y="4006212"/>
            <a:ext cx="3773855" cy="1504193"/>
          </a:xfrm>
          <a:prstGeom prst="line">
            <a:avLst/>
          </a:prstGeom>
          <a:ln w="19050" cap="flat" cmpd="sng" algn="ctr">
            <a:solidFill>
              <a:schemeClr val="accent4">
                <a:lumMod val="60000"/>
                <a:lumOff val="40000"/>
                <a:alpha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Rett linje 12"/>
          <p:cNvCxnSpPr/>
          <p:nvPr userDrawn="1"/>
        </p:nvCxnSpPr>
        <p:spPr>
          <a:xfrm rot="5400000">
            <a:off x="2187498" y="2118964"/>
            <a:ext cx="6858000" cy="2620072"/>
          </a:xfrm>
          <a:prstGeom prst="line">
            <a:avLst/>
          </a:prstGeom>
          <a:ln w="50800" cap="flat" cmpd="sng" algn="ctr">
            <a:solidFill>
              <a:srgbClr val="F1B52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Undertittel 2"/>
          <p:cNvSpPr txBox="1">
            <a:spLocks/>
          </p:cNvSpPr>
          <p:nvPr userDrawn="1"/>
        </p:nvSpPr>
        <p:spPr>
          <a:xfrm>
            <a:off x="706461" y="5870703"/>
            <a:ext cx="7763835" cy="374996"/>
          </a:xfrm>
          <a:prstGeom prst="rect">
            <a:avLst/>
          </a:prstGeom>
        </p:spPr>
        <p:txBody>
          <a:bodyPr vert="horz" lIns="91440" tIns="45720" rIns="91440" bIns="45720" rtlCol="0">
            <a:normAutofit/>
          </a:bodyPr>
          <a:lstStyle>
            <a:lvl1pPr marL="0" indent="0" algn="l">
              <a:buNone/>
              <a:defRPr sz="1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smtClean="0">
                <a:ln>
                  <a:noFill/>
                </a:ln>
                <a:solidFill>
                  <a:srgbClr val="000000"/>
                </a:solidFill>
                <a:effectLst/>
                <a:uLnTx/>
                <a:uFillTx/>
                <a:latin typeface="Open Sans"/>
                <a:ea typeface="+mn-ea"/>
                <a:cs typeface="Open Sans"/>
              </a:rPr>
              <a:t>uit.no</a:t>
            </a:r>
            <a:endParaRPr kumimoji="0" lang="en-US" sz="1400" b="1" i="0" u="none" strike="noStrike" kern="1200" cap="none" spc="0" normalizeH="0" baseline="0" noProof="0">
              <a:ln>
                <a:noFill/>
              </a:ln>
              <a:solidFill>
                <a:srgbClr val="000000"/>
              </a:solidFill>
              <a:effectLst/>
              <a:uLnTx/>
              <a:uFillTx/>
              <a:latin typeface="Open Sans"/>
              <a:ea typeface="+mn-ea"/>
              <a:cs typeface="Open Sans"/>
            </a:endParaRPr>
          </a:p>
        </p:txBody>
      </p:sp>
      <p:pic>
        <p:nvPicPr>
          <p:cNvPr id="16" name="Bilde 15" descr="LogoNorsk.png"/>
          <p:cNvPicPr>
            <a:picLocks noChangeAspect="1"/>
          </p:cNvPicPr>
          <p:nvPr userDrawn="1"/>
        </p:nvPicPr>
        <p:blipFill>
          <a:blip r:embed="rId2"/>
          <a:stretch>
            <a:fillRect/>
          </a:stretch>
        </p:blipFill>
        <p:spPr>
          <a:xfrm>
            <a:off x="8137049" y="5990437"/>
            <a:ext cx="532755" cy="532755"/>
          </a:xfrm>
          <a:prstGeom prst="rect">
            <a:avLst/>
          </a:prstGeom>
        </p:spPr>
      </p:pic>
      <p:pic>
        <p:nvPicPr>
          <p:cNvPr id="17" name="Bilde 16" descr="UiT_Navn_en_blaa1.png"/>
          <p:cNvPicPr>
            <a:picLocks noChangeAspect="1"/>
          </p:cNvPicPr>
          <p:nvPr userDrawn="1"/>
        </p:nvPicPr>
        <p:blipFill>
          <a:blip r:embed="rId3"/>
          <a:stretch>
            <a:fillRect/>
          </a:stretch>
        </p:blipFill>
        <p:spPr>
          <a:xfrm>
            <a:off x="0" y="0"/>
            <a:ext cx="1360025" cy="228671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a:xfrm>
            <a:off x="536479" y="520271"/>
            <a:ext cx="7635923" cy="1152000"/>
          </a:xfrm>
        </p:spPr>
        <p:txBody>
          <a:bodyPr/>
          <a:lstStyle>
            <a:lvl1pPr>
              <a:defRPr/>
            </a:lvl1pPr>
          </a:lstStyle>
          <a:p>
            <a:r>
              <a:rPr lang="en-US" smtClean="0"/>
              <a:t>Click to edit Master title style</a:t>
            </a:r>
            <a:endParaRPr lang="en-GB" dirty="0"/>
          </a:p>
        </p:txBody>
      </p:sp>
      <p:sp>
        <p:nvSpPr>
          <p:cNvPr id="10" name="conf"/>
          <p:cNvSpPr>
            <a:spLocks noGrp="1"/>
          </p:cNvSpPr>
          <p:nvPr>
            <p:ph type="body" sz="quarter" idx="22"/>
          </p:nvPr>
        </p:nvSpPr>
        <p:spPr>
          <a:xfrm>
            <a:off x="0" y="6696001"/>
            <a:ext cx="2160000" cy="162001"/>
          </a:xfrm>
          <a:blipFill dpi="0" rotWithShape="1">
            <a:blip r:embed="rId2" cstate="screen">
              <a:alphaModFix/>
              <a:extLst>
                <a:ext uri="{28A0092B-C50C-407E-A947-70E740481C1C}">
                  <a14:useLocalDpi xmlns:a14="http://schemas.microsoft.com/office/drawing/2010/main"/>
                </a:ext>
              </a:extLst>
            </a:blip>
            <a:srcRect/>
            <a:stretch>
              <a:fillRect/>
            </a:stretch>
          </a:blipFill>
        </p:spPr>
        <p:txBody>
          <a:bodyPr anchor="ctr">
            <a:noAutofit/>
          </a:bodyPr>
          <a:lstStyle>
            <a:lvl1pPr marL="0" marR="0" indent="0" algn="ctr" defTabSz="685692" rtl="0" eaLnBrk="1" fontAlgn="auto" latinLnBrk="0" hangingPunct="1">
              <a:lnSpc>
                <a:spcPct val="100000"/>
              </a:lnSpc>
              <a:spcBef>
                <a:spcPct val="20000"/>
              </a:spcBef>
              <a:spcAft>
                <a:spcPts val="0"/>
              </a:spcAft>
              <a:buClrTx/>
              <a:buSzTx/>
              <a:buFont typeface="Arial" pitchFamily="34" charset="0"/>
              <a:buNone/>
              <a:tabLst/>
              <a:defRPr sz="100" b="0">
                <a:solidFill>
                  <a:schemeClr val="bg1"/>
                </a:solidFill>
              </a:defRPr>
            </a:lvl1pPr>
          </a:lstStyle>
          <a:p>
            <a:pPr lvl="0"/>
            <a:r>
              <a:rPr lang="en-US" smtClean="0"/>
              <a:t>Click to edit Master text styles</a:t>
            </a:r>
          </a:p>
        </p:txBody>
      </p:sp>
      <p:sp>
        <p:nvSpPr>
          <p:cNvPr id="4" name="Date Placeholder 3"/>
          <p:cNvSpPr>
            <a:spLocks noGrp="1"/>
          </p:cNvSpPr>
          <p:nvPr>
            <p:ph type="dt" sz="half" idx="23"/>
          </p:nvPr>
        </p:nvSpPr>
        <p:spPr/>
        <p:txBody>
          <a:bodyPr/>
          <a:lstStyle>
            <a:lvl1pPr>
              <a:defRPr/>
            </a:lvl1pPr>
          </a:lstStyle>
          <a:p>
            <a:pPr>
              <a:defRPr/>
            </a:pPr>
            <a:fld id="{03C6D323-4E3E-48AF-A379-D785D13E688E}" type="datetime1">
              <a:rPr lang="nb-NO" altLang="nb-NO" smtClean="0"/>
              <a:t>22.11.2016</a:t>
            </a:fld>
            <a:endParaRPr lang="en-GB" altLang="nb-NO"/>
          </a:p>
        </p:txBody>
      </p:sp>
      <p:sp>
        <p:nvSpPr>
          <p:cNvPr id="5" name="Footer Placeholder 4"/>
          <p:cNvSpPr>
            <a:spLocks noGrp="1"/>
          </p:cNvSpPr>
          <p:nvPr>
            <p:ph type="ftr" sz="quarter" idx="24"/>
          </p:nvPr>
        </p:nvSpPr>
        <p:spPr/>
        <p:txBody>
          <a:bodyPr/>
          <a:lstStyle>
            <a:lvl1pPr>
              <a:defRPr/>
            </a:lvl1pPr>
          </a:lstStyle>
          <a:p>
            <a:pPr>
              <a:defRPr/>
            </a:pPr>
            <a:r>
              <a:rPr lang="en-US" altLang="nb-NO"/>
              <a:t>WORLD CLASS - through people, technology and dedication</a:t>
            </a:r>
            <a:endParaRPr lang="en-GB" altLang="nb-NO"/>
          </a:p>
        </p:txBody>
      </p:sp>
      <p:sp>
        <p:nvSpPr>
          <p:cNvPr id="6" name="Slide Number Placeholder 5"/>
          <p:cNvSpPr>
            <a:spLocks noGrp="1"/>
          </p:cNvSpPr>
          <p:nvPr>
            <p:ph type="sldNum" sz="quarter" idx="25"/>
          </p:nvPr>
        </p:nvSpPr>
        <p:spPr/>
        <p:txBody>
          <a:bodyPr/>
          <a:lstStyle>
            <a:lvl1pPr>
              <a:defRPr/>
            </a:lvl1pPr>
          </a:lstStyle>
          <a:p>
            <a:pPr>
              <a:defRPr/>
            </a:pPr>
            <a:r>
              <a:rPr lang="en-GB" altLang="nb-NO"/>
              <a:t>Page </a:t>
            </a:r>
            <a:fld id="{1F3EA971-3757-4BF6-8779-5354DC18702A}" type="slidenum">
              <a:rPr lang="en-GB" altLang="nb-NO"/>
              <a:pPr>
                <a:defRPr/>
              </a:pPr>
              <a:t>‹#›</a:t>
            </a:fld>
            <a:endParaRPr lang="en-GB" altLang="nb-NO"/>
          </a:p>
        </p:txBody>
      </p:sp>
    </p:spTree>
    <p:extLst>
      <p:ext uri="{BB962C8B-B14F-4D97-AF65-F5344CB8AC3E}">
        <p14:creationId xmlns:p14="http://schemas.microsoft.com/office/powerpoint/2010/main" val="339965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154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1"/>
            <a:ext cx="6400798" cy="769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2254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9025" y="104799"/>
            <a:ext cx="8765946" cy="426912"/>
          </a:xfrm>
        </p:spPr>
        <p:txBody>
          <a:bodyPr lIns="0" tIns="0" rIns="0" bIns="0"/>
          <a:lstStyle>
            <a:lvl1pPr>
              <a:defRPr sz="2774" b="0" i="0">
                <a:solidFill>
                  <a:schemeClr val="bg1"/>
                </a:solidFill>
                <a:latin typeface="Tahoma"/>
                <a:cs typeface="Tahoma"/>
              </a:defRPr>
            </a:lvl1pPr>
          </a:lstStyle>
          <a:p>
            <a:endParaRPr/>
          </a:p>
        </p:txBody>
      </p:sp>
      <p:sp>
        <p:nvSpPr>
          <p:cNvPr id="3" name="Holder 3"/>
          <p:cNvSpPr>
            <a:spLocks noGrp="1"/>
          </p:cNvSpPr>
          <p:nvPr>
            <p:ph type="body" idx="1"/>
          </p:nvPr>
        </p:nvSpPr>
        <p:spPr>
          <a:xfrm>
            <a:off x="692350" y="1650037"/>
            <a:ext cx="7759301" cy="152478"/>
          </a:xfrm>
        </p:spPr>
        <p:txBody>
          <a:bodyPr lIns="0" tIns="0" rIns="0" bIns="0"/>
          <a:lstStyle>
            <a:lvl1pPr>
              <a:defRPr sz="991"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11/22/2016</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9661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ktangel 7"/>
          <p:cNvSpPr/>
          <p:nvPr/>
        </p:nvSpPr>
        <p:spPr>
          <a:xfrm>
            <a:off x="2" y="0"/>
            <a:ext cx="9144000" cy="6858000"/>
          </a:xfrm>
          <a:prstGeom prst="rect">
            <a:avLst/>
          </a:prstGeom>
          <a:gradFill>
            <a:gsLst>
              <a:gs pos="54000">
                <a:schemeClr val="bg1"/>
              </a:gs>
              <a:gs pos="100000">
                <a:schemeClr val="accent1">
                  <a:tint val="50000"/>
                  <a:shade val="100000"/>
                  <a:satMod val="350000"/>
                  <a:alpha val="54000"/>
                </a:schemeClr>
              </a:gs>
            </a:gsLst>
            <a:lin ang="3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a:latin typeface="Arial" pitchFamily="34" charset="0"/>
              <a:cs typeface="Arial" pitchFamily="34" charset="0"/>
            </a:endParaRPr>
          </a:p>
        </p:txBody>
      </p:sp>
      <p:sp>
        <p:nvSpPr>
          <p:cNvPr id="2" name="Plassholder for tittel 1"/>
          <p:cNvSpPr>
            <a:spLocks noGrp="1"/>
          </p:cNvSpPr>
          <p:nvPr>
            <p:ph type="title"/>
          </p:nvPr>
        </p:nvSpPr>
        <p:spPr>
          <a:xfrm>
            <a:off x="670300" y="300207"/>
            <a:ext cx="7880116" cy="1216926"/>
          </a:xfrm>
          <a:prstGeom prst="rect">
            <a:avLst/>
          </a:prstGeom>
        </p:spPr>
        <p:txBody>
          <a:bodyPr vert="horz" lIns="91440" tIns="45720" rIns="91440" bIns="45720" rtlCol="0" anchor="b">
            <a:normAutofit/>
          </a:bodyPr>
          <a:lstStyle/>
          <a:p>
            <a:r>
              <a:rPr lang="en-US" noProof="0" smtClean="0"/>
              <a:t>Klikk for å redigere tittelstil</a:t>
            </a:r>
            <a:endParaRPr lang="en-US" noProof="0"/>
          </a:p>
        </p:txBody>
      </p:sp>
      <p:sp>
        <p:nvSpPr>
          <p:cNvPr id="3" name="Plassholder for tekst 2"/>
          <p:cNvSpPr>
            <a:spLocks noGrp="1"/>
          </p:cNvSpPr>
          <p:nvPr>
            <p:ph type="body" idx="1"/>
          </p:nvPr>
        </p:nvSpPr>
        <p:spPr>
          <a:xfrm>
            <a:off x="670300" y="1751183"/>
            <a:ext cx="7888582" cy="4374980"/>
          </a:xfrm>
          <a:prstGeom prst="rect">
            <a:avLst/>
          </a:prstGeom>
        </p:spPr>
        <p:txBody>
          <a:bodyPr vert="horz" lIns="91440" tIns="45720" rIns="91440" bIns="45720" rtlCol="0">
            <a:normAutofit/>
          </a:bodyPr>
          <a:lstStyle/>
          <a:p>
            <a:pPr lvl="0"/>
            <a:r>
              <a:rPr lang="en-US" noProof="0" dirty="0" err="1" smtClean="0"/>
              <a:t>Klikk</a:t>
            </a:r>
            <a:r>
              <a:rPr lang="en-US" noProof="0" dirty="0" smtClean="0"/>
              <a:t> for å </a:t>
            </a:r>
            <a:r>
              <a:rPr lang="en-US" noProof="0" dirty="0" err="1" smtClean="0"/>
              <a:t>redigere</a:t>
            </a:r>
            <a:r>
              <a:rPr lang="en-US" noProof="0" dirty="0" smtClean="0"/>
              <a:t> </a:t>
            </a:r>
            <a:r>
              <a:rPr lang="en-US" noProof="0" dirty="0" err="1" smtClean="0"/>
              <a:t>tekststiler</a:t>
            </a:r>
            <a:r>
              <a:rPr lang="en-US" noProof="0" dirty="0" smtClean="0"/>
              <a:t> </a:t>
            </a:r>
            <a:r>
              <a:rPr lang="en-US" noProof="0" dirty="0" err="1" smtClean="0"/>
              <a:t>i</a:t>
            </a:r>
            <a:r>
              <a:rPr lang="en-US" noProof="0" dirty="0" smtClean="0"/>
              <a:t> </a:t>
            </a:r>
            <a:r>
              <a:rPr lang="en-US" noProof="0" dirty="0" err="1" smtClean="0"/>
              <a:t>malen</a:t>
            </a:r>
            <a:endParaRPr lang="en-US" noProof="0" dirty="0" smtClean="0"/>
          </a:p>
          <a:p>
            <a:pPr lvl="1"/>
            <a:r>
              <a:rPr lang="en-US" noProof="0" dirty="0" smtClean="0"/>
              <a:t>Andre </a:t>
            </a:r>
            <a:r>
              <a:rPr lang="en-US" noProof="0" dirty="0" err="1" smtClean="0"/>
              <a:t>nivå</a:t>
            </a:r>
            <a:endParaRPr lang="en-US" noProof="0" dirty="0" smtClean="0"/>
          </a:p>
          <a:p>
            <a:pPr lvl="2"/>
            <a:r>
              <a:rPr lang="en-US" noProof="0" dirty="0" err="1" smtClean="0"/>
              <a:t>Tredje</a:t>
            </a:r>
            <a:r>
              <a:rPr lang="en-US" noProof="0" dirty="0" smtClean="0"/>
              <a:t> </a:t>
            </a:r>
            <a:r>
              <a:rPr lang="en-US" noProof="0" dirty="0" err="1" smtClean="0"/>
              <a:t>nivå</a:t>
            </a:r>
            <a:endParaRPr lang="en-US" noProof="0" dirty="0" smtClean="0"/>
          </a:p>
          <a:p>
            <a:pPr lvl="3"/>
            <a:r>
              <a:rPr lang="en-US" noProof="0" dirty="0" err="1" smtClean="0"/>
              <a:t>Fjerde</a:t>
            </a:r>
            <a:r>
              <a:rPr lang="en-US" noProof="0" dirty="0" smtClean="0"/>
              <a:t> </a:t>
            </a:r>
            <a:r>
              <a:rPr lang="en-US" noProof="0" dirty="0" err="1" smtClean="0"/>
              <a:t>nivå</a:t>
            </a:r>
            <a:endParaRPr lang="en-US" noProof="0" dirty="0" smtClean="0"/>
          </a:p>
          <a:p>
            <a:pPr lvl="4"/>
            <a:r>
              <a:rPr lang="en-US" noProof="0" dirty="0" err="1" smtClean="0"/>
              <a:t>Femte</a:t>
            </a:r>
            <a:r>
              <a:rPr lang="en-US" noProof="0" dirty="0" smtClean="0"/>
              <a:t> </a:t>
            </a:r>
            <a:r>
              <a:rPr lang="en-US" noProof="0" dirty="0" err="1" smtClean="0"/>
              <a:t>nivå</a:t>
            </a:r>
            <a:endParaRPr lang="en-US" noProof="0" dirty="0"/>
          </a:p>
        </p:txBody>
      </p:sp>
      <p:sp>
        <p:nvSpPr>
          <p:cNvPr id="4" name="Plassholder for dato 3"/>
          <p:cNvSpPr>
            <a:spLocks noGrp="1"/>
          </p:cNvSpPr>
          <p:nvPr>
            <p:ph type="dt" sz="half" idx="2"/>
          </p:nvPr>
        </p:nvSpPr>
        <p:spPr>
          <a:xfrm>
            <a:off x="712376" y="6356350"/>
            <a:ext cx="647649"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cs typeface="Arial" pitchFamily="34" charset="0"/>
              </a:defRPr>
            </a:lvl1pPr>
          </a:lstStyle>
          <a:p>
            <a:fld id="{8DF9E8F3-4849-FA48-B4C8-2D894E979956}" type="datetimeFigureOut">
              <a:rPr lang="en-US" smtClean="0"/>
              <a:pPr/>
              <a:t>11/22/2016</a:t>
            </a:fld>
            <a:endParaRPr lang="en-US"/>
          </a:p>
        </p:txBody>
      </p:sp>
      <p:sp>
        <p:nvSpPr>
          <p:cNvPr id="5" name="Plassholder for bunntekst 4"/>
          <p:cNvSpPr>
            <a:spLocks noGrp="1"/>
          </p:cNvSpPr>
          <p:nvPr>
            <p:ph type="ftr" sz="quarter" idx="3"/>
          </p:nvPr>
        </p:nvSpPr>
        <p:spPr>
          <a:xfrm>
            <a:off x="1491195" y="6356350"/>
            <a:ext cx="2895600" cy="365125"/>
          </a:xfrm>
          <a:prstGeom prst="rect">
            <a:avLst/>
          </a:prstGeom>
        </p:spPr>
        <p:txBody>
          <a:bodyPr vert="horz" lIns="91440" tIns="45720" rIns="91440" bIns="45720" rtlCol="0" anchor="ctr"/>
          <a:lstStyle>
            <a:lvl1pPr algn="l">
              <a:defRPr sz="1000">
                <a:solidFill>
                  <a:schemeClr val="tx1">
                    <a:tint val="75000"/>
                  </a:schemeClr>
                </a:solidFill>
                <a:latin typeface="Arial" pitchFamily="34" charset="0"/>
                <a:cs typeface="Arial" pitchFamily="34" charset="0"/>
              </a:defRPr>
            </a:lvl1pPr>
          </a:lstStyle>
          <a:p>
            <a:endParaRPr lang="en-US"/>
          </a:p>
        </p:txBody>
      </p:sp>
      <p:sp>
        <p:nvSpPr>
          <p:cNvPr id="6" name="Plassholder for lysbildenummer 5"/>
          <p:cNvSpPr>
            <a:spLocks noGrp="1"/>
          </p:cNvSpPr>
          <p:nvPr>
            <p:ph type="sldNum" sz="quarter" idx="4"/>
          </p:nvPr>
        </p:nvSpPr>
        <p:spPr>
          <a:xfrm>
            <a:off x="6553200" y="6356350"/>
            <a:ext cx="2005682"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48967F36-0B61-F749-ACDB-F36D75792314}" type="slidenum">
              <a:rPr lang="en-US" smtClean="0"/>
              <a:pPr/>
              <a:t>‹#›</a:t>
            </a:fld>
            <a:endParaRPr lang="en-US"/>
          </a:p>
        </p:txBody>
      </p:sp>
      <p:cxnSp>
        <p:nvCxnSpPr>
          <p:cNvPr id="10" name="Rett linje 9"/>
          <p:cNvCxnSpPr/>
          <p:nvPr/>
        </p:nvCxnSpPr>
        <p:spPr>
          <a:xfrm rot="5400000">
            <a:off x="7719376" y="5433376"/>
            <a:ext cx="2085544" cy="76370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Rett linje 11"/>
          <p:cNvCxnSpPr/>
          <p:nvPr/>
        </p:nvCxnSpPr>
        <p:spPr>
          <a:xfrm rot="10800000" flipV="1">
            <a:off x="6927456" y="5850106"/>
            <a:ext cx="2216545" cy="1007893"/>
          </a:xfrm>
          <a:prstGeom prst="line">
            <a:avLst/>
          </a:prstGeom>
          <a:ln>
            <a:solidFill>
              <a:schemeClr val="accent3">
                <a:alpha val="16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Rett linje 13"/>
          <p:cNvCxnSpPr/>
          <p:nvPr/>
        </p:nvCxnSpPr>
        <p:spPr>
          <a:xfrm rot="5400000">
            <a:off x="8334481" y="6048478"/>
            <a:ext cx="1161841" cy="457200"/>
          </a:xfrm>
          <a:prstGeom prst="line">
            <a:avLst/>
          </a:prstGeom>
          <a:ln w="19050" cap="flat" cmpd="sng" algn="ctr">
            <a:solidFill>
              <a:schemeClr val="accent1">
                <a:alpha val="6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Rett linje 15"/>
          <p:cNvCxnSpPr/>
          <p:nvPr/>
        </p:nvCxnSpPr>
        <p:spPr>
          <a:xfrm>
            <a:off x="770102" y="1603376"/>
            <a:ext cx="7788780" cy="1588"/>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iming>
    <p:tnLst>
      <p:par>
        <p:cTn id="1" dur="indefinite" restart="never" nodeType="tmRoot"/>
      </p:par>
    </p:tnLst>
  </p:timing>
  <p:txStyles>
    <p:title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9140221" cy="1128739"/>
          </a:xfrm>
          <a:custGeom>
            <a:avLst/>
            <a:gdLst/>
            <a:ahLst/>
            <a:cxnLst/>
            <a:rect l="l" t="t" r="r" b="b"/>
            <a:pathLst>
              <a:path w="4608195" h="569595">
                <a:moveTo>
                  <a:pt x="0" y="569366"/>
                </a:moveTo>
                <a:lnTo>
                  <a:pt x="4608004" y="569366"/>
                </a:lnTo>
                <a:lnTo>
                  <a:pt x="4608004" y="0"/>
                </a:lnTo>
                <a:lnTo>
                  <a:pt x="0" y="0"/>
                </a:lnTo>
                <a:lnTo>
                  <a:pt x="0" y="569366"/>
                </a:lnTo>
              </a:path>
            </a:pathLst>
          </a:custGeom>
          <a:solidFill>
            <a:srgbClr val="3333B2"/>
          </a:solidFill>
        </p:spPr>
        <p:txBody>
          <a:bodyPr wrap="square" lIns="0" tIns="0" rIns="0" bIns="0" rtlCol="0"/>
          <a:lstStyle/>
          <a:p>
            <a:pPr defTabSz="1812066"/>
            <a:endParaRPr sz="3567" smtClean="0">
              <a:solidFill>
                <a:prstClr val="black"/>
              </a:solidFill>
            </a:endParaRPr>
          </a:p>
        </p:txBody>
      </p:sp>
      <p:sp>
        <p:nvSpPr>
          <p:cNvPr id="2" name="Holder 2"/>
          <p:cNvSpPr>
            <a:spLocks noGrp="1"/>
          </p:cNvSpPr>
          <p:nvPr>
            <p:ph type="title"/>
          </p:nvPr>
        </p:nvSpPr>
        <p:spPr>
          <a:xfrm>
            <a:off x="189025" y="104799"/>
            <a:ext cx="8765946" cy="215444"/>
          </a:xfrm>
          <a:prstGeom prst="rect">
            <a:avLst/>
          </a:prstGeom>
        </p:spPr>
        <p:txBody>
          <a:bodyPr wrap="square" lIns="0" tIns="0" rIns="0" bIns="0">
            <a:spAutoFit/>
          </a:bodyPr>
          <a:lstStyle>
            <a:lvl1pPr>
              <a:defRPr sz="1400" b="0" i="0">
                <a:solidFill>
                  <a:schemeClr val="bg1"/>
                </a:solidFill>
                <a:latin typeface="Tahoma"/>
                <a:cs typeface="Tahoma"/>
              </a:defRPr>
            </a:lvl1pPr>
          </a:lstStyle>
          <a:p>
            <a:endParaRPr/>
          </a:p>
        </p:txBody>
      </p:sp>
      <p:sp>
        <p:nvSpPr>
          <p:cNvPr id="3" name="Holder 3"/>
          <p:cNvSpPr>
            <a:spLocks noGrp="1"/>
          </p:cNvSpPr>
          <p:nvPr>
            <p:ph type="body" idx="1"/>
          </p:nvPr>
        </p:nvSpPr>
        <p:spPr>
          <a:xfrm>
            <a:off x="692350" y="1650037"/>
            <a:ext cx="7759301" cy="76944"/>
          </a:xfrm>
          <a:prstGeom prst="rect">
            <a:avLst/>
          </a:prstGeom>
        </p:spPr>
        <p:txBody>
          <a:bodyPr wrap="square" lIns="0" tIns="0" rIns="0" bIns="0">
            <a:spAutoFit/>
          </a:bodyPr>
          <a:lstStyle>
            <a:lvl1pPr>
              <a:defRPr sz="5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8" cy="276999"/>
          </a:xfrm>
          <a:prstGeom prst="rect">
            <a:avLst/>
          </a:prstGeom>
        </p:spPr>
        <p:txBody>
          <a:bodyPr wrap="square" lIns="0" tIns="0" rIns="0" bIns="0">
            <a:spAutoFit/>
          </a:bodyPr>
          <a:lstStyle>
            <a:lvl1pPr algn="ctr">
              <a:defRPr>
                <a:solidFill>
                  <a:schemeClr val="tx1">
                    <a:tint val="75000"/>
                  </a:schemeClr>
                </a:solidFill>
              </a:defRPr>
            </a:lvl1pPr>
          </a:lstStyle>
          <a:p>
            <a:pPr defTabSz="1812066"/>
            <a:endParaRPr lang="nb-NO">
              <a:solidFill>
                <a:prstClr val="black">
                  <a:tint val="75000"/>
                </a:prstClr>
              </a:solidFill>
            </a:endParaRPr>
          </a:p>
        </p:txBody>
      </p:sp>
      <p:sp>
        <p:nvSpPr>
          <p:cNvPr id="5" name="Holder 5"/>
          <p:cNvSpPr>
            <a:spLocks noGrp="1"/>
          </p:cNvSpPr>
          <p:nvPr>
            <p:ph type="dt" sz="half" idx="6"/>
          </p:nvPr>
        </p:nvSpPr>
        <p:spPr>
          <a:xfrm>
            <a:off x="457201" y="6377939"/>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1812066"/>
            <a:fld id="{1D8BD707-D9CF-40AE-B4C6-C98DA3205C09}" type="datetimeFigureOut">
              <a:rPr lang="en-US" smtClean="0">
                <a:solidFill>
                  <a:prstClr val="black">
                    <a:tint val="75000"/>
                  </a:prstClr>
                </a:solidFill>
              </a:rPr>
              <a:pPr defTabSz="1812066"/>
              <a:t>11/22/2016</a:t>
            </a:fld>
            <a:endParaRPr lang="en-US">
              <a:solidFill>
                <a:prstClr val="black">
                  <a:tint val="75000"/>
                </a:prstClr>
              </a:solidFill>
            </a:endParaRPr>
          </a:p>
        </p:txBody>
      </p:sp>
      <p:sp>
        <p:nvSpPr>
          <p:cNvPr id="6" name="Holder 6"/>
          <p:cNvSpPr>
            <a:spLocks noGrp="1"/>
          </p:cNvSpPr>
          <p:nvPr>
            <p:ph type="sldNum" sz="quarter" idx="7"/>
          </p:nvPr>
        </p:nvSpPr>
        <p:spPr>
          <a:xfrm>
            <a:off x="6583681"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1812066"/>
            <a:fld id="{B6F15528-21DE-4FAA-801E-634DDDAF4B2B}" type="slidenum">
              <a:rPr lang="nb-NO" smtClean="0">
                <a:solidFill>
                  <a:prstClr val="black">
                    <a:tint val="75000"/>
                  </a:prstClr>
                </a:solidFill>
              </a:rPr>
              <a:pPr defTabSz="1812066"/>
              <a:t>‹#›</a:t>
            </a:fld>
            <a:endParaRPr lang="nb-NO">
              <a:solidFill>
                <a:prstClr val="black">
                  <a:tint val="75000"/>
                </a:prstClr>
              </a:solidFill>
            </a:endParaRPr>
          </a:p>
        </p:txBody>
      </p:sp>
    </p:spTree>
    <p:extLst>
      <p:ext uri="{BB962C8B-B14F-4D97-AF65-F5344CB8AC3E}">
        <p14:creationId xmlns:p14="http://schemas.microsoft.com/office/powerpoint/2010/main" val="46850923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defRPr>
          <a:latin typeface="+mj-lt"/>
          <a:ea typeface="+mj-ea"/>
          <a:cs typeface="+mj-cs"/>
        </a:defRPr>
      </a:lvl1pPr>
    </p:titleStyle>
    <p:bodyStyle>
      <a:lvl1pPr marL="0">
        <a:defRPr>
          <a:latin typeface="+mn-lt"/>
          <a:ea typeface="+mn-ea"/>
          <a:cs typeface="+mn-cs"/>
        </a:defRPr>
      </a:lvl1pPr>
      <a:lvl2pPr marL="906033">
        <a:defRPr>
          <a:latin typeface="+mn-lt"/>
          <a:ea typeface="+mn-ea"/>
          <a:cs typeface="+mn-cs"/>
        </a:defRPr>
      </a:lvl2pPr>
      <a:lvl3pPr marL="1812066">
        <a:defRPr>
          <a:latin typeface="+mn-lt"/>
          <a:ea typeface="+mn-ea"/>
          <a:cs typeface="+mn-cs"/>
        </a:defRPr>
      </a:lvl3pPr>
      <a:lvl4pPr marL="2718100">
        <a:defRPr>
          <a:latin typeface="+mn-lt"/>
          <a:ea typeface="+mn-ea"/>
          <a:cs typeface="+mn-cs"/>
        </a:defRPr>
      </a:lvl4pPr>
      <a:lvl5pPr marL="3624133">
        <a:defRPr>
          <a:latin typeface="+mn-lt"/>
          <a:ea typeface="+mn-ea"/>
          <a:cs typeface="+mn-cs"/>
        </a:defRPr>
      </a:lvl5pPr>
      <a:lvl6pPr marL="4530166">
        <a:defRPr>
          <a:latin typeface="+mn-lt"/>
          <a:ea typeface="+mn-ea"/>
          <a:cs typeface="+mn-cs"/>
        </a:defRPr>
      </a:lvl6pPr>
      <a:lvl7pPr marL="5436199">
        <a:defRPr>
          <a:latin typeface="+mn-lt"/>
          <a:ea typeface="+mn-ea"/>
          <a:cs typeface="+mn-cs"/>
        </a:defRPr>
      </a:lvl7pPr>
      <a:lvl8pPr marL="6342233">
        <a:defRPr>
          <a:latin typeface="+mn-lt"/>
          <a:ea typeface="+mn-ea"/>
          <a:cs typeface="+mn-cs"/>
        </a:defRPr>
      </a:lvl8pPr>
      <a:lvl9pPr marL="7248266">
        <a:defRPr>
          <a:latin typeface="+mn-lt"/>
          <a:ea typeface="+mn-ea"/>
          <a:cs typeface="+mn-cs"/>
        </a:defRPr>
      </a:lvl9pPr>
    </p:bodyStyle>
    <p:otherStyle>
      <a:lvl1pPr marL="0">
        <a:defRPr>
          <a:latin typeface="+mn-lt"/>
          <a:ea typeface="+mn-ea"/>
          <a:cs typeface="+mn-cs"/>
        </a:defRPr>
      </a:lvl1pPr>
      <a:lvl2pPr marL="906033">
        <a:defRPr>
          <a:latin typeface="+mn-lt"/>
          <a:ea typeface="+mn-ea"/>
          <a:cs typeface="+mn-cs"/>
        </a:defRPr>
      </a:lvl2pPr>
      <a:lvl3pPr marL="1812066">
        <a:defRPr>
          <a:latin typeface="+mn-lt"/>
          <a:ea typeface="+mn-ea"/>
          <a:cs typeface="+mn-cs"/>
        </a:defRPr>
      </a:lvl3pPr>
      <a:lvl4pPr marL="2718100">
        <a:defRPr>
          <a:latin typeface="+mn-lt"/>
          <a:ea typeface="+mn-ea"/>
          <a:cs typeface="+mn-cs"/>
        </a:defRPr>
      </a:lvl4pPr>
      <a:lvl5pPr marL="3624133">
        <a:defRPr>
          <a:latin typeface="+mn-lt"/>
          <a:ea typeface="+mn-ea"/>
          <a:cs typeface="+mn-cs"/>
        </a:defRPr>
      </a:lvl5pPr>
      <a:lvl6pPr marL="4530166">
        <a:defRPr>
          <a:latin typeface="+mn-lt"/>
          <a:ea typeface="+mn-ea"/>
          <a:cs typeface="+mn-cs"/>
        </a:defRPr>
      </a:lvl6pPr>
      <a:lvl7pPr marL="5436199">
        <a:defRPr>
          <a:latin typeface="+mn-lt"/>
          <a:ea typeface="+mn-ea"/>
          <a:cs typeface="+mn-cs"/>
        </a:defRPr>
      </a:lvl7pPr>
      <a:lvl8pPr marL="6342233">
        <a:defRPr>
          <a:latin typeface="+mn-lt"/>
          <a:ea typeface="+mn-ea"/>
          <a:cs typeface="+mn-cs"/>
        </a:defRPr>
      </a:lvl8pPr>
      <a:lvl9pPr marL="72482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9140221" cy="1128739"/>
          </a:xfrm>
          <a:custGeom>
            <a:avLst/>
            <a:gdLst/>
            <a:ahLst/>
            <a:cxnLst/>
            <a:rect l="l" t="t" r="r" b="b"/>
            <a:pathLst>
              <a:path w="4608195" h="569595">
                <a:moveTo>
                  <a:pt x="0" y="569366"/>
                </a:moveTo>
                <a:lnTo>
                  <a:pt x="4608004" y="569366"/>
                </a:lnTo>
                <a:lnTo>
                  <a:pt x="4608004" y="0"/>
                </a:lnTo>
                <a:lnTo>
                  <a:pt x="0" y="0"/>
                </a:lnTo>
                <a:lnTo>
                  <a:pt x="0" y="569366"/>
                </a:lnTo>
              </a:path>
            </a:pathLst>
          </a:custGeom>
          <a:solidFill>
            <a:srgbClr val="3333B2"/>
          </a:solidFill>
        </p:spPr>
        <p:txBody>
          <a:bodyPr wrap="square" lIns="0" tIns="0" rIns="0" bIns="0" rtlCol="0"/>
          <a:lstStyle/>
          <a:p>
            <a:pPr defTabSz="1812066"/>
            <a:endParaRPr sz="3567" smtClean="0">
              <a:solidFill>
                <a:prstClr val="black"/>
              </a:solidFill>
            </a:endParaRPr>
          </a:p>
        </p:txBody>
      </p:sp>
      <p:sp>
        <p:nvSpPr>
          <p:cNvPr id="2" name="Holder 2"/>
          <p:cNvSpPr>
            <a:spLocks noGrp="1"/>
          </p:cNvSpPr>
          <p:nvPr>
            <p:ph type="title"/>
          </p:nvPr>
        </p:nvSpPr>
        <p:spPr>
          <a:xfrm>
            <a:off x="189025" y="104799"/>
            <a:ext cx="8765946" cy="215444"/>
          </a:xfrm>
          <a:prstGeom prst="rect">
            <a:avLst/>
          </a:prstGeom>
        </p:spPr>
        <p:txBody>
          <a:bodyPr wrap="square" lIns="0" tIns="0" rIns="0" bIns="0">
            <a:spAutoFit/>
          </a:bodyPr>
          <a:lstStyle>
            <a:lvl1pPr>
              <a:defRPr sz="1400" b="0" i="0">
                <a:solidFill>
                  <a:schemeClr val="bg1"/>
                </a:solidFill>
                <a:latin typeface="Tahoma"/>
                <a:cs typeface="Tahoma"/>
              </a:defRPr>
            </a:lvl1pPr>
          </a:lstStyle>
          <a:p>
            <a:endParaRPr/>
          </a:p>
        </p:txBody>
      </p:sp>
      <p:sp>
        <p:nvSpPr>
          <p:cNvPr id="3" name="Holder 3"/>
          <p:cNvSpPr>
            <a:spLocks noGrp="1"/>
          </p:cNvSpPr>
          <p:nvPr>
            <p:ph type="body" idx="1"/>
          </p:nvPr>
        </p:nvSpPr>
        <p:spPr>
          <a:xfrm>
            <a:off x="692350" y="1650037"/>
            <a:ext cx="7759301" cy="76944"/>
          </a:xfrm>
          <a:prstGeom prst="rect">
            <a:avLst/>
          </a:prstGeom>
        </p:spPr>
        <p:txBody>
          <a:bodyPr wrap="square" lIns="0" tIns="0" rIns="0" bIns="0">
            <a:spAutoFit/>
          </a:bodyPr>
          <a:lstStyle>
            <a:lvl1pPr>
              <a:defRPr sz="5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8" cy="276999"/>
          </a:xfrm>
          <a:prstGeom prst="rect">
            <a:avLst/>
          </a:prstGeom>
        </p:spPr>
        <p:txBody>
          <a:bodyPr wrap="square" lIns="0" tIns="0" rIns="0" bIns="0">
            <a:spAutoFit/>
          </a:bodyPr>
          <a:lstStyle>
            <a:lvl1pPr algn="ctr">
              <a:defRPr>
                <a:solidFill>
                  <a:schemeClr val="tx1">
                    <a:tint val="75000"/>
                  </a:schemeClr>
                </a:solidFill>
              </a:defRPr>
            </a:lvl1pPr>
          </a:lstStyle>
          <a:p>
            <a:pPr defTabSz="1812066"/>
            <a:endParaRPr lang="nb-NO">
              <a:solidFill>
                <a:prstClr val="black">
                  <a:tint val="75000"/>
                </a:prstClr>
              </a:solidFill>
            </a:endParaRPr>
          </a:p>
        </p:txBody>
      </p:sp>
      <p:sp>
        <p:nvSpPr>
          <p:cNvPr id="5" name="Holder 5"/>
          <p:cNvSpPr>
            <a:spLocks noGrp="1"/>
          </p:cNvSpPr>
          <p:nvPr>
            <p:ph type="dt" sz="half" idx="6"/>
          </p:nvPr>
        </p:nvSpPr>
        <p:spPr>
          <a:xfrm>
            <a:off x="457201" y="6377939"/>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1812066"/>
            <a:fld id="{1D8BD707-D9CF-40AE-B4C6-C98DA3205C09}" type="datetimeFigureOut">
              <a:rPr lang="en-US" smtClean="0">
                <a:solidFill>
                  <a:prstClr val="black">
                    <a:tint val="75000"/>
                  </a:prstClr>
                </a:solidFill>
              </a:rPr>
              <a:pPr defTabSz="1812066"/>
              <a:t>11/22/2016</a:t>
            </a:fld>
            <a:endParaRPr lang="en-US">
              <a:solidFill>
                <a:prstClr val="black">
                  <a:tint val="75000"/>
                </a:prstClr>
              </a:solidFill>
            </a:endParaRPr>
          </a:p>
        </p:txBody>
      </p:sp>
      <p:sp>
        <p:nvSpPr>
          <p:cNvPr id="6" name="Holder 6"/>
          <p:cNvSpPr>
            <a:spLocks noGrp="1"/>
          </p:cNvSpPr>
          <p:nvPr>
            <p:ph type="sldNum" sz="quarter" idx="7"/>
          </p:nvPr>
        </p:nvSpPr>
        <p:spPr>
          <a:xfrm>
            <a:off x="6583681"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1812066"/>
            <a:fld id="{B6F15528-21DE-4FAA-801E-634DDDAF4B2B}" type="slidenum">
              <a:rPr lang="nb-NO" smtClean="0">
                <a:solidFill>
                  <a:prstClr val="black">
                    <a:tint val="75000"/>
                  </a:prstClr>
                </a:solidFill>
              </a:rPr>
              <a:pPr defTabSz="1812066"/>
              <a:t>‹#›</a:t>
            </a:fld>
            <a:endParaRPr lang="nb-NO">
              <a:solidFill>
                <a:prstClr val="black">
                  <a:tint val="75000"/>
                </a:prstClr>
              </a:solidFill>
            </a:endParaRPr>
          </a:p>
        </p:txBody>
      </p:sp>
    </p:spTree>
    <p:extLst>
      <p:ext uri="{BB962C8B-B14F-4D97-AF65-F5344CB8AC3E}">
        <p14:creationId xmlns:p14="http://schemas.microsoft.com/office/powerpoint/2010/main" val="289152013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txStyles>
    <p:titleStyle>
      <a:lvl1pPr>
        <a:defRPr>
          <a:latin typeface="+mj-lt"/>
          <a:ea typeface="+mj-ea"/>
          <a:cs typeface="+mj-cs"/>
        </a:defRPr>
      </a:lvl1pPr>
    </p:titleStyle>
    <p:bodyStyle>
      <a:lvl1pPr marL="0">
        <a:defRPr>
          <a:latin typeface="+mn-lt"/>
          <a:ea typeface="+mn-ea"/>
          <a:cs typeface="+mn-cs"/>
        </a:defRPr>
      </a:lvl1pPr>
      <a:lvl2pPr marL="906033">
        <a:defRPr>
          <a:latin typeface="+mn-lt"/>
          <a:ea typeface="+mn-ea"/>
          <a:cs typeface="+mn-cs"/>
        </a:defRPr>
      </a:lvl2pPr>
      <a:lvl3pPr marL="1812066">
        <a:defRPr>
          <a:latin typeface="+mn-lt"/>
          <a:ea typeface="+mn-ea"/>
          <a:cs typeface="+mn-cs"/>
        </a:defRPr>
      </a:lvl3pPr>
      <a:lvl4pPr marL="2718100">
        <a:defRPr>
          <a:latin typeface="+mn-lt"/>
          <a:ea typeface="+mn-ea"/>
          <a:cs typeface="+mn-cs"/>
        </a:defRPr>
      </a:lvl4pPr>
      <a:lvl5pPr marL="3624133">
        <a:defRPr>
          <a:latin typeface="+mn-lt"/>
          <a:ea typeface="+mn-ea"/>
          <a:cs typeface="+mn-cs"/>
        </a:defRPr>
      </a:lvl5pPr>
      <a:lvl6pPr marL="4530166">
        <a:defRPr>
          <a:latin typeface="+mn-lt"/>
          <a:ea typeface="+mn-ea"/>
          <a:cs typeface="+mn-cs"/>
        </a:defRPr>
      </a:lvl6pPr>
      <a:lvl7pPr marL="5436199">
        <a:defRPr>
          <a:latin typeface="+mn-lt"/>
          <a:ea typeface="+mn-ea"/>
          <a:cs typeface="+mn-cs"/>
        </a:defRPr>
      </a:lvl7pPr>
      <a:lvl8pPr marL="6342233">
        <a:defRPr>
          <a:latin typeface="+mn-lt"/>
          <a:ea typeface="+mn-ea"/>
          <a:cs typeface="+mn-cs"/>
        </a:defRPr>
      </a:lvl8pPr>
      <a:lvl9pPr marL="7248266">
        <a:defRPr>
          <a:latin typeface="+mn-lt"/>
          <a:ea typeface="+mn-ea"/>
          <a:cs typeface="+mn-cs"/>
        </a:defRPr>
      </a:lvl9pPr>
    </p:bodyStyle>
    <p:otherStyle>
      <a:lvl1pPr marL="0">
        <a:defRPr>
          <a:latin typeface="+mn-lt"/>
          <a:ea typeface="+mn-ea"/>
          <a:cs typeface="+mn-cs"/>
        </a:defRPr>
      </a:lvl1pPr>
      <a:lvl2pPr marL="906033">
        <a:defRPr>
          <a:latin typeface="+mn-lt"/>
          <a:ea typeface="+mn-ea"/>
          <a:cs typeface="+mn-cs"/>
        </a:defRPr>
      </a:lvl2pPr>
      <a:lvl3pPr marL="1812066">
        <a:defRPr>
          <a:latin typeface="+mn-lt"/>
          <a:ea typeface="+mn-ea"/>
          <a:cs typeface="+mn-cs"/>
        </a:defRPr>
      </a:lvl3pPr>
      <a:lvl4pPr marL="2718100">
        <a:defRPr>
          <a:latin typeface="+mn-lt"/>
          <a:ea typeface="+mn-ea"/>
          <a:cs typeface="+mn-cs"/>
        </a:defRPr>
      </a:lvl4pPr>
      <a:lvl5pPr marL="3624133">
        <a:defRPr>
          <a:latin typeface="+mn-lt"/>
          <a:ea typeface="+mn-ea"/>
          <a:cs typeface="+mn-cs"/>
        </a:defRPr>
      </a:lvl5pPr>
      <a:lvl6pPr marL="4530166">
        <a:defRPr>
          <a:latin typeface="+mn-lt"/>
          <a:ea typeface="+mn-ea"/>
          <a:cs typeface="+mn-cs"/>
        </a:defRPr>
      </a:lvl6pPr>
      <a:lvl7pPr marL="5436199">
        <a:defRPr>
          <a:latin typeface="+mn-lt"/>
          <a:ea typeface="+mn-ea"/>
          <a:cs typeface="+mn-cs"/>
        </a:defRPr>
      </a:lvl7pPr>
      <a:lvl8pPr marL="6342233">
        <a:defRPr>
          <a:latin typeface="+mn-lt"/>
          <a:ea typeface="+mn-ea"/>
          <a:cs typeface="+mn-cs"/>
        </a:defRPr>
      </a:lvl8pPr>
      <a:lvl9pPr marL="72482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tif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google.no/url?sa=i&amp;rct=j&amp;q=&amp;esrc=s&amp;source=images&amp;cd=&amp;cad=rja&amp;uact=8&amp;ved=0ahUKEwiBrcHDqKLJAhVECSwKHWgTDi4QjRwIBw&amp;url=http://voices.nationalgeographic.com/2013/05/17/passenger-ship-spots-illegal-fishing-activity/&amp;bvm=bv.108194040,d.bGg&amp;psig=AFQjCNGKiUdyNHHQfCkBMZb-t1XJlm83mQ&amp;ust=1448222774020296"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rotWithShape="1">
          <a:blip r:embed="rId3">
            <a:extLst>
              <a:ext uri="{28A0092B-C50C-407E-A947-70E740481C1C}">
                <a14:useLocalDpi xmlns:a14="http://schemas.microsoft.com/office/drawing/2010/main" val="0"/>
              </a:ext>
            </a:extLst>
          </a:blip>
          <a:srcRect l="13253" t="-2505" r="40232" b="2505"/>
          <a:stretch/>
        </p:blipFill>
        <p:spPr>
          <a:xfrm>
            <a:off x="4255873" y="-149451"/>
            <a:ext cx="4888127" cy="7005874"/>
          </a:xfrm>
          <a:prstGeom prst="rect">
            <a:avLst/>
          </a:prstGeom>
        </p:spPr>
      </p:pic>
      <p:grpSp>
        <p:nvGrpSpPr>
          <p:cNvPr id="12" name="Gruppe 11"/>
          <p:cNvGrpSpPr/>
          <p:nvPr/>
        </p:nvGrpSpPr>
        <p:grpSpPr>
          <a:xfrm>
            <a:off x="1274" y="-129789"/>
            <a:ext cx="6854594" cy="7034143"/>
            <a:chOff x="1274" y="-129789"/>
            <a:chExt cx="6854594" cy="7034143"/>
          </a:xfrm>
        </p:grpSpPr>
        <p:pic>
          <p:nvPicPr>
            <p:cNvPr id="15" name="Bilde 14" descr="Untitled-1.png"/>
            <p:cNvPicPr>
              <a:picLocks noChangeAspect="1"/>
            </p:cNvPicPr>
            <p:nvPr/>
          </p:nvPicPr>
          <p:blipFill>
            <a:blip r:embed="rId4"/>
            <a:stretch>
              <a:fillRect/>
            </a:stretch>
          </p:blipFill>
          <p:spPr>
            <a:xfrm>
              <a:off x="1274" y="0"/>
              <a:ext cx="6845323" cy="6858000"/>
            </a:xfrm>
            <a:prstGeom prst="rect">
              <a:avLst/>
            </a:prstGeom>
          </p:spPr>
        </p:pic>
        <p:cxnSp>
          <p:nvCxnSpPr>
            <p:cNvPr id="17" name="Rett linje 16"/>
            <p:cNvCxnSpPr/>
            <p:nvPr/>
          </p:nvCxnSpPr>
          <p:spPr>
            <a:xfrm rot="5400000">
              <a:off x="2038799" y="2087286"/>
              <a:ext cx="7034143" cy="2599994"/>
            </a:xfrm>
            <a:prstGeom prst="line">
              <a:avLst/>
            </a:prstGeom>
            <a:ln w="1016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 name="Tittel 7"/>
          <p:cNvSpPr>
            <a:spLocks noGrp="1"/>
          </p:cNvSpPr>
          <p:nvPr>
            <p:ph type="ctrTitle"/>
          </p:nvPr>
        </p:nvSpPr>
        <p:spPr/>
        <p:txBody>
          <a:bodyPr/>
          <a:lstStyle/>
          <a:p>
            <a:r>
              <a:rPr lang="nb-NO" dirty="0"/>
              <a:t>Forskning og utvikling i </a:t>
            </a:r>
            <a:r>
              <a:rPr lang="nb-NO" dirty="0" err="1"/>
              <a:t>havrommet</a:t>
            </a:r>
            <a:endParaRPr lang="en-US" dirty="0"/>
          </a:p>
        </p:txBody>
      </p:sp>
      <p:sp>
        <p:nvSpPr>
          <p:cNvPr id="9" name="Undertittel 8"/>
          <p:cNvSpPr>
            <a:spLocks noGrp="1"/>
          </p:cNvSpPr>
          <p:nvPr>
            <p:ph type="subTitle" idx="1"/>
          </p:nvPr>
        </p:nvSpPr>
        <p:spPr/>
        <p:txBody>
          <a:bodyPr/>
          <a:lstStyle/>
          <a:p>
            <a:r>
              <a:rPr lang="en-US" dirty="0" smtClean="0"/>
              <a:t>MUF 2016</a:t>
            </a:r>
          </a:p>
          <a:p>
            <a:endParaRPr lang="en-US" dirty="0"/>
          </a:p>
          <a:p>
            <a:endParaRPr lang="en-US" dirty="0" smtClean="0"/>
          </a:p>
          <a:p>
            <a:endParaRPr lang="en-US" dirty="0"/>
          </a:p>
          <a:p>
            <a:r>
              <a:rPr lang="en-US" dirty="0" smtClean="0"/>
              <a:t>Bjørn-Morten Batalden</a:t>
            </a:r>
            <a:r>
              <a:rPr lang="en-US" smtClean="0"/>
              <a:t>, </a:t>
            </a:r>
            <a:r>
              <a:rPr lang="en-US" smtClean="0"/>
              <a:t>PhD</a:t>
            </a:r>
            <a:endParaRPr lang="en-US" dirty="0" smtClean="0"/>
          </a:p>
          <a:p>
            <a:r>
              <a:rPr lang="en-US" dirty="0" err="1" smtClean="0"/>
              <a:t>Førsteamanuensis</a:t>
            </a:r>
            <a:endParaRPr lang="en-US" dirty="0"/>
          </a:p>
        </p:txBody>
      </p:sp>
      <p:cxnSp>
        <p:nvCxnSpPr>
          <p:cNvPr id="10" name="Rett linje 9"/>
          <p:cNvCxnSpPr/>
          <p:nvPr/>
        </p:nvCxnSpPr>
        <p:spPr>
          <a:xfrm>
            <a:off x="790575" y="3490439"/>
            <a:ext cx="4579572"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Bilde 10" descr="LogoNorsk.png"/>
          <p:cNvPicPr>
            <a:picLocks noChangeAspect="1"/>
          </p:cNvPicPr>
          <p:nvPr/>
        </p:nvPicPr>
        <p:blipFill>
          <a:blip r:embed="rId5"/>
          <a:stretch>
            <a:fillRect/>
          </a:stretch>
        </p:blipFill>
        <p:spPr>
          <a:xfrm>
            <a:off x="8137228" y="5990616"/>
            <a:ext cx="532397" cy="532397"/>
          </a:xfrm>
          <a:prstGeom prst="rect">
            <a:avLst/>
          </a:prstGeom>
        </p:spPr>
      </p:pic>
      <p:pic>
        <p:nvPicPr>
          <p:cNvPr id="16" name="Bilde 15" descr="UiT_Navn_en_blaa1.png"/>
          <p:cNvPicPr>
            <a:picLocks noChangeAspect="1"/>
          </p:cNvPicPr>
          <p:nvPr/>
        </p:nvPicPr>
        <p:blipFill>
          <a:blip r:embed="rId6"/>
          <a:stretch>
            <a:fillRect/>
          </a:stretch>
        </p:blipFill>
        <p:spPr>
          <a:xfrm>
            <a:off x="0" y="0"/>
            <a:ext cx="1360025" cy="228671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Kvifor</a:t>
            </a:r>
            <a:r>
              <a:rPr lang="nb-NO" dirty="0" smtClean="0"/>
              <a:t> </a:t>
            </a:r>
            <a:r>
              <a:rPr lang="nb-NO" dirty="0" err="1" smtClean="0"/>
              <a:t>seilar</a:t>
            </a:r>
            <a:r>
              <a:rPr lang="nb-NO" dirty="0" smtClean="0"/>
              <a:t> </a:t>
            </a:r>
            <a:r>
              <a:rPr lang="nb-NO" dirty="0" err="1" smtClean="0"/>
              <a:t>ein</a:t>
            </a:r>
            <a:r>
              <a:rPr lang="nb-NO" dirty="0" smtClean="0"/>
              <a:t> north-up?</a:t>
            </a:r>
            <a:endParaRPr lang="nb-NO"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00" y="1751183"/>
            <a:ext cx="7354027" cy="4900046"/>
          </a:xfrm>
          <a:prstGeom prst="rect">
            <a:avLst/>
          </a:prstGeom>
        </p:spPr>
      </p:pic>
    </p:spTree>
    <p:extLst>
      <p:ext uri="{BB962C8B-B14F-4D97-AF65-F5344CB8AC3E}">
        <p14:creationId xmlns:p14="http://schemas.microsoft.com/office/powerpoint/2010/main" val="1150385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14" y="1760993"/>
            <a:ext cx="5012971" cy="5091299"/>
          </a:xfrm>
          <a:prstGeom prst="rect">
            <a:avLst/>
          </a:prstGeom>
        </p:spPr>
      </p:pic>
      <p:sp>
        <p:nvSpPr>
          <p:cNvPr id="2" name="Title 1"/>
          <p:cNvSpPr>
            <a:spLocks noGrp="1"/>
          </p:cNvSpPr>
          <p:nvPr>
            <p:ph type="title"/>
          </p:nvPr>
        </p:nvSpPr>
        <p:spPr>
          <a:xfrm>
            <a:off x="551428" y="246885"/>
            <a:ext cx="7880116" cy="849621"/>
          </a:xfrm>
        </p:spPr>
        <p:txBody>
          <a:bodyPr>
            <a:normAutofit fontScale="90000"/>
          </a:bodyPr>
          <a:lstStyle/>
          <a:p>
            <a:r>
              <a:rPr lang="en-US" dirty="0" err="1" smtClean="0"/>
              <a:t>SARex</a:t>
            </a:r>
            <a:r>
              <a:rPr lang="en-US" dirty="0" smtClean="0"/>
              <a:t> was conducted </a:t>
            </a:r>
            <a:r>
              <a:rPr lang="en-US" dirty="0"/>
              <a:t>north of Spitzbergen in ice influenced water in late April 2016</a:t>
            </a:r>
            <a:endParaRPr lang="nb-NO"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054" y="2496085"/>
            <a:ext cx="3354323" cy="4226447"/>
          </a:xfrm>
          <a:prstGeom prst="rect">
            <a:avLst/>
          </a:prstGeom>
        </p:spPr>
      </p:pic>
      <p:sp>
        <p:nvSpPr>
          <p:cNvPr id="9" name="Oval 8"/>
          <p:cNvSpPr/>
          <p:nvPr/>
        </p:nvSpPr>
        <p:spPr>
          <a:xfrm>
            <a:off x="7339693" y="5045529"/>
            <a:ext cx="277586" cy="27758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53092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9499" y="1853649"/>
            <a:ext cx="5631072" cy="3754048"/>
          </a:xfrm>
        </p:spPr>
      </p:pic>
      <p:sp>
        <p:nvSpPr>
          <p:cNvPr id="6" name="Rectangle 5"/>
          <p:cNvSpPr/>
          <p:nvPr/>
        </p:nvSpPr>
        <p:spPr>
          <a:xfrm>
            <a:off x="231388" y="509246"/>
            <a:ext cx="8839460" cy="707886"/>
          </a:xfrm>
          <a:prstGeom prst="rect">
            <a:avLst/>
          </a:prstGeom>
        </p:spPr>
        <p:txBody>
          <a:bodyPr wrap="square">
            <a:spAutoFit/>
          </a:bodyPr>
          <a:lstStyle/>
          <a:p>
            <a:r>
              <a:rPr lang="en-US" sz="2000" dirty="0" smtClean="0"/>
              <a:t>Identify </a:t>
            </a:r>
            <a:r>
              <a:rPr lang="en-US" sz="2000" dirty="0"/>
              <a:t>and explore the gaps between the functionality provided by the existing SOLAS approved safety equipment and the functionality required by the Polar Code</a:t>
            </a:r>
            <a:endParaRPr lang="nb-NO" sz="2000" dirty="0"/>
          </a:p>
        </p:txBody>
      </p:sp>
      <p:sp>
        <p:nvSpPr>
          <p:cNvPr id="3" name="Rectangle 2"/>
          <p:cNvSpPr/>
          <p:nvPr/>
        </p:nvSpPr>
        <p:spPr>
          <a:xfrm>
            <a:off x="320328" y="2031355"/>
            <a:ext cx="2396810" cy="4302716"/>
          </a:xfrm>
          <a:prstGeom prst="rect">
            <a:avLst/>
          </a:prstGeom>
        </p:spPr>
        <p:txBody>
          <a:bodyPr wrap="none">
            <a:spAutoFit/>
          </a:bodyPr>
          <a:lstStyle/>
          <a:p>
            <a:r>
              <a:rPr lang="en-US" dirty="0" smtClean="0"/>
              <a:t>Survival </a:t>
            </a:r>
            <a:r>
              <a:rPr lang="en-US" dirty="0"/>
              <a:t>time of 5 </a:t>
            </a:r>
            <a:r>
              <a:rPr lang="en-US" dirty="0" smtClean="0"/>
              <a:t>days</a:t>
            </a:r>
          </a:p>
          <a:p>
            <a:endParaRPr lang="en-US" dirty="0"/>
          </a:p>
          <a:p>
            <a:r>
              <a:rPr lang="en-US" dirty="0" err="1" smtClean="0"/>
              <a:t>Hypotermi</a:t>
            </a:r>
            <a:r>
              <a:rPr lang="en-US" dirty="0" smtClean="0"/>
              <a:t>: </a:t>
            </a:r>
          </a:p>
          <a:p>
            <a:r>
              <a:rPr lang="en-US" i="1" dirty="0" smtClean="0"/>
              <a:t>the </a:t>
            </a:r>
            <a:r>
              <a:rPr lang="en-US" i="1" dirty="0"/>
              <a:t>start of the </a:t>
            </a:r>
            <a:r>
              <a:rPr lang="en-US" i="1" dirty="0" smtClean="0"/>
              <a:t>end</a:t>
            </a:r>
          </a:p>
          <a:p>
            <a:endParaRPr lang="en-US" i="1" dirty="0"/>
          </a:p>
          <a:p>
            <a:pPr marL="285750" indent="-285750">
              <a:spcBef>
                <a:spcPct val="20000"/>
              </a:spcBef>
              <a:buFont typeface="Arial"/>
              <a:buChar char="–"/>
            </a:pPr>
            <a:r>
              <a:rPr lang="nb-NO" dirty="0" err="1">
                <a:solidFill>
                  <a:prstClr val="black"/>
                </a:solidFill>
                <a:latin typeface="Arial" pitchFamily="34" charset="0"/>
                <a:cs typeface="Arial" pitchFamily="34" charset="0"/>
              </a:rPr>
              <a:t>Cognitive</a:t>
            </a:r>
            <a:r>
              <a:rPr lang="nb-NO" dirty="0">
                <a:solidFill>
                  <a:prstClr val="black"/>
                </a:solidFill>
                <a:latin typeface="Arial" pitchFamily="34" charset="0"/>
                <a:cs typeface="Arial" pitchFamily="34" charset="0"/>
              </a:rPr>
              <a:t> </a:t>
            </a:r>
            <a:r>
              <a:rPr lang="nb-NO" dirty="0" err="1">
                <a:solidFill>
                  <a:prstClr val="black"/>
                </a:solidFill>
                <a:latin typeface="Arial" pitchFamily="34" charset="0"/>
                <a:cs typeface="Arial" pitchFamily="34" charset="0"/>
              </a:rPr>
              <a:t>abilities</a:t>
            </a:r>
            <a:endParaRPr lang="nb-NO" dirty="0">
              <a:solidFill>
                <a:prstClr val="black"/>
              </a:solidFill>
              <a:latin typeface="Arial" pitchFamily="34" charset="0"/>
              <a:cs typeface="Arial" pitchFamily="34" charset="0"/>
            </a:endParaRPr>
          </a:p>
          <a:p>
            <a:pPr marL="285750" indent="-285750">
              <a:spcBef>
                <a:spcPct val="20000"/>
              </a:spcBef>
              <a:buFont typeface="Arial"/>
              <a:buChar char="–"/>
            </a:pPr>
            <a:endParaRPr lang="nb-NO" dirty="0">
              <a:solidFill>
                <a:prstClr val="black"/>
              </a:solidFill>
              <a:latin typeface="Arial" pitchFamily="34" charset="0"/>
              <a:cs typeface="Arial" pitchFamily="34" charset="0"/>
            </a:endParaRPr>
          </a:p>
          <a:p>
            <a:pPr marL="285750" indent="-285750">
              <a:spcBef>
                <a:spcPct val="20000"/>
              </a:spcBef>
              <a:buFont typeface="Arial"/>
              <a:buChar char="–"/>
            </a:pPr>
            <a:r>
              <a:rPr lang="nb-NO" dirty="0">
                <a:solidFill>
                  <a:prstClr val="black"/>
                </a:solidFill>
                <a:latin typeface="Arial" pitchFamily="34" charset="0"/>
                <a:cs typeface="Arial" pitchFamily="34" charset="0"/>
              </a:rPr>
              <a:t>Body </a:t>
            </a:r>
            <a:r>
              <a:rPr lang="nb-NO" dirty="0" err="1">
                <a:solidFill>
                  <a:prstClr val="black"/>
                </a:solidFill>
                <a:latin typeface="Arial" pitchFamily="34" charset="0"/>
                <a:cs typeface="Arial" pitchFamily="34" charset="0"/>
              </a:rPr>
              <a:t>control</a:t>
            </a:r>
            <a:endParaRPr lang="nb-NO" dirty="0">
              <a:solidFill>
                <a:prstClr val="black"/>
              </a:solidFill>
              <a:latin typeface="Arial" pitchFamily="34" charset="0"/>
              <a:cs typeface="Arial" pitchFamily="34" charset="0"/>
            </a:endParaRPr>
          </a:p>
          <a:p>
            <a:pPr marL="285750" indent="-285750">
              <a:spcBef>
                <a:spcPct val="20000"/>
              </a:spcBef>
              <a:buFont typeface="Arial"/>
              <a:buChar char="–"/>
            </a:pPr>
            <a:endParaRPr lang="nb-NO" dirty="0">
              <a:solidFill>
                <a:prstClr val="black"/>
              </a:solidFill>
              <a:latin typeface="Arial" pitchFamily="34" charset="0"/>
              <a:cs typeface="Arial" pitchFamily="34" charset="0"/>
            </a:endParaRPr>
          </a:p>
          <a:p>
            <a:pPr marL="285750" indent="-285750">
              <a:spcBef>
                <a:spcPct val="20000"/>
              </a:spcBef>
              <a:buFont typeface="Arial"/>
              <a:buChar char="–"/>
            </a:pPr>
            <a:r>
              <a:rPr lang="nb-NO" dirty="0">
                <a:solidFill>
                  <a:prstClr val="black"/>
                </a:solidFill>
                <a:latin typeface="Arial" pitchFamily="34" charset="0"/>
                <a:cs typeface="Arial" pitchFamily="34" charset="0"/>
              </a:rPr>
              <a:t>Fine motor skills </a:t>
            </a:r>
            <a:r>
              <a:rPr lang="nb-NO" dirty="0" smtClean="0">
                <a:solidFill>
                  <a:prstClr val="black"/>
                </a:solidFill>
                <a:latin typeface="Arial" pitchFamily="34" charset="0"/>
                <a:cs typeface="Arial" pitchFamily="34" charset="0"/>
              </a:rPr>
              <a:t>– </a:t>
            </a:r>
          </a:p>
          <a:p>
            <a:pPr>
              <a:spcBef>
                <a:spcPct val="20000"/>
              </a:spcBef>
            </a:pPr>
            <a:r>
              <a:rPr lang="nb-NO" dirty="0" smtClean="0">
                <a:solidFill>
                  <a:prstClr val="black"/>
                </a:solidFill>
                <a:latin typeface="Arial" pitchFamily="34" charset="0"/>
                <a:cs typeface="Arial" pitchFamily="34" charset="0"/>
              </a:rPr>
              <a:t>    </a:t>
            </a:r>
            <a:r>
              <a:rPr lang="nb-NO" dirty="0" err="1" smtClean="0">
                <a:solidFill>
                  <a:prstClr val="black"/>
                </a:solidFill>
                <a:latin typeface="Arial" pitchFamily="34" charset="0"/>
                <a:cs typeface="Arial" pitchFamily="34" charset="0"/>
              </a:rPr>
              <a:t>extremities</a:t>
            </a:r>
            <a:endParaRPr lang="nb-NO" dirty="0">
              <a:solidFill>
                <a:prstClr val="black"/>
              </a:solidFill>
              <a:latin typeface="Arial" pitchFamily="34" charset="0"/>
              <a:cs typeface="Arial" pitchFamily="34" charset="0"/>
            </a:endParaRPr>
          </a:p>
          <a:p>
            <a:endParaRPr lang="en-US" dirty="0" smtClean="0"/>
          </a:p>
          <a:p>
            <a:endParaRPr lang="en-US" dirty="0"/>
          </a:p>
          <a:p>
            <a:endParaRPr lang="nb-NO" dirty="0"/>
          </a:p>
        </p:txBody>
      </p:sp>
    </p:spTree>
    <p:extLst>
      <p:ext uri="{BB962C8B-B14F-4D97-AF65-F5344CB8AC3E}">
        <p14:creationId xmlns:p14="http://schemas.microsoft.com/office/powerpoint/2010/main" val="1604532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56578" y="449580"/>
            <a:ext cx="3774348" cy="2515678"/>
          </a:xfrm>
        </p:spPr>
      </p:pic>
      <p:pic>
        <p:nvPicPr>
          <p:cNvPr id="3" name="Picture 2"/>
          <p:cNvPicPr>
            <a:picLocks noChangeAspect="1"/>
          </p:cNvPicPr>
          <p:nvPr/>
        </p:nvPicPr>
        <p:blipFill>
          <a:blip r:embed="rId4">
            <a:lum bright="-14000" contrast="32000"/>
          </a:blip>
          <a:stretch>
            <a:fillRect/>
          </a:stretch>
        </p:blipFill>
        <p:spPr>
          <a:xfrm>
            <a:off x="354514" y="3518776"/>
            <a:ext cx="5190624" cy="2999013"/>
          </a:xfrm>
          <a:prstGeom prst="rect">
            <a:avLst/>
          </a:prstGeom>
          <a:ln>
            <a:solidFill>
              <a:schemeClr val="accent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522" y="449581"/>
            <a:ext cx="3798197" cy="251567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847" y="281581"/>
            <a:ext cx="6038329" cy="1216926"/>
          </a:xfrm>
        </p:spPr>
        <p:txBody>
          <a:bodyPr/>
          <a:lstStyle/>
          <a:p>
            <a:r>
              <a:rPr lang="nb-NO" altLang="nb-NO" dirty="0"/>
              <a:t>On – land </a:t>
            </a:r>
            <a:r>
              <a:rPr lang="nb-NO" altLang="nb-NO" dirty="0" err="1"/>
              <a:t>command</a:t>
            </a:r>
            <a:r>
              <a:rPr lang="nb-NO" altLang="nb-NO" dirty="0"/>
              <a:t> </a:t>
            </a:r>
            <a:r>
              <a:rPr lang="nb-NO" altLang="nb-NO" dirty="0" err="1"/>
              <a:t>center</a:t>
            </a:r>
            <a:r>
              <a:rPr lang="nb-NO" altLang="nb-NO" dirty="0"/>
              <a:t>  (OLCC) </a:t>
            </a:r>
            <a:endParaRPr lang="nb-NO" dirty="0"/>
          </a:p>
        </p:txBody>
      </p:sp>
      <p:grpSp>
        <p:nvGrpSpPr>
          <p:cNvPr id="5" name="Group 4"/>
          <p:cNvGrpSpPr/>
          <p:nvPr/>
        </p:nvGrpSpPr>
        <p:grpSpPr>
          <a:xfrm>
            <a:off x="670300" y="1895725"/>
            <a:ext cx="7349527" cy="4525624"/>
            <a:chOff x="-33822" y="1852433"/>
            <a:chExt cx="7349527" cy="4525624"/>
          </a:xfrm>
        </p:grpSpPr>
        <p:pic>
          <p:nvPicPr>
            <p:cNvPr id="6" name="Picture 2" descr="C:\Users\peter\Desktop\bilder del 1 tokt\Forskningstokt mars 2011\nyse\SAM_0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475545" y="2929861"/>
              <a:ext cx="1477425" cy="2072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Arctic lab\forskningsship Kronprins Haak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62287" y="1852433"/>
              <a:ext cx="2706587" cy="15251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02279" y="2323769"/>
              <a:ext cx="2913426" cy="738664"/>
            </a:xfrm>
            <a:prstGeom prst="rect">
              <a:avLst/>
            </a:prstGeom>
            <a:noFill/>
          </p:spPr>
          <p:txBody>
            <a:bodyPr wrap="none" numCol="1" rtlCol="0">
              <a:spAutoFit/>
            </a:bodyPr>
            <a:lstStyle/>
            <a:p>
              <a:r>
                <a:rPr lang="en-US" sz="1400" b="1" dirty="0" smtClean="0"/>
                <a:t>Access to “all” on-board sensor data </a:t>
              </a:r>
            </a:p>
            <a:p>
              <a:r>
                <a:rPr lang="en-US" sz="1400" b="1" dirty="0" smtClean="0"/>
                <a:t>from the research ship</a:t>
              </a:r>
              <a:r>
                <a:rPr lang="en-US" sz="1400" b="1" dirty="0"/>
                <a:t> </a:t>
              </a:r>
              <a:endParaRPr lang="en-US" sz="1400" b="1" dirty="0" smtClean="0"/>
            </a:p>
            <a:p>
              <a:r>
                <a:rPr lang="en-US" sz="1400" b="1" dirty="0" smtClean="0"/>
                <a:t>“</a:t>
              </a:r>
              <a:r>
                <a:rPr lang="en-US" sz="1400" b="1" dirty="0" err="1" smtClean="0"/>
                <a:t>Kronprins</a:t>
              </a:r>
              <a:r>
                <a:rPr lang="en-US" sz="1400" b="1" dirty="0" smtClean="0"/>
                <a:t> Haakon” 2017/2018  </a:t>
              </a:r>
              <a:endParaRPr lang="en-US" sz="1400" b="1" dirty="0"/>
            </a:p>
          </p:txBody>
        </p:sp>
        <p:pic>
          <p:nvPicPr>
            <p:cNvPr id="9" name="Picture 8"/>
            <p:cNvPicPr>
              <a:picLocks noChangeAspect="1"/>
            </p:cNvPicPr>
            <p:nvPr/>
          </p:nvPicPr>
          <p:blipFill>
            <a:blip r:embed="rId4"/>
            <a:stretch>
              <a:fillRect/>
            </a:stretch>
          </p:blipFill>
          <p:spPr>
            <a:xfrm>
              <a:off x="3516900" y="4562274"/>
              <a:ext cx="2487607" cy="1651186"/>
            </a:xfrm>
            <a:prstGeom prst="rect">
              <a:avLst/>
            </a:prstGeom>
          </p:spPr>
        </p:pic>
        <p:sp>
          <p:nvSpPr>
            <p:cNvPr id="10" name="Curved Left Arrow 9"/>
            <p:cNvSpPr/>
            <p:nvPr/>
          </p:nvSpPr>
          <p:spPr>
            <a:xfrm rot="18773729">
              <a:off x="3949082" y="1884854"/>
              <a:ext cx="523616" cy="2711241"/>
            </a:xfrm>
            <a:prstGeom prst="curved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chemeClr val="tx1"/>
                </a:solidFill>
              </a:endParaRPr>
            </a:p>
          </p:txBody>
        </p:sp>
        <p:sp>
          <p:nvSpPr>
            <p:cNvPr id="11" name="Rounded Rectangle 10"/>
            <p:cNvSpPr/>
            <p:nvPr/>
          </p:nvSpPr>
          <p:spPr>
            <a:xfrm>
              <a:off x="2803569" y="5488916"/>
              <a:ext cx="328501" cy="292002"/>
            </a:xfrm>
            <a:prstGeom prst="roundRect">
              <a:avLst/>
            </a:prstGeom>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p>
          </p:txBody>
        </p:sp>
        <p:sp>
          <p:nvSpPr>
            <p:cNvPr id="12" name="Curved Left Arrow 11"/>
            <p:cNvSpPr/>
            <p:nvPr/>
          </p:nvSpPr>
          <p:spPr>
            <a:xfrm rot="8549865">
              <a:off x="1366810" y="3374772"/>
              <a:ext cx="553466" cy="2711241"/>
            </a:xfrm>
            <a:prstGeom prst="curved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numCol="1" rtlCol="0" anchor="ctr"/>
            <a:lstStyle/>
            <a:p>
              <a:pPr algn="ctr"/>
              <a:endParaRPr lang="en-US">
                <a:solidFill>
                  <a:schemeClr val="tx1"/>
                </a:solidFill>
              </a:endParaRPr>
            </a:p>
          </p:txBody>
        </p:sp>
        <p:cxnSp>
          <p:nvCxnSpPr>
            <p:cNvPr id="13" name="Straight Arrow Connector 12"/>
            <p:cNvCxnSpPr>
              <a:endCxn id="11" idx="3"/>
            </p:cNvCxnSpPr>
            <p:nvPr/>
          </p:nvCxnSpPr>
          <p:spPr>
            <a:xfrm flipH="1">
              <a:off x="3132070" y="5623940"/>
              <a:ext cx="317201" cy="10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25081" y="5854837"/>
              <a:ext cx="1051378" cy="523220"/>
            </a:xfrm>
            <a:prstGeom prst="rect">
              <a:avLst/>
            </a:prstGeom>
            <a:noFill/>
          </p:spPr>
          <p:txBody>
            <a:bodyPr wrap="none" numCol="1" rtlCol="0">
              <a:spAutoFit/>
            </a:bodyPr>
            <a:lstStyle/>
            <a:p>
              <a:pPr algn="ctr"/>
              <a:r>
                <a:rPr lang="en-US" sz="1400" b="1" dirty="0" smtClean="0"/>
                <a:t>analyzing </a:t>
              </a:r>
            </a:p>
            <a:p>
              <a:pPr algn="ctr"/>
              <a:r>
                <a:rPr lang="en-US" sz="1400" b="1" dirty="0" smtClean="0"/>
                <a:t>“Black box”</a:t>
              </a:r>
              <a:endParaRPr lang="en-US" sz="1400" b="1" dirty="0"/>
            </a:p>
          </p:txBody>
        </p:sp>
        <p:sp>
          <p:nvSpPr>
            <p:cNvPr id="15" name="TextBox 14"/>
            <p:cNvSpPr txBox="1"/>
            <p:nvPr/>
          </p:nvSpPr>
          <p:spPr>
            <a:xfrm>
              <a:off x="-33822" y="4958658"/>
              <a:ext cx="2009627" cy="738664"/>
            </a:xfrm>
            <a:prstGeom prst="rect">
              <a:avLst/>
            </a:prstGeom>
            <a:noFill/>
          </p:spPr>
          <p:txBody>
            <a:bodyPr wrap="square" numCol="1" rtlCol="0">
              <a:spAutoFit/>
            </a:bodyPr>
            <a:lstStyle/>
            <a:p>
              <a:r>
                <a:rPr lang="en-US" sz="1400" b="1" dirty="0" smtClean="0"/>
                <a:t>“Decision systems”</a:t>
              </a:r>
            </a:p>
            <a:p>
              <a:r>
                <a:rPr lang="en-US" sz="1400" b="1" dirty="0"/>
                <a:t>p</a:t>
              </a:r>
              <a:r>
                <a:rPr lang="en-US" sz="1400" b="1" dirty="0" smtClean="0"/>
                <a:t>rovide support in</a:t>
              </a:r>
            </a:p>
            <a:p>
              <a:r>
                <a:rPr lang="en-US" sz="1400" b="1" dirty="0"/>
                <a:t>c</a:t>
              </a:r>
              <a:r>
                <a:rPr lang="en-US" sz="1400" b="1" dirty="0" smtClean="0"/>
                <a:t>omplex tasks</a:t>
              </a:r>
              <a:endParaRPr lang="en-US" sz="1400" b="1" dirty="0"/>
            </a:p>
          </p:txBody>
        </p:sp>
      </p:grpSp>
      <p:pic>
        <p:nvPicPr>
          <p:cNvPr id="17" name="Bilde 15" descr="UiT_Navn_en_blaa1.png"/>
          <p:cNvPicPr>
            <a:picLocks noChangeAspect="1"/>
          </p:cNvPicPr>
          <p:nvPr/>
        </p:nvPicPr>
        <p:blipFill>
          <a:blip r:embed="rId5"/>
          <a:stretch>
            <a:fillRect/>
          </a:stretch>
        </p:blipFill>
        <p:spPr>
          <a:xfrm>
            <a:off x="0" y="0"/>
            <a:ext cx="1360025" cy="2286710"/>
          </a:xfrm>
          <a:prstGeom prst="rect">
            <a:avLst/>
          </a:prstGeom>
        </p:spPr>
      </p:pic>
    </p:spTree>
    <p:extLst>
      <p:ext uri="{BB962C8B-B14F-4D97-AF65-F5344CB8AC3E}">
        <p14:creationId xmlns:p14="http://schemas.microsoft.com/office/powerpoint/2010/main" val="3338903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776" y="207675"/>
            <a:ext cx="17371049" cy="654762"/>
          </a:xfrm>
          <a:prstGeom prst="rect">
            <a:avLst/>
          </a:prstGeom>
        </p:spPr>
        <p:txBody>
          <a:bodyPr vert="horz" wrap="square" lIns="0" tIns="225647" rIns="0" bIns="0" rtlCol="0">
            <a:spAutoFit/>
          </a:bodyPr>
          <a:lstStyle/>
          <a:p>
            <a:pPr marL="25168"/>
            <a:r>
              <a:rPr spc="-40" dirty="0"/>
              <a:t>Prediction</a:t>
            </a:r>
            <a:r>
              <a:rPr spc="50" dirty="0"/>
              <a:t> </a:t>
            </a:r>
            <a:r>
              <a:rPr spc="-89" dirty="0"/>
              <a:t>of</a:t>
            </a:r>
            <a:r>
              <a:rPr spc="59" dirty="0"/>
              <a:t> </a:t>
            </a:r>
            <a:r>
              <a:rPr spc="-59" dirty="0"/>
              <a:t>icing</a:t>
            </a:r>
            <a:r>
              <a:rPr spc="59" dirty="0"/>
              <a:t> </a:t>
            </a:r>
            <a:r>
              <a:rPr spc="-129" dirty="0"/>
              <a:t>on</a:t>
            </a:r>
            <a:r>
              <a:rPr spc="59" dirty="0"/>
              <a:t> </a:t>
            </a:r>
            <a:r>
              <a:rPr spc="-119" dirty="0"/>
              <a:t>ships</a:t>
            </a:r>
            <a:r>
              <a:rPr spc="59" dirty="0"/>
              <a:t> </a:t>
            </a:r>
            <a:r>
              <a:rPr spc="-89" dirty="0"/>
              <a:t>-</a:t>
            </a:r>
            <a:r>
              <a:rPr spc="59" dirty="0"/>
              <a:t> </a:t>
            </a:r>
            <a:r>
              <a:rPr spc="-168" dirty="0"/>
              <a:t>m</a:t>
            </a:r>
            <a:r>
              <a:rPr spc="-40" dirty="0"/>
              <a:t>o</a:t>
            </a:r>
            <a:r>
              <a:rPr spc="-89" dirty="0"/>
              <a:t>delling</a:t>
            </a:r>
            <a:r>
              <a:rPr spc="59" dirty="0"/>
              <a:t> </a:t>
            </a:r>
            <a:r>
              <a:rPr spc="-129" dirty="0"/>
              <a:t>and</a:t>
            </a:r>
            <a:r>
              <a:rPr spc="59" dirty="0"/>
              <a:t> </a:t>
            </a:r>
            <a:r>
              <a:rPr spc="-109" dirty="0"/>
              <a:t>results</a:t>
            </a:r>
          </a:p>
        </p:txBody>
      </p:sp>
      <p:sp>
        <p:nvSpPr>
          <p:cNvPr id="3" name="object 3"/>
          <p:cNvSpPr txBox="1"/>
          <p:nvPr/>
        </p:nvSpPr>
        <p:spPr>
          <a:xfrm>
            <a:off x="2222537" y="1255420"/>
            <a:ext cx="4694899" cy="2091535"/>
          </a:xfrm>
          <a:prstGeom prst="rect">
            <a:avLst/>
          </a:prstGeom>
        </p:spPr>
        <p:txBody>
          <a:bodyPr vert="horz" wrap="square" lIns="0" tIns="0" rIns="0" bIns="0" rtlCol="0">
            <a:spAutoFit/>
          </a:bodyPr>
          <a:lstStyle/>
          <a:p>
            <a:pPr algn="ctr" defTabSz="1812066"/>
            <a:r>
              <a:rPr sz="2180" b="1" spc="-69" dirty="0">
                <a:solidFill>
                  <a:prstClr val="black"/>
                </a:solidFill>
                <a:latin typeface="Gill Sans MT"/>
                <a:cs typeface="Gill Sans MT"/>
              </a:rPr>
              <a:t>Eirik</a:t>
            </a:r>
            <a:r>
              <a:rPr sz="2180" b="1" spc="178" dirty="0">
                <a:solidFill>
                  <a:prstClr val="black"/>
                </a:solidFill>
                <a:latin typeface="Gill Sans MT"/>
                <a:cs typeface="Gill Sans MT"/>
              </a:rPr>
              <a:t> </a:t>
            </a:r>
            <a:r>
              <a:rPr sz="2180" b="1" dirty="0">
                <a:solidFill>
                  <a:prstClr val="black"/>
                </a:solidFill>
                <a:latin typeface="Gill Sans MT"/>
                <a:cs typeface="Gill Sans MT"/>
              </a:rPr>
              <a:t>Mikal</a:t>
            </a:r>
            <a:r>
              <a:rPr sz="2180" b="1" spc="178" dirty="0">
                <a:solidFill>
                  <a:prstClr val="black"/>
                </a:solidFill>
                <a:latin typeface="Gill Sans MT"/>
                <a:cs typeface="Gill Sans MT"/>
              </a:rPr>
              <a:t> </a:t>
            </a:r>
            <a:r>
              <a:rPr sz="2180" b="1" spc="-79" dirty="0">
                <a:solidFill>
                  <a:prstClr val="black"/>
                </a:solidFill>
                <a:latin typeface="Gill Sans MT"/>
                <a:cs typeface="Gill Sans MT"/>
              </a:rPr>
              <a:t>Samuelsen</a:t>
            </a:r>
            <a:r>
              <a:rPr sz="2378" spc="-73" baseline="27777" dirty="0">
                <a:solidFill>
                  <a:prstClr val="black"/>
                </a:solidFill>
                <a:latin typeface="Arial"/>
                <a:cs typeface="Arial"/>
              </a:rPr>
              <a:t>1</a:t>
            </a:r>
            <a:r>
              <a:rPr sz="2378" i="1" spc="30" baseline="27777" dirty="0">
                <a:solidFill>
                  <a:prstClr val="black"/>
                </a:solidFill>
                <a:latin typeface="Arial"/>
                <a:cs typeface="Arial"/>
              </a:rPr>
              <a:t>,</a:t>
            </a:r>
            <a:r>
              <a:rPr sz="2378" spc="-73" baseline="27777" dirty="0">
                <a:solidFill>
                  <a:prstClr val="black"/>
                </a:solidFill>
                <a:latin typeface="Arial"/>
                <a:cs typeface="Arial"/>
              </a:rPr>
              <a:t>2</a:t>
            </a:r>
            <a:endParaRPr sz="2378" baseline="27777">
              <a:solidFill>
                <a:prstClr val="black"/>
              </a:solidFill>
              <a:latin typeface="Arial"/>
              <a:cs typeface="Arial"/>
            </a:endParaRPr>
          </a:p>
          <a:p>
            <a:pPr defTabSz="1812066">
              <a:spcBef>
                <a:spcPts val="65"/>
              </a:spcBef>
            </a:pPr>
            <a:endParaRPr sz="2279">
              <a:solidFill>
                <a:prstClr val="black"/>
              </a:solidFill>
              <a:latin typeface="Times New Roman"/>
              <a:cs typeface="Times New Roman"/>
            </a:endParaRPr>
          </a:p>
          <a:p>
            <a:pPr marL="25168" marR="10067" algn="ctr" defTabSz="1812066">
              <a:lnSpc>
                <a:spcPct val="102600"/>
              </a:lnSpc>
            </a:pPr>
            <a:r>
              <a:rPr sz="2180" spc="-139" dirty="0">
                <a:solidFill>
                  <a:prstClr val="black"/>
                </a:solidFill>
                <a:latin typeface="Arial"/>
                <a:cs typeface="Arial"/>
              </a:rPr>
              <a:t>1</a:t>
            </a:r>
            <a:r>
              <a:rPr sz="2180" spc="109" dirty="0">
                <a:solidFill>
                  <a:prstClr val="black"/>
                </a:solidFill>
                <a:latin typeface="Arial"/>
                <a:cs typeface="Arial"/>
              </a:rPr>
              <a:t> </a:t>
            </a:r>
            <a:r>
              <a:rPr sz="2180" spc="20" dirty="0">
                <a:solidFill>
                  <a:prstClr val="black"/>
                </a:solidFill>
                <a:latin typeface="Arial"/>
                <a:cs typeface="Arial"/>
              </a:rPr>
              <a:t>UiT</a:t>
            </a:r>
            <a:r>
              <a:rPr sz="2180" spc="109" dirty="0">
                <a:solidFill>
                  <a:prstClr val="black"/>
                </a:solidFill>
                <a:latin typeface="Arial"/>
                <a:cs typeface="Arial"/>
              </a:rPr>
              <a:t> </a:t>
            </a:r>
            <a:r>
              <a:rPr sz="2180" spc="-10" dirty="0">
                <a:solidFill>
                  <a:prstClr val="black"/>
                </a:solidFill>
                <a:latin typeface="Arial"/>
                <a:cs typeface="Arial"/>
              </a:rPr>
              <a:t>-</a:t>
            </a:r>
            <a:r>
              <a:rPr sz="2180" spc="109" dirty="0">
                <a:solidFill>
                  <a:prstClr val="black"/>
                </a:solidFill>
                <a:latin typeface="Arial"/>
                <a:cs typeface="Arial"/>
              </a:rPr>
              <a:t> </a:t>
            </a:r>
            <a:r>
              <a:rPr sz="2180" spc="-79" dirty="0">
                <a:solidFill>
                  <a:prstClr val="black"/>
                </a:solidFill>
                <a:latin typeface="Arial"/>
                <a:cs typeface="Arial"/>
              </a:rPr>
              <a:t>The</a:t>
            </a:r>
            <a:r>
              <a:rPr sz="2180" spc="109" dirty="0">
                <a:solidFill>
                  <a:prstClr val="black"/>
                </a:solidFill>
                <a:latin typeface="Arial"/>
                <a:cs typeface="Arial"/>
              </a:rPr>
              <a:t> </a:t>
            </a:r>
            <a:r>
              <a:rPr sz="2180" spc="-20" dirty="0">
                <a:solidFill>
                  <a:prstClr val="black"/>
                </a:solidFill>
                <a:latin typeface="Arial"/>
                <a:cs typeface="Arial"/>
              </a:rPr>
              <a:t>Arctic</a:t>
            </a:r>
            <a:r>
              <a:rPr sz="2180" spc="109" dirty="0">
                <a:solidFill>
                  <a:prstClr val="black"/>
                </a:solidFill>
                <a:latin typeface="Arial"/>
                <a:cs typeface="Arial"/>
              </a:rPr>
              <a:t> </a:t>
            </a:r>
            <a:r>
              <a:rPr sz="2180" spc="-99" dirty="0">
                <a:solidFill>
                  <a:prstClr val="black"/>
                </a:solidFill>
                <a:latin typeface="Arial"/>
                <a:cs typeface="Arial"/>
              </a:rPr>
              <a:t>Univ</a:t>
            </a:r>
            <a:r>
              <a:rPr sz="2180" spc="-119" dirty="0">
                <a:solidFill>
                  <a:prstClr val="black"/>
                </a:solidFill>
                <a:latin typeface="Arial"/>
                <a:cs typeface="Arial"/>
              </a:rPr>
              <a:t>e</a:t>
            </a:r>
            <a:r>
              <a:rPr sz="2180" spc="-20" dirty="0">
                <a:solidFill>
                  <a:prstClr val="black"/>
                </a:solidFill>
                <a:latin typeface="Arial"/>
                <a:cs typeface="Arial"/>
              </a:rPr>
              <a:t>rsi</a:t>
            </a:r>
            <a:r>
              <a:rPr sz="2180" spc="-79" dirty="0">
                <a:solidFill>
                  <a:prstClr val="black"/>
                </a:solidFill>
                <a:latin typeface="Arial"/>
                <a:cs typeface="Arial"/>
              </a:rPr>
              <a:t>t</a:t>
            </a:r>
            <a:r>
              <a:rPr sz="2180" spc="-99" dirty="0">
                <a:solidFill>
                  <a:prstClr val="black"/>
                </a:solidFill>
                <a:latin typeface="Arial"/>
                <a:cs typeface="Arial"/>
              </a:rPr>
              <a:t>y</a:t>
            </a:r>
            <a:r>
              <a:rPr sz="2180" spc="109" dirty="0">
                <a:solidFill>
                  <a:prstClr val="black"/>
                </a:solidFill>
                <a:latin typeface="Arial"/>
                <a:cs typeface="Arial"/>
              </a:rPr>
              <a:t> </a:t>
            </a:r>
            <a:r>
              <a:rPr sz="2180" spc="-50" dirty="0">
                <a:solidFill>
                  <a:prstClr val="black"/>
                </a:solidFill>
                <a:latin typeface="Arial"/>
                <a:cs typeface="Arial"/>
              </a:rPr>
              <a:t>of</a:t>
            </a:r>
            <a:r>
              <a:rPr sz="2180" spc="109" dirty="0">
                <a:solidFill>
                  <a:prstClr val="black"/>
                </a:solidFill>
                <a:latin typeface="Arial"/>
                <a:cs typeface="Arial"/>
              </a:rPr>
              <a:t> </a:t>
            </a:r>
            <a:r>
              <a:rPr sz="2180" spc="-119" dirty="0">
                <a:solidFill>
                  <a:prstClr val="black"/>
                </a:solidFill>
                <a:latin typeface="Arial"/>
                <a:cs typeface="Arial"/>
              </a:rPr>
              <a:t>N</a:t>
            </a:r>
            <a:r>
              <a:rPr sz="2180" spc="-149" dirty="0">
                <a:solidFill>
                  <a:prstClr val="black"/>
                </a:solidFill>
                <a:latin typeface="Arial"/>
                <a:cs typeface="Arial"/>
              </a:rPr>
              <a:t>o</a:t>
            </a:r>
            <a:r>
              <a:rPr sz="2180" spc="-30" dirty="0">
                <a:solidFill>
                  <a:prstClr val="black"/>
                </a:solidFill>
                <a:latin typeface="Arial"/>
                <a:cs typeface="Arial"/>
              </a:rPr>
              <a:t>r</a:t>
            </a:r>
            <a:r>
              <a:rPr sz="2180" spc="-139" dirty="0">
                <a:solidFill>
                  <a:prstClr val="black"/>
                </a:solidFill>
                <a:latin typeface="Arial"/>
                <a:cs typeface="Arial"/>
              </a:rPr>
              <a:t>w</a:t>
            </a:r>
            <a:r>
              <a:rPr sz="2180" spc="-248" dirty="0">
                <a:solidFill>
                  <a:prstClr val="black"/>
                </a:solidFill>
                <a:latin typeface="Arial"/>
                <a:cs typeface="Arial"/>
              </a:rPr>
              <a:t>a</a:t>
            </a:r>
            <a:r>
              <a:rPr sz="2180" spc="-99" dirty="0">
                <a:solidFill>
                  <a:prstClr val="black"/>
                </a:solidFill>
                <a:latin typeface="Arial"/>
                <a:cs typeface="Arial"/>
              </a:rPr>
              <a:t>y</a:t>
            </a:r>
            <a:r>
              <a:rPr sz="2180" spc="-59" dirty="0">
                <a:solidFill>
                  <a:prstClr val="black"/>
                </a:solidFill>
                <a:latin typeface="Arial"/>
                <a:cs typeface="Arial"/>
              </a:rPr>
              <a:t> </a:t>
            </a:r>
            <a:r>
              <a:rPr sz="2180" spc="-139" dirty="0">
                <a:solidFill>
                  <a:prstClr val="black"/>
                </a:solidFill>
                <a:latin typeface="Arial"/>
                <a:cs typeface="Arial"/>
              </a:rPr>
              <a:t>2</a:t>
            </a:r>
            <a:r>
              <a:rPr sz="2180" spc="109" dirty="0">
                <a:solidFill>
                  <a:prstClr val="black"/>
                </a:solidFill>
                <a:latin typeface="Arial"/>
                <a:cs typeface="Arial"/>
              </a:rPr>
              <a:t> </a:t>
            </a:r>
            <a:r>
              <a:rPr sz="2180" spc="-119" dirty="0">
                <a:solidFill>
                  <a:prstClr val="black"/>
                </a:solidFill>
                <a:latin typeface="Arial"/>
                <a:cs typeface="Arial"/>
              </a:rPr>
              <a:t>N</a:t>
            </a:r>
            <a:r>
              <a:rPr sz="2180" spc="-149" dirty="0">
                <a:solidFill>
                  <a:prstClr val="black"/>
                </a:solidFill>
                <a:latin typeface="Arial"/>
                <a:cs typeface="Arial"/>
              </a:rPr>
              <a:t>o</a:t>
            </a:r>
            <a:r>
              <a:rPr sz="2180" spc="-10" dirty="0">
                <a:solidFill>
                  <a:prstClr val="black"/>
                </a:solidFill>
                <a:latin typeface="Arial"/>
                <a:cs typeface="Arial"/>
              </a:rPr>
              <a:t>r</a:t>
            </a:r>
            <a:r>
              <a:rPr sz="2180" spc="-178" dirty="0">
                <a:solidFill>
                  <a:prstClr val="black"/>
                </a:solidFill>
                <a:latin typeface="Arial"/>
                <a:cs typeface="Arial"/>
              </a:rPr>
              <a:t>w</a:t>
            </a:r>
            <a:r>
              <a:rPr sz="2180" spc="-129" dirty="0">
                <a:solidFill>
                  <a:prstClr val="black"/>
                </a:solidFill>
                <a:latin typeface="Arial"/>
                <a:cs typeface="Arial"/>
              </a:rPr>
              <a:t>egian</a:t>
            </a:r>
            <a:r>
              <a:rPr sz="2180" spc="109" dirty="0">
                <a:solidFill>
                  <a:prstClr val="black"/>
                </a:solidFill>
                <a:latin typeface="Arial"/>
                <a:cs typeface="Arial"/>
              </a:rPr>
              <a:t> </a:t>
            </a:r>
            <a:r>
              <a:rPr sz="2180" spc="-89" dirty="0">
                <a:solidFill>
                  <a:prstClr val="black"/>
                </a:solidFill>
                <a:latin typeface="Arial"/>
                <a:cs typeface="Arial"/>
              </a:rPr>
              <a:t>Mete</a:t>
            </a:r>
            <a:r>
              <a:rPr sz="2180" spc="-149" dirty="0">
                <a:solidFill>
                  <a:prstClr val="black"/>
                </a:solidFill>
                <a:latin typeface="Arial"/>
                <a:cs typeface="Arial"/>
              </a:rPr>
              <a:t>o</a:t>
            </a:r>
            <a:r>
              <a:rPr sz="2180" spc="-79" dirty="0">
                <a:solidFill>
                  <a:prstClr val="black"/>
                </a:solidFill>
                <a:latin typeface="Arial"/>
                <a:cs typeface="Arial"/>
              </a:rPr>
              <a:t>rological</a:t>
            </a:r>
            <a:r>
              <a:rPr sz="2180" spc="109" dirty="0">
                <a:solidFill>
                  <a:prstClr val="black"/>
                </a:solidFill>
                <a:latin typeface="Arial"/>
                <a:cs typeface="Arial"/>
              </a:rPr>
              <a:t> </a:t>
            </a:r>
            <a:r>
              <a:rPr sz="2180" spc="-30" dirty="0">
                <a:solidFill>
                  <a:prstClr val="black"/>
                </a:solidFill>
                <a:latin typeface="Arial"/>
                <a:cs typeface="Arial"/>
              </a:rPr>
              <a:t>Institute</a:t>
            </a:r>
            <a:endParaRPr sz="2180">
              <a:solidFill>
                <a:prstClr val="black"/>
              </a:solidFill>
              <a:latin typeface="Arial"/>
              <a:cs typeface="Arial"/>
            </a:endParaRPr>
          </a:p>
          <a:p>
            <a:pPr defTabSz="1812066">
              <a:spcBef>
                <a:spcPts val="18"/>
              </a:spcBef>
            </a:pPr>
            <a:endParaRPr sz="2378">
              <a:solidFill>
                <a:prstClr val="black"/>
              </a:solidFill>
              <a:latin typeface="Times New Roman"/>
              <a:cs typeface="Times New Roman"/>
            </a:endParaRPr>
          </a:p>
          <a:p>
            <a:pPr algn="ctr" defTabSz="1812066"/>
            <a:r>
              <a:rPr sz="2180" spc="-139" dirty="0">
                <a:solidFill>
                  <a:prstClr val="black"/>
                </a:solidFill>
                <a:latin typeface="Arial"/>
                <a:cs typeface="Arial"/>
              </a:rPr>
              <a:t>03</a:t>
            </a:r>
            <a:r>
              <a:rPr sz="2180" spc="109" dirty="0">
                <a:solidFill>
                  <a:prstClr val="black"/>
                </a:solidFill>
                <a:latin typeface="Arial"/>
                <a:cs typeface="Arial"/>
              </a:rPr>
              <a:t> </a:t>
            </a:r>
            <a:r>
              <a:rPr sz="2180" spc="-129" dirty="0">
                <a:solidFill>
                  <a:prstClr val="black"/>
                </a:solidFill>
                <a:latin typeface="Arial"/>
                <a:cs typeface="Arial"/>
              </a:rPr>
              <a:t>Novem</a:t>
            </a:r>
            <a:r>
              <a:rPr sz="2180" spc="-50" dirty="0">
                <a:solidFill>
                  <a:prstClr val="black"/>
                </a:solidFill>
                <a:latin typeface="Arial"/>
                <a:cs typeface="Arial"/>
              </a:rPr>
              <a:t>b</a:t>
            </a:r>
            <a:r>
              <a:rPr sz="2180" spc="-129" dirty="0">
                <a:solidFill>
                  <a:prstClr val="black"/>
                </a:solidFill>
                <a:latin typeface="Arial"/>
                <a:cs typeface="Arial"/>
              </a:rPr>
              <a:t>er</a:t>
            </a:r>
            <a:r>
              <a:rPr sz="2180" spc="109" dirty="0">
                <a:solidFill>
                  <a:prstClr val="black"/>
                </a:solidFill>
                <a:latin typeface="Arial"/>
                <a:cs typeface="Arial"/>
              </a:rPr>
              <a:t> </a:t>
            </a:r>
            <a:r>
              <a:rPr sz="2180" spc="-139" dirty="0">
                <a:solidFill>
                  <a:prstClr val="black"/>
                </a:solidFill>
                <a:latin typeface="Arial"/>
                <a:cs typeface="Arial"/>
              </a:rPr>
              <a:t>2016</a:t>
            </a:r>
            <a:endParaRPr sz="2180">
              <a:solidFill>
                <a:prstClr val="black"/>
              </a:solidFill>
              <a:latin typeface="Arial"/>
              <a:cs typeface="Arial"/>
            </a:endParaRPr>
          </a:p>
        </p:txBody>
      </p:sp>
      <p:sp>
        <p:nvSpPr>
          <p:cNvPr id="4" name="object 4"/>
          <p:cNvSpPr/>
          <p:nvPr/>
        </p:nvSpPr>
        <p:spPr>
          <a:xfrm>
            <a:off x="3012907" y="3418448"/>
            <a:ext cx="3113906" cy="1712040"/>
          </a:xfrm>
          <a:prstGeom prst="rect">
            <a:avLst/>
          </a:prstGeom>
          <a:blipFill>
            <a:blip r:embed="rId3" cstate="print"/>
            <a:stretch>
              <a:fillRect/>
            </a:stretch>
          </a:blipFill>
        </p:spPr>
        <p:txBody>
          <a:bodyPr wrap="square" lIns="0" tIns="0" rIns="0" bIns="0" rtlCol="0"/>
          <a:lstStyle/>
          <a:p>
            <a:pPr defTabSz="1812066"/>
            <a:endParaRPr sz="3567">
              <a:solidFill>
                <a:prstClr val="black"/>
              </a:solidFill>
            </a:endParaRPr>
          </a:p>
        </p:txBody>
      </p:sp>
      <p:sp>
        <p:nvSpPr>
          <p:cNvPr id="5" name="object 5"/>
          <p:cNvSpPr txBox="1"/>
          <p:nvPr/>
        </p:nvSpPr>
        <p:spPr>
          <a:xfrm>
            <a:off x="3379789" y="5289888"/>
            <a:ext cx="2380796" cy="243913"/>
          </a:xfrm>
          <a:prstGeom prst="rect">
            <a:avLst/>
          </a:prstGeom>
        </p:spPr>
        <p:txBody>
          <a:bodyPr vert="horz" wrap="square" lIns="0" tIns="0" rIns="0" bIns="0" rtlCol="0">
            <a:spAutoFit/>
          </a:bodyPr>
          <a:lstStyle/>
          <a:p>
            <a:pPr marL="25168" defTabSz="1812066"/>
            <a:r>
              <a:rPr sz="1585" spc="10" dirty="0">
                <a:solidFill>
                  <a:prstClr val="black"/>
                </a:solidFill>
                <a:latin typeface="Arial"/>
                <a:cs typeface="Arial"/>
              </a:rPr>
              <a:t>Photo: </a:t>
            </a:r>
            <a:r>
              <a:rPr sz="1585" spc="-139" dirty="0">
                <a:solidFill>
                  <a:prstClr val="black"/>
                </a:solidFill>
                <a:latin typeface="Arial"/>
                <a:cs typeface="Arial"/>
              </a:rPr>
              <a:t> </a:t>
            </a:r>
            <a:r>
              <a:rPr sz="1585" spc="-10" dirty="0">
                <a:solidFill>
                  <a:prstClr val="black"/>
                </a:solidFill>
                <a:latin typeface="Arial"/>
                <a:cs typeface="Arial"/>
              </a:rPr>
              <a:t>Nils</a:t>
            </a:r>
            <a:r>
              <a:rPr sz="1585" spc="119" dirty="0">
                <a:solidFill>
                  <a:prstClr val="black"/>
                </a:solidFill>
                <a:latin typeface="Arial"/>
                <a:cs typeface="Arial"/>
              </a:rPr>
              <a:t> </a:t>
            </a:r>
            <a:r>
              <a:rPr sz="1585" spc="-20" dirty="0">
                <a:solidFill>
                  <a:prstClr val="black"/>
                </a:solidFill>
                <a:latin typeface="Arial"/>
                <a:cs typeface="Arial"/>
              </a:rPr>
              <a:t>Mehren,</a:t>
            </a:r>
            <a:r>
              <a:rPr sz="1585" spc="119" dirty="0">
                <a:solidFill>
                  <a:prstClr val="black"/>
                </a:solidFill>
                <a:latin typeface="Arial"/>
                <a:cs typeface="Arial"/>
              </a:rPr>
              <a:t> </a:t>
            </a:r>
            <a:r>
              <a:rPr sz="1585" spc="20" dirty="0">
                <a:solidFill>
                  <a:prstClr val="black"/>
                </a:solidFill>
                <a:latin typeface="Arial"/>
                <a:cs typeface="Arial"/>
              </a:rPr>
              <a:t>NRK</a:t>
            </a:r>
            <a:endParaRPr sz="1585">
              <a:solidFill>
                <a:prstClr val="black"/>
              </a:solidFill>
              <a:latin typeface="Arial"/>
              <a:cs typeface="Arial"/>
            </a:endParaRPr>
          </a:p>
        </p:txBody>
      </p:sp>
      <p:sp>
        <p:nvSpPr>
          <p:cNvPr id="6" name="object 6"/>
          <p:cNvSpPr/>
          <p:nvPr/>
        </p:nvSpPr>
        <p:spPr>
          <a:xfrm>
            <a:off x="4142047" y="5598531"/>
            <a:ext cx="2853431" cy="1250055"/>
          </a:xfrm>
          <a:prstGeom prst="rect">
            <a:avLst/>
          </a:prstGeom>
          <a:blipFill>
            <a:blip r:embed="rId4" cstate="print"/>
            <a:stretch>
              <a:fillRect/>
            </a:stretch>
          </a:blipFill>
        </p:spPr>
        <p:txBody>
          <a:bodyPr wrap="square" lIns="0" tIns="0" rIns="0" bIns="0" rtlCol="0"/>
          <a:lstStyle/>
          <a:p>
            <a:pPr defTabSz="1812066"/>
            <a:endParaRPr sz="3567">
              <a:solidFill>
                <a:prstClr val="black"/>
              </a:solidFill>
            </a:endParaRPr>
          </a:p>
        </p:txBody>
      </p:sp>
      <p:sp>
        <p:nvSpPr>
          <p:cNvPr id="7" name="object 7"/>
          <p:cNvSpPr/>
          <p:nvPr/>
        </p:nvSpPr>
        <p:spPr>
          <a:xfrm>
            <a:off x="7280379" y="5716387"/>
            <a:ext cx="926329" cy="926325"/>
          </a:xfrm>
          <a:prstGeom prst="rect">
            <a:avLst/>
          </a:prstGeom>
          <a:blipFill>
            <a:blip r:embed="rId5" cstate="print"/>
            <a:stretch>
              <a:fillRect/>
            </a:stretch>
          </a:blipFill>
        </p:spPr>
        <p:txBody>
          <a:bodyPr wrap="square" lIns="0" tIns="0" rIns="0" bIns="0" rtlCol="0"/>
          <a:lstStyle/>
          <a:p>
            <a:pPr defTabSz="1812066"/>
            <a:endParaRPr sz="3567">
              <a:solidFill>
                <a:prstClr val="black"/>
              </a:solidFill>
            </a:endParaRPr>
          </a:p>
        </p:txBody>
      </p:sp>
    </p:spTree>
    <p:extLst>
      <p:ext uri="{BB962C8B-B14F-4D97-AF65-F5344CB8AC3E}">
        <p14:creationId xmlns:p14="http://schemas.microsoft.com/office/powerpoint/2010/main" val="2940285385"/>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8776" y="207675"/>
            <a:ext cx="17371049" cy="654762"/>
          </a:xfrm>
          <a:prstGeom prst="rect">
            <a:avLst/>
          </a:prstGeom>
        </p:spPr>
        <p:txBody>
          <a:bodyPr vert="horz" wrap="square" lIns="0" tIns="225647" rIns="0" bIns="0" rtlCol="0">
            <a:spAutoFit/>
          </a:bodyPr>
          <a:lstStyle/>
          <a:p>
            <a:pPr marL="25168"/>
            <a:r>
              <a:rPr spc="149" dirty="0"/>
              <a:t>P</a:t>
            </a:r>
            <a:r>
              <a:rPr spc="-119" dirty="0"/>
              <a:t>ossible</a:t>
            </a:r>
            <a:r>
              <a:rPr spc="50" dirty="0"/>
              <a:t> </a:t>
            </a:r>
            <a:r>
              <a:rPr spc="-99" dirty="0"/>
              <a:t>next</a:t>
            </a:r>
            <a:r>
              <a:rPr spc="59" dirty="0"/>
              <a:t> </a:t>
            </a:r>
            <a:r>
              <a:rPr spc="-69" dirty="0"/>
              <a:t>publication</a:t>
            </a:r>
          </a:p>
        </p:txBody>
      </p:sp>
      <p:sp>
        <p:nvSpPr>
          <p:cNvPr id="3" name="object 3"/>
          <p:cNvSpPr/>
          <p:nvPr/>
        </p:nvSpPr>
        <p:spPr>
          <a:xfrm>
            <a:off x="1488038" y="1222117"/>
            <a:ext cx="6162232" cy="4214788"/>
          </a:xfrm>
          <a:prstGeom prst="rect">
            <a:avLst/>
          </a:prstGeom>
          <a:blipFill>
            <a:blip r:embed="rId3" cstate="print"/>
            <a:stretch>
              <a:fillRect/>
            </a:stretch>
          </a:blipFill>
        </p:spPr>
        <p:txBody>
          <a:bodyPr wrap="square" lIns="0" tIns="0" rIns="0" bIns="0" rtlCol="0"/>
          <a:lstStyle/>
          <a:p>
            <a:pPr defTabSz="1812066"/>
            <a:endParaRPr sz="3567">
              <a:solidFill>
                <a:prstClr val="black"/>
              </a:solidFill>
            </a:endParaRPr>
          </a:p>
        </p:txBody>
      </p:sp>
      <p:sp>
        <p:nvSpPr>
          <p:cNvPr id="4" name="object 4"/>
          <p:cNvSpPr/>
          <p:nvPr/>
        </p:nvSpPr>
        <p:spPr>
          <a:xfrm>
            <a:off x="1017971" y="5836320"/>
            <a:ext cx="111993" cy="0"/>
          </a:xfrm>
          <a:custGeom>
            <a:avLst/>
            <a:gdLst/>
            <a:ahLst/>
            <a:cxnLst/>
            <a:rect l="l" t="t" r="r" b="b"/>
            <a:pathLst>
              <a:path w="56515">
                <a:moveTo>
                  <a:pt x="0" y="0"/>
                </a:moveTo>
                <a:lnTo>
                  <a:pt x="56235" y="0"/>
                </a:lnTo>
              </a:path>
            </a:pathLst>
          </a:custGeom>
          <a:ln w="57505">
            <a:solidFill>
              <a:srgbClr val="3333B2"/>
            </a:solidFill>
          </a:ln>
        </p:spPr>
        <p:txBody>
          <a:bodyPr wrap="square" lIns="0" tIns="0" rIns="0" bIns="0" rtlCol="0"/>
          <a:lstStyle/>
          <a:p>
            <a:pPr defTabSz="1812066"/>
            <a:endParaRPr sz="3567">
              <a:solidFill>
                <a:prstClr val="black"/>
              </a:solidFill>
            </a:endParaRPr>
          </a:p>
        </p:txBody>
      </p:sp>
      <p:sp>
        <p:nvSpPr>
          <p:cNvPr id="5" name="object 5"/>
          <p:cNvSpPr/>
          <p:nvPr/>
        </p:nvSpPr>
        <p:spPr>
          <a:xfrm>
            <a:off x="1017971" y="6237482"/>
            <a:ext cx="111993" cy="0"/>
          </a:xfrm>
          <a:custGeom>
            <a:avLst/>
            <a:gdLst/>
            <a:ahLst/>
            <a:cxnLst/>
            <a:rect l="l" t="t" r="r" b="b"/>
            <a:pathLst>
              <a:path w="56515">
                <a:moveTo>
                  <a:pt x="0" y="0"/>
                </a:moveTo>
                <a:lnTo>
                  <a:pt x="56235" y="0"/>
                </a:lnTo>
              </a:path>
            </a:pathLst>
          </a:custGeom>
          <a:ln w="57505">
            <a:solidFill>
              <a:srgbClr val="3333B2"/>
            </a:solidFill>
          </a:ln>
        </p:spPr>
        <p:txBody>
          <a:bodyPr wrap="square" lIns="0" tIns="0" rIns="0" bIns="0" rtlCol="0"/>
          <a:lstStyle/>
          <a:p>
            <a:pPr defTabSz="1812066"/>
            <a:endParaRPr sz="3567">
              <a:solidFill>
                <a:prstClr val="black"/>
              </a:solidFill>
            </a:endParaRPr>
          </a:p>
        </p:txBody>
      </p:sp>
      <p:sp>
        <p:nvSpPr>
          <p:cNvPr id="6" name="object 6"/>
          <p:cNvSpPr/>
          <p:nvPr/>
        </p:nvSpPr>
        <p:spPr>
          <a:xfrm>
            <a:off x="1017971" y="6638643"/>
            <a:ext cx="111993" cy="0"/>
          </a:xfrm>
          <a:custGeom>
            <a:avLst/>
            <a:gdLst/>
            <a:ahLst/>
            <a:cxnLst/>
            <a:rect l="l" t="t" r="r" b="b"/>
            <a:pathLst>
              <a:path w="56515">
                <a:moveTo>
                  <a:pt x="0" y="0"/>
                </a:moveTo>
                <a:lnTo>
                  <a:pt x="56235" y="0"/>
                </a:lnTo>
              </a:path>
            </a:pathLst>
          </a:custGeom>
          <a:ln w="57505">
            <a:solidFill>
              <a:srgbClr val="3333B2"/>
            </a:solidFill>
          </a:ln>
        </p:spPr>
        <p:txBody>
          <a:bodyPr wrap="square" lIns="0" tIns="0" rIns="0" bIns="0" rtlCol="0"/>
          <a:lstStyle/>
          <a:p>
            <a:pPr defTabSz="1812066"/>
            <a:endParaRPr sz="3567">
              <a:solidFill>
                <a:prstClr val="black"/>
              </a:solidFill>
            </a:endParaRPr>
          </a:p>
        </p:txBody>
      </p:sp>
      <p:sp>
        <p:nvSpPr>
          <p:cNvPr id="7" name="object 7"/>
          <p:cNvSpPr txBox="1"/>
          <p:nvPr/>
        </p:nvSpPr>
        <p:spPr>
          <a:xfrm>
            <a:off x="1241528" y="5669103"/>
            <a:ext cx="6217501" cy="1218988"/>
          </a:xfrm>
          <a:prstGeom prst="rect">
            <a:avLst/>
          </a:prstGeom>
        </p:spPr>
        <p:txBody>
          <a:bodyPr vert="horz" wrap="square" lIns="0" tIns="0" rIns="0" bIns="0" rtlCol="0">
            <a:spAutoFit/>
          </a:bodyPr>
          <a:lstStyle/>
          <a:p>
            <a:pPr marL="25168" marR="241609" defTabSz="1812066">
              <a:lnSpc>
                <a:spcPct val="132800"/>
              </a:lnSpc>
            </a:pPr>
            <a:r>
              <a:rPr sz="1982" spc="-10" dirty="0">
                <a:solidFill>
                  <a:prstClr val="black"/>
                </a:solidFill>
                <a:latin typeface="Arial"/>
                <a:cs typeface="Arial"/>
              </a:rPr>
              <a:t>Icing/no</a:t>
            </a:r>
            <a:r>
              <a:rPr sz="1982" spc="99" dirty="0">
                <a:solidFill>
                  <a:prstClr val="black"/>
                </a:solidFill>
                <a:latin typeface="Arial"/>
                <a:cs typeface="Arial"/>
              </a:rPr>
              <a:t> </a:t>
            </a:r>
            <a:r>
              <a:rPr sz="1982" spc="-59" dirty="0">
                <a:solidFill>
                  <a:prstClr val="black"/>
                </a:solidFill>
                <a:latin typeface="Arial"/>
                <a:cs typeface="Arial"/>
              </a:rPr>
              <a:t>icing</a:t>
            </a:r>
            <a:r>
              <a:rPr sz="1982" spc="99" dirty="0">
                <a:solidFill>
                  <a:prstClr val="black"/>
                </a:solidFill>
                <a:latin typeface="Arial"/>
                <a:cs typeface="Arial"/>
              </a:rPr>
              <a:t> </a:t>
            </a:r>
            <a:r>
              <a:rPr sz="1982" spc="-99" dirty="0">
                <a:solidFill>
                  <a:prstClr val="black"/>
                </a:solidFill>
                <a:latin typeface="Arial"/>
                <a:cs typeface="Arial"/>
              </a:rPr>
              <a:t>observations</a:t>
            </a:r>
            <a:r>
              <a:rPr sz="1982" spc="109" dirty="0">
                <a:solidFill>
                  <a:prstClr val="black"/>
                </a:solidFill>
                <a:latin typeface="Arial"/>
                <a:cs typeface="Arial"/>
              </a:rPr>
              <a:t> </a:t>
            </a:r>
            <a:r>
              <a:rPr sz="1982" spc="-40" dirty="0">
                <a:solidFill>
                  <a:prstClr val="black"/>
                </a:solidFill>
                <a:latin typeface="Arial"/>
                <a:cs typeface="Arial"/>
              </a:rPr>
              <a:t>from</a:t>
            </a:r>
            <a:r>
              <a:rPr sz="1982" spc="99" dirty="0">
                <a:solidFill>
                  <a:prstClr val="black"/>
                </a:solidFill>
                <a:latin typeface="Arial"/>
                <a:cs typeface="Arial"/>
              </a:rPr>
              <a:t> </a:t>
            </a:r>
            <a:r>
              <a:rPr sz="1982" spc="-129" dirty="0">
                <a:solidFill>
                  <a:prstClr val="black"/>
                </a:solidFill>
                <a:latin typeface="Arial"/>
                <a:cs typeface="Arial"/>
              </a:rPr>
              <a:t>several</a:t>
            </a:r>
            <a:r>
              <a:rPr sz="1982" spc="109" dirty="0">
                <a:solidFill>
                  <a:prstClr val="black"/>
                </a:solidFill>
                <a:latin typeface="Arial"/>
                <a:cs typeface="Arial"/>
              </a:rPr>
              <a:t> </a:t>
            </a:r>
            <a:r>
              <a:rPr sz="1982" spc="-139" dirty="0">
                <a:solidFill>
                  <a:prstClr val="black"/>
                </a:solidFill>
                <a:latin typeface="Arial"/>
                <a:cs typeface="Arial"/>
              </a:rPr>
              <a:t>ships</a:t>
            </a:r>
            <a:r>
              <a:rPr sz="1982" spc="109" dirty="0">
                <a:solidFill>
                  <a:prstClr val="black"/>
                </a:solidFill>
                <a:latin typeface="Arial"/>
                <a:cs typeface="Arial"/>
              </a:rPr>
              <a:t> </a:t>
            </a:r>
            <a:r>
              <a:rPr sz="1982" spc="-109" dirty="0">
                <a:solidFill>
                  <a:prstClr val="black"/>
                </a:solidFill>
                <a:latin typeface="Arial"/>
                <a:cs typeface="Arial"/>
              </a:rPr>
              <a:t>1980-2006</a:t>
            </a:r>
            <a:r>
              <a:rPr sz="1982" spc="-59" dirty="0">
                <a:solidFill>
                  <a:prstClr val="black"/>
                </a:solidFill>
                <a:latin typeface="Arial"/>
                <a:cs typeface="Arial"/>
              </a:rPr>
              <a:t> </a:t>
            </a:r>
            <a:r>
              <a:rPr sz="1982" spc="-178" dirty="0">
                <a:solidFill>
                  <a:prstClr val="black"/>
                </a:solidFill>
                <a:latin typeface="Arial"/>
                <a:cs typeface="Arial"/>
              </a:rPr>
              <a:t>C</a:t>
            </a:r>
            <a:r>
              <a:rPr sz="1982" spc="-198" dirty="0">
                <a:solidFill>
                  <a:prstClr val="black"/>
                </a:solidFill>
                <a:latin typeface="Arial"/>
                <a:cs typeface="Arial"/>
              </a:rPr>
              <a:t>o</a:t>
            </a:r>
            <a:r>
              <a:rPr sz="1982" spc="-40" dirty="0">
                <a:solidFill>
                  <a:prstClr val="black"/>
                </a:solidFill>
                <a:latin typeface="Arial"/>
                <a:cs typeface="Arial"/>
              </a:rPr>
              <a:t>rrelation</a:t>
            </a:r>
            <a:r>
              <a:rPr sz="1982" spc="99" dirty="0">
                <a:solidFill>
                  <a:prstClr val="black"/>
                </a:solidFill>
                <a:latin typeface="Arial"/>
                <a:cs typeface="Arial"/>
              </a:rPr>
              <a:t> </a:t>
            </a:r>
            <a:r>
              <a:rPr sz="1982" dirty="0">
                <a:solidFill>
                  <a:prstClr val="black"/>
                </a:solidFill>
                <a:latin typeface="Arial"/>
                <a:cs typeface="Arial"/>
              </a:rPr>
              <a:t>with</a:t>
            </a:r>
            <a:r>
              <a:rPr sz="1982" spc="109" dirty="0">
                <a:solidFill>
                  <a:prstClr val="black"/>
                </a:solidFill>
                <a:latin typeface="Arial"/>
                <a:cs typeface="Arial"/>
              </a:rPr>
              <a:t> </a:t>
            </a:r>
            <a:r>
              <a:rPr sz="1982" i="1" spc="178" dirty="0">
                <a:solidFill>
                  <a:prstClr val="black"/>
                </a:solidFill>
                <a:latin typeface="Trebuchet MS"/>
                <a:cs typeface="Trebuchet MS"/>
              </a:rPr>
              <a:t>T</a:t>
            </a:r>
            <a:r>
              <a:rPr sz="2081" i="1" spc="-103" baseline="-11904" dirty="0">
                <a:solidFill>
                  <a:prstClr val="black"/>
                </a:solidFill>
                <a:latin typeface="Arial"/>
                <a:cs typeface="Arial"/>
              </a:rPr>
              <a:t>a</a:t>
            </a:r>
            <a:r>
              <a:rPr sz="2081" i="1" spc="-400" baseline="-11904" dirty="0">
                <a:solidFill>
                  <a:prstClr val="black"/>
                </a:solidFill>
                <a:latin typeface="Arial"/>
                <a:cs typeface="Arial"/>
              </a:rPr>
              <a:t> </a:t>
            </a:r>
            <a:r>
              <a:rPr sz="1982" spc="-10" dirty="0">
                <a:solidFill>
                  <a:prstClr val="black"/>
                </a:solidFill>
                <a:latin typeface="Arial"/>
                <a:cs typeface="Arial"/>
              </a:rPr>
              <a:t>,</a:t>
            </a:r>
            <a:r>
              <a:rPr sz="1982" spc="99" dirty="0">
                <a:solidFill>
                  <a:prstClr val="black"/>
                </a:solidFill>
                <a:latin typeface="Arial"/>
                <a:cs typeface="Arial"/>
              </a:rPr>
              <a:t> </a:t>
            </a:r>
            <a:r>
              <a:rPr sz="1982" i="1" spc="89" dirty="0">
                <a:solidFill>
                  <a:prstClr val="black"/>
                </a:solidFill>
                <a:latin typeface="Trebuchet MS"/>
                <a:cs typeface="Trebuchet MS"/>
              </a:rPr>
              <a:t>H</a:t>
            </a:r>
            <a:r>
              <a:rPr sz="2081" i="1" spc="-206" baseline="-11904" dirty="0">
                <a:solidFill>
                  <a:prstClr val="black"/>
                </a:solidFill>
                <a:latin typeface="Arial"/>
                <a:cs typeface="Arial"/>
              </a:rPr>
              <a:t>s</a:t>
            </a:r>
            <a:r>
              <a:rPr sz="2081" i="1" spc="-281" baseline="-11904" dirty="0">
                <a:solidFill>
                  <a:prstClr val="black"/>
                </a:solidFill>
                <a:latin typeface="Arial"/>
                <a:cs typeface="Arial"/>
              </a:rPr>
              <a:t> </a:t>
            </a:r>
            <a:r>
              <a:rPr sz="1982" spc="-10" dirty="0">
                <a:solidFill>
                  <a:prstClr val="black"/>
                </a:solidFill>
                <a:latin typeface="Arial"/>
                <a:cs typeface="Arial"/>
              </a:rPr>
              <a:t>,</a:t>
            </a:r>
            <a:r>
              <a:rPr sz="1982" spc="99" dirty="0">
                <a:solidFill>
                  <a:prstClr val="black"/>
                </a:solidFill>
                <a:latin typeface="Arial"/>
                <a:cs typeface="Arial"/>
              </a:rPr>
              <a:t> </a:t>
            </a:r>
            <a:r>
              <a:rPr sz="1982" i="1" spc="149" dirty="0">
                <a:solidFill>
                  <a:prstClr val="black"/>
                </a:solidFill>
                <a:latin typeface="Trebuchet MS"/>
                <a:cs typeface="Trebuchet MS"/>
              </a:rPr>
              <a:t>V</a:t>
            </a:r>
            <a:r>
              <a:rPr sz="1982" i="1" dirty="0">
                <a:solidFill>
                  <a:prstClr val="black"/>
                </a:solidFill>
                <a:latin typeface="Trebuchet MS"/>
                <a:cs typeface="Trebuchet MS"/>
              </a:rPr>
              <a:t> </a:t>
            </a:r>
            <a:r>
              <a:rPr sz="1982" i="1" spc="-218" dirty="0">
                <a:solidFill>
                  <a:prstClr val="black"/>
                </a:solidFill>
                <a:latin typeface="Trebuchet MS"/>
                <a:cs typeface="Trebuchet MS"/>
              </a:rPr>
              <a:t> </a:t>
            </a:r>
            <a:r>
              <a:rPr sz="1982" spc="-119" dirty="0">
                <a:solidFill>
                  <a:prstClr val="black"/>
                </a:solidFill>
                <a:latin typeface="Arial"/>
                <a:cs typeface="Arial"/>
              </a:rPr>
              <a:t>and</a:t>
            </a:r>
            <a:r>
              <a:rPr sz="1982" spc="99" dirty="0">
                <a:solidFill>
                  <a:prstClr val="black"/>
                </a:solidFill>
                <a:latin typeface="Arial"/>
                <a:cs typeface="Arial"/>
              </a:rPr>
              <a:t> </a:t>
            </a:r>
            <a:r>
              <a:rPr sz="1982" spc="-149" dirty="0">
                <a:solidFill>
                  <a:prstClr val="black"/>
                </a:solidFill>
                <a:latin typeface="Arial"/>
                <a:cs typeface="Arial"/>
              </a:rPr>
              <a:t>sn</a:t>
            </a:r>
            <a:r>
              <a:rPr sz="1982" spc="-218" dirty="0">
                <a:solidFill>
                  <a:prstClr val="black"/>
                </a:solidFill>
                <a:latin typeface="Arial"/>
                <a:cs typeface="Arial"/>
              </a:rPr>
              <a:t>o</a:t>
            </a:r>
            <a:r>
              <a:rPr sz="1982" spc="-89" dirty="0">
                <a:solidFill>
                  <a:prstClr val="black"/>
                </a:solidFill>
                <a:latin typeface="Arial"/>
                <a:cs typeface="Arial"/>
              </a:rPr>
              <a:t>w</a:t>
            </a:r>
            <a:r>
              <a:rPr sz="1982" spc="109" dirty="0">
                <a:solidFill>
                  <a:prstClr val="black"/>
                </a:solidFill>
                <a:latin typeface="Arial"/>
                <a:cs typeface="Arial"/>
              </a:rPr>
              <a:t> </a:t>
            </a:r>
            <a:r>
              <a:rPr sz="1982" spc="-149" dirty="0">
                <a:solidFill>
                  <a:prstClr val="black"/>
                </a:solidFill>
                <a:latin typeface="Arial"/>
                <a:cs typeface="Arial"/>
              </a:rPr>
              <a:t>sh</a:t>
            </a:r>
            <a:r>
              <a:rPr sz="1982" spc="-218" dirty="0">
                <a:solidFill>
                  <a:prstClr val="black"/>
                </a:solidFill>
                <a:latin typeface="Arial"/>
                <a:cs typeface="Arial"/>
              </a:rPr>
              <a:t>o</a:t>
            </a:r>
            <a:r>
              <a:rPr sz="1982" spc="-149" dirty="0">
                <a:solidFill>
                  <a:prstClr val="black"/>
                </a:solidFill>
                <a:latin typeface="Arial"/>
                <a:cs typeface="Arial"/>
              </a:rPr>
              <a:t>w</a:t>
            </a:r>
            <a:r>
              <a:rPr sz="1982" spc="-159" dirty="0">
                <a:solidFill>
                  <a:prstClr val="black"/>
                </a:solidFill>
                <a:latin typeface="Arial"/>
                <a:cs typeface="Arial"/>
              </a:rPr>
              <a:t>ers</a:t>
            </a:r>
            <a:endParaRPr sz="1982">
              <a:solidFill>
                <a:prstClr val="black"/>
              </a:solidFill>
              <a:latin typeface="Arial"/>
              <a:cs typeface="Arial"/>
            </a:endParaRPr>
          </a:p>
          <a:p>
            <a:pPr marL="25168" defTabSz="1812066">
              <a:spcBef>
                <a:spcPts val="783"/>
              </a:spcBef>
            </a:pPr>
            <a:r>
              <a:rPr sz="1982" spc="-59" dirty="0">
                <a:solidFill>
                  <a:prstClr val="black"/>
                </a:solidFill>
                <a:latin typeface="Arial"/>
                <a:cs typeface="Arial"/>
              </a:rPr>
              <a:t>Find</a:t>
            </a:r>
            <a:r>
              <a:rPr sz="1982" spc="109" dirty="0">
                <a:solidFill>
                  <a:prstClr val="black"/>
                </a:solidFill>
                <a:latin typeface="Arial"/>
                <a:cs typeface="Arial"/>
              </a:rPr>
              <a:t> </a:t>
            </a:r>
            <a:r>
              <a:rPr sz="1982" spc="-109" dirty="0">
                <a:solidFill>
                  <a:prstClr val="black"/>
                </a:solidFill>
                <a:latin typeface="Arial"/>
                <a:cs typeface="Arial"/>
              </a:rPr>
              <a:t>c</a:t>
            </a:r>
            <a:r>
              <a:rPr sz="1982" spc="-188" dirty="0">
                <a:solidFill>
                  <a:prstClr val="black"/>
                </a:solidFill>
                <a:latin typeface="Arial"/>
                <a:cs typeface="Arial"/>
              </a:rPr>
              <a:t>o</a:t>
            </a:r>
            <a:r>
              <a:rPr sz="1982" spc="-40" dirty="0">
                <a:solidFill>
                  <a:prstClr val="black"/>
                </a:solidFill>
                <a:latin typeface="Arial"/>
                <a:cs typeface="Arial"/>
              </a:rPr>
              <a:t>rrelation</a:t>
            </a:r>
            <a:r>
              <a:rPr sz="1982" spc="99" dirty="0">
                <a:solidFill>
                  <a:prstClr val="black"/>
                </a:solidFill>
                <a:latin typeface="Arial"/>
                <a:cs typeface="Arial"/>
              </a:rPr>
              <a:t> </a:t>
            </a:r>
            <a:r>
              <a:rPr sz="1982" dirty="0">
                <a:solidFill>
                  <a:prstClr val="black"/>
                </a:solidFill>
                <a:latin typeface="Arial"/>
                <a:cs typeface="Arial"/>
              </a:rPr>
              <a:t>with</a:t>
            </a:r>
            <a:r>
              <a:rPr sz="1982" spc="99" dirty="0">
                <a:solidFill>
                  <a:prstClr val="black"/>
                </a:solidFill>
                <a:latin typeface="Arial"/>
                <a:cs typeface="Arial"/>
              </a:rPr>
              <a:t> </a:t>
            </a:r>
            <a:r>
              <a:rPr sz="1982" spc="-89" dirty="0">
                <a:solidFill>
                  <a:prstClr val="black"/>
                </a:solidFill>
                <a:latin typeface="Arial"/>
                <a:cs typeface="Arial"/>
              </a:rPr>
              <a:t>up</a:t>
            </a:r>
            <a:r>
              <a:rPr sz="1982" spc="-40" dirty="0">
                <a:solidFill>
                  <a:prstClr val="black"/>
                </a:solidFill>
                <a:latin typeface="Arial"/>
                <a:cs typeface="Arial"/>
              </a:rPr>
              <a:t>p</a:t>
            </a:r>
            <a:r>
              <a:rPr sz="1982" spc="-248" dirty="0">
                <a:solidFill>
                  <a:prstClr val="black"/>
                </a:solidFill>
                <a:latin typeface="Arial"/>
                <a:cs typeface="Arial"/>
              </a:rPr>
              <a:t>e</a:t>
            </a:r>
            <a:r>
              <a:rPr sz="1982" spc="-30" dirty="0">
                <a:solidFill>
                  <a:prstClr val="black"/>
                </a:solidFill>
                <a:latin typeface="Arial"/>
                <a:cs typeface="Arial"/>
              </a:rPr>
              <a:t>r-air</a:t>
            </a:r>
            <a:r>
              <a:rPr sz="1982" spc="109" dirty="0">
                <a:solidFill>
                  <a:prstClr val="black"/>
                </a:solidFill>
                <a:latin typeface="Arial"/>
                <a:cs typeface="Arial"/>
              </a:rPr>
              <a:t> </a:t>
            </a:r>
            <a:r>
              <a:rPr sz="1982" spc="-119" dirty="0">
                <a:solidFill>
                  <a:prstClr val="black"/>
                </a:solidFill>
                <a:latin typeface="Arial"/>
                <a:cs typeface="Arial"/>
              </a:rPr>
              <a:t>renalysis</a:t>
            </a:r>
            <a:r>
              <a:rPr sz="1982" spc="99" dirty="0">
                <a:solidFill>
                  <a:prstClr val="black"/>
                </a:solidFill>
                <a:latin typeface="Arial"/>
                <a:cs typeface="Arial"/>
              </a:rPr>
              <a:t> </a:t>
            </a:r>
            <a:r>
              <a:rPr sz="1982" spc="-59" dirty="0">
                <a:solidFill>
                  <a:prstClr val="black"/>
                </a:solidFill>
                <a:latin typeface="Arial"/>
                <a:cs typeface="Arial"/>
              </a:rPr>
              <a:t>data</a:t>
            </a:r>
            <a:r>
              <a:rPr sz="1982" spc="99" dirty="0">
                <a:solidFill>
                  <a:prstClr val="black"/>
                </a:solidFill>
                <a:latin typeface="Arial"/>
                <a:cs typeface="Arial"/>
              </a:rPr>
              <a:t> (</a:t>
            </a:r>
            <a:r>
              <a:rPr sz="1982" i="1" spc="178" dirty="0">
                <a:solidFill>
                  <a:prstClr val="black"/>
                </a:solidFill>
                <a:latin typeface="Trebuchet MS"/>
                <a:cs typeface="Trebuchet MS"/>
              </a:rPr>
              <a:t>T</a:t>
            </a:r>
            <a:r>
              <a:rPr sz="2081" spc="-59" baseline="-11904" dirty="0">
                <a:solidFill>
                  <a:prstClr val="black"/>
                </a:solidFill>
                <a:latin typeface="Arial"/>
                <a:cs typeface="Arial"/>
              </a:rPr>
              <a:t>85</a:t>
            </a:r>
            <a:r>
              <a:rPr sz="2081" spc="73" baseline="-11904" dirty="0">
                <a:solidFill>
                  <a:prstClr val="black"/>
                </a:solidFill>
                <a:latin typeface="Arial"/>
                <a:cs typeface="Arial"/>
              </a:rPr>
              <a:t>0</a:t>
            </a:r>
            <a:r>
              <a:rPr sz="1982" spc="-10" dirty="0">
                <a:solidFill>
                  <a:prstClr val="black"/>
                </a:solidFill>
                <a:latin typeface="Arial"/>
                <a:cs typeface="Arial"/>
              </a:rPr>
              <a:t>,</a:t>
            </a:r>
            <a:r>
              <a:rPr sz="1982" spc="109" dirty="0">
                <a:solidFill>
                  <a:prstClr val="black"/>
                </a:solidFill>
                <a:latin typeface="Arial"/>
                <a:cs typeface="Arial"/>
              </a:rPr>
              <a:t> </a:t>
            </a:r>
            <a:r>
              <a:rPr sz="1982" i="1" spc="109" dirty="0">
                <a:solidFill>
                  <a:prstClr val="black"/>
                </a:solidFill>
                <a:latin typeface="Trebuchet MS"/>
                <a:cs typeface="Trebuchet MS"/>
              </a:rPr>
              <a:t>Z</a:t>
            </a:r>
            <a:r>
              <a:rPr sz="2081" spc="-59" baseline="-11904" dirty="0">
                <a:solidFill>
                  <a:prstClr val="black"/>
                </a:solidFill>
                <a:latin typeface="Arial"/>
                <a:cs typeface="Arial"/>
              </a:rPr>
              <a:t>50</a:t>
            </a:r>
            <a:r>
              <a:rPr sz="2081" spc="87" baseline="-11904" dirty="0">
                <a:solidFill>
                  <a:prstClr val="black"/>
                </a:solidFill>
                <a:latin typeface="Arial"/>
                <a:cs typeface="Arial"/>
              </a:rPr>
              <a:t>0</a:t>
            </a:r>
            <a:r>
              <a:rPr sz="1982" spc="-40" dirty="0">
                <a:solidFill>
                  <a:prstClr val="black"/>
                </a:solidFill>
                <a:latin typeface="Arial"/>
                <a:cs typeface="Arial"/>
              </a:rPr>
              <a:t>)?</a:t>
            </a:r>
            <a:endParaRPr sz="1982">
              <a:solidFill>
                <a:prstClr val="black"/>
              </a:solidFill>
              <a:latin typeface="Arial"/>
              <a:cs typeface="Arial"/>
            </a:endParaRPr>
          </a:p>
        </p:txBody>
      </p:sp>
    </p:spTree>
    <p:extLst>
      <p:ext uri="{BB962C8B-B14F-4D97-AF65-F5344CB8AC3E}">
        <p14:creationId xmlns:p14="http://schemas.microsoft.com/office/powerpoint/2010/main" val="3939820939"/>
      </p:ext>
    </p:extLst>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Understanding the Eye of the Navigator</a:t>
            </a:r>
            <a:br>
              <a:rPr lang="en-US" i="1" dirty="0"/>
            </a:br>
            <a:r>
              <a:rPr lang="nb-NO" dirty="0"/>
              <a:t>						</a:t>
            </a:r>
            <a:r>
              <a:rPr lang="nb-NO" sz="2000" b="0" i="1" dirty="0"/>
              <a:t>Hareide et al. ‎2016</a:t>
            </a:r>
            <a:r>
              <a:rPr lang="nb-NO" sz="2000" dirty="0"/>
              <a:t/>
            </a:r>
            <a:br>
              <a:rPr lang="nb-NO" sz="2000" dirty="0"/>
            </a:br>
            <a:endParaRPr lang="nb-NO" sz="2000" dirty="0"/>
          </a:p>
        </p:txBody>
      </p:sp>
      <p:sp>
        <p:nvSpPr>
          <p:cNvPr id="3" name="Content Placeholder 2"/>
          <p:cNvSpPr>
            <a:spLocks noGrp="1"/>
          </p:cNvSpPr>
          <p:nvPr>
            <p:ph idx="1"/>
          </p:nvPr>
        </p:nvSpPr>
        <p:spPr>
          <a:xfrm>
            <a:off x="147320" y="1497625"/>
            <a:ext cx="4193452" cy="1805421"/>
          </a:xfrm>
        </p:spPr>
        <p:txBody>
          <a:bodyPr/>
          <a:lstStyle/>
          <a:p>
            <a:pPr marL="0" indent="0">
              <a:buNone/>
            </a:pPr>
            <a:r>
              <a:rPr lang="en-US" b="1" i="1" dirty="0" smtClean="0"/>
              <a:t>       </a:t>
            </a:r>
            <a:endParaRPr lang="nb-NO" dirty="0"/>
          </a:p>
        </p:txBody>
      </p:sp>
      <p:sp>
        <p:nvSpPr>
          <p:cNvPr id="7" name="Rectangle 6"/>
          <p:cNvSpPr/>
          <p:nvPr/>
        </p:nvSpPr>
        <p:spPr>
          <a:xfrm>
            <a:off x="281790" y="1800170"/>
            <a:ext cx="6695440" cy="1200329"/>
          </a:xfrm>
          <a:prstGeom prst="rect">
            <a:avLst/>
          </a:prstGeom>
        </p:spPr>
        <p:txBody>
          <a:bodyPr wrap="square">
            <a:spAutoFit/>
          </a:bodyPr>
          <a:lstStyle/>
          <a:p>
            <a:r>
              <a:rPr lang="nb-NO" b="1" dirty="0" smtClean="0">
                <a:latin typeface="Times New Roman" panose="02020603050405020304" pitchFamily="18" charset="0"/>
                <a:cs typeface="Times New Roman" panose="02020603050405020304" pitchFamily="18" charset="0"/>
              </a:rPr>
              <a:t>How </a:t>
            </a:r>
            <a:r>
              <a:rPr lang="en-US" b="1" dirty="0" smtClean="0">
                <a:latin typeface="Times New Roman" panose="02020603050405020304" pitchFamily="18" charset="0"/>
                <a:cs typeface="Times New Roman" panose="02020603050405020304" pitchFamily="18" charset="0"/>
              </a:rPr>
              <a:t>we </a:t>
            </a:r>
            <a:r>
              <a:rPr lang="en-US" b="1" dirty="0">
                <a:latin typeface="Times New Roman" panose="02020603050405020304" pitchFamily="18" charset="0"/>
                <a:cs typeface="Times New Roman" panose="02020603050405020304" pitchFamily="18" charset="0"/>
              </a:rPr>
              <a:t>better can use maritime </a:t>
            </a:r>
            <a:r>
              <a:rPr lang="en-US" b="1" dirty="0" smtClean="0">
                <a:latin typeface="Times New Roman" panose="02020603050405020304" pitchFamily="18" charset="0"/>
                <a:cs typeface="Times New Roman" panose="02020603050405020304" pitchFamily="18" charset="0"/>
              </a:rPr>
              <a:t>navigation simulators?</a:t>
            </a: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How to develop </a:t>
            </a:r>
            <a:r>
              <a:rPr lang="en-US" b="1" dirty="0">
                <a:latin typeface="Times New Roman" panose="02020603050405020304" pitchFamily="18" charset="0"/>
                <a:cs typeface="Times New Roman" panose="02020603050405020304" pitchFamily="18" charset="0"/>
              </a:rPr>
              <a:t>bridge design and general user interface to ease</a:t>
            </a:r>
          </a:p>
          <a:p>
            <a:r>
              <a:rPr lang="en-US" b="1" dirty="0">
                <a:latin typeface="Times New Roman" panose="02020603050405020304" pitchFamily="18" charset="0"/>
                <a:cs typeface="Times New Roman" panose="02020603050405020304" pitchFamily="18" charset="0"/>
              </a:rPr>
              <a:t>the burden of the </a:t>
            </a:r>
            <a:r>
              <a:rPr lang="en-US" b="1" dirty="0" smtClean="0">
                <a:latin typeface="Times New Roman" panose="02020603050405020304" pitchFamily="18" charset="0"/>
                <a:cs typeface="Times New Roman" panose="02020603050405020304" pitchFamily="18" charset="0"/>
              </a:rPr>
              <a:t>navigator?</a:t>
            </a:r>
            <a:endParaRPr lang="nb-NO"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lum bright="18000"/>
          </a:blip>
          <a:stretch>
            <a:fillRect/>
          </a:stretch>
        </p:blipFill>
        <p:spPr>
          <a:xfrm>
            <a:off x="388304" y="3183048"/>
            <a:ext cx="5173324" cy="3558411"/>
          </a:xfrm>
          <a:prstGeom prst="rect">
            <a:avLst/>
          </a:prstGeom>
        </p:spPr>
      </p:pic>
      <p:pic>
        <p:nvPicPr>
          <p:cNvPr id="4" name="Picture 3"/>
          <p:cNvPicPr>
            <a:picLocks noChangeAspect="1"/>
          </p:cNvPicPr>
          <p:nvPr/>
        </p:nvPicPr>
        <p:blipFill>
          <a:blip r:embed="rId4"/>
          <a:stretch>
            <a:fillRect/>
          </a:stretch>
        </p:blipFill>
        <p:spPr>
          <a:xfrm>
            <a:off x="6161292" y="3566469"/>
            <a:ext cx="2593702" cy="2791568"/>
          </a:xfrm>
          <a:prstGeom prst="rect">
            <a:avLst/>
          </a:prstGeom>
        </p:spPr>
      </p:pic>
      <p:cxnSp>
        <p:nvCxnSpPr>
          <p:cNvPr id="6" name="Straight Arrow Connector 5"/>
          <p:cNvCxnSpPr>
            <a:stCxn id="4" idx="1"/>
          </p:cNvCxnSpPr>
          <p:nvPr/>
        </p:nvCxnSpPr>
        <p:spPr>
          <a:xfrm flipH="1">
            <a:off x="4464996" y="4962253"/>
            <a:ext cx="1696296" cy="13120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63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ARCEVAC</a:t>
            </a:r>
          </a:p>
        </p:txBody>
      </p:sp>
      <p:sp>
        <p:nvSpPr>
          <p:cNvPr id="4" name="Rectangle 3"/>
          <p:cNvSpPr/>
          <p:nvPr/>
        </p:nvSpPr>
        <p:spPr>
          <a:xfrm>
            <a:off x="536479" y="1841919"/>
            <a:ext cx="8091706" cy="646331"/>
          </a:xfrm>
          <a:prstGeom prst="rect">
            <a:avLst/>
          </a:prstGeom>
        </p:spPr>
        <p:txBody>
          <a:bodyPr wrap="square">
            <a:spAutoFit/>
          </a:bodyPr>
          <a:lstStyle/>
          <a:p>
            <a:r>
              <a:rPr lang="en-US" b="1" dirty="0"/>
              <a:t>Improving Passenger Safety and Survivability in the Extreme Conditions associated with </a:t>
            </a:r>
            <a:r>
              <a:rPr lang="en-US" b="1" dirty="0" err="1"/>
              <a:t>ARCtic</a:t>
            </a:r>
            <a:r>
              <a:rPr lang="en-US" b="1" dirty="0"/>
              <a:t> and Antarctic </a:t>
            </a:r>
            <a:r>
              <a:rPr lang="en-US" b="1" dirty="0" err="1"/>
              <a:t>EVACuation</a:t>
            </a:r>
            <a:endParaRPr lang="nb-N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041" y="50605"/>
            <a:ext cx="3077992" cy="5294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385" y="2898167"/>
            <a:ext cx="2882017" cy="2338868"/>
          </a:xfrm>
          <a:prstGeom prst="rect">
            <a:avLst/>
          </a:prstGeom>
        </p:spPr>
      </p:pic>
      <p:sp>
        <p:nvSpPr>
          <p:cNvPr id="8" name="Rectangle 7"/>
          <p:cNvSpPr/>
          <p:nvPr/>
        </p:nvSpPr>
        <p:spPr>
          <a:xfrm>
            <a:off x="5246322" y="5316549"/>
            <a:ext cx="2926080" cy="830997"/>
          </a:xfrm>
          <a:prstGeom prst="rect">
            <a:avLst/>
          </a:prstGeom>
        </p:spPr>
        <p:txBody>
          <a:bodyPr wrap="square">
            <a:spAutoFit/>
          </a:bodyPr>
          <a:lstStyle/>
          <a:p>
            <a:r>
              <a:rPr lang="en-US" sz="1600" dirty="0"/>
              <a:t>Main researchers: </a:t>
            </a:r>
          </a:p>
          <a:p>
            <a:r>
              <a:rPr lang="en-US" sz="1600" dirty="0"/>
              <a:t>• </a:t>
            </a:r>
            <a:r>
              <a:rPr lang="en-US" sz="1600" dirty="0" err="1"/>
              <a:t>Helle</a:t>
            </a:r>
            <a:r>
              <a:rPr lang="en-US" sz="1600" dirty="0"/>
              <a:t> </a:t>
            </a:r>
            <a:r>
              <a:rPr lang="en-US" sz="1600" dirty="0" err="1"/>
              <a:t>Oltedal</a:t>
            </a:r>
            <a:r>
              <a:rPr lang="en-US" sz="1600" dirty="0"/>
              <a:t>, Project Manager </a:t>
            </a:r>
          </a:p>
          <a:p>
            <a:r>
              <a:rPr lang="en-US" sz="1600" dirty="0"/>
              <a:t>• Professor Ed </a:t>
            </a:r>
            <a:r>
              <a:rPr lang="en-US" sz="1600" dirty="0" smtClean="0"/>
              <a:t>Galea</a:t>
            </a:r>
            <a:endParaRPr lang="en-US" sz="1600" dirty="0"/>
          </a:p>
        </p:txBody>
      </p:sp>
      <p:sp>
        <p:nvSpPr>
          <p:cNvPr id="9" name="Rectangle 8"/>
          <p:cNvSpPr/>
          <p:nvPr/>
        </p:nvSpPr>
        <p:spPr>
          <a:xfrm>
            <a:off x="536479" y="2894971"/>
            <a:ext cx="4568258" cy="1754326"/>
          </a:xfrm>
          <a:prstGeom prst="rect">
            <a:avLst/>
          </a:prstGeom>
        </p:spPr>
        <p:txBody>
          <a:bodyPr wrap="square">
            <a:spAutoFit/>
          </a:bodyPr>
          <a:lstStyle/>
          <a:p>
            <a:r>
              <a:rPr lang="en-US" dirty="0"/>
              <a:t>The </a:t>
            </a:r>
            <a:r>
              <a:rPr lang="en-US" dirty="0" smtClean="0"/>
              <a:t>objectives: </a:t>
            </a:r>
          </a:p>
          <a:p>
            <a:pPr marL="285750" indent="-285750">
              <a:buFont typeface="Arial" panose="020B0604020202020204" pitchFamily="34" charset="0"/>
              <a:buChar char="•"/>
            </a:pPr>
            <a:r>
              <a:rPr lang="en-US" dirty="0" smtClean="0"/>
              <a:t>evaluate </a:t>
            </a:r>
            <a:r>
              <a:rPr lang="en-US" dirty="0"/>
              <a:t>passenger ship </a:t>
            </a:r>
            <a:r>
              <a:rPr lang="en-US" dirty="0" smtClean="0"/>
              <a:t>evacuation</a:t>
            </a:r>
          </a:p>
          <a:p>
            <a:pPr marL="285750" indent="-285750">
              <a:buFont typeface="Arial" panose="020B0604020202020204" pitchFamily="34" charset="0"/>
              <a:buChar char="•"/>
            </a:pPr>
            <a:r>
              <a:rPr lang="en-US" dirty="0" smtClean="0"/>
              <a:t>provide</a:t>
            </a:r>
            <a:r>
              <a:rPr lang="en-US" dirty="0"/>
              <a:t>, better evacuation options, improved passenger </a:t>
            </a:r>
            <a:r>
              <a:rPr lang="en-US" dirty="0" smtClean="0"/>
              <a:t>survivability, and</a:t>
            </a:r>
          </a:p>
          <a:p>
            <a:pPr marL="285750" indent="-285750">
              <a:buFont typeface="Arial" panose="020B0604020202020204" pitchFamily="34" charset="0"/>
              <a:buChar char="•"/>
            </a:pPr>
            <a:r>
              <a:rPr lang="en-US" dirty="0" smtClean="0"/>
              <a:t>enhanced </a:t>
            </a:r>
            <a:r>
              <a:rPr lang="en-US" dirty="0"/>
              <a:t>resilience in the extreme environment of Polar waters. </a:t>
            </a:r>
            <a:endParaRPr lang="nb-NO" dirty="0"/>
          </a:p>
        </p:txBody>
      </p:sp>
    </p:spTree>
    <p:extLst>
      <p:ext uri="{BB962C8B-B14F-4D97-AF65-F5344CB8AC3E}">
        <p14:creationId xmlns:p14="http://schemas.microsoft.com/office/powerpoint/2010/main" val="1366823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Maritime Safety </a:t>
            </a:r>
            <a:br>
              <a:rPr lang="en-US" dirty="0"/>
            </a:br>
            <a:r>
              <a:rPr lang="en-US" dirty="0"/>
              <a:t>- a book project for higher level </a:t>
            </a:r>
            <a:r>
              <a:rPr lang="en-US" dirty="0" smtClean="0"/>
              <a:t>students</a:t>
            </a:r>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041" y="50605"/>
            <a:ext cx="3077992" cy="5294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117" y="2300010"/>
            <a:ext cx="3554963" cy="2535472"/>
          </a:xfrm>
          <a:prstGeom prst="rect">
            <a:avLst/>
          </a:prstGeom>
        </p:spPr>
      </p:pic>
      <p:sp>
        <p:nvSpPr>
          <p:cNvPr id="7" name="Rectangle 6"/>
          <p:cNvSpPr/>
          <p:nvPr/>
        </p:nvSpPr>
        <p:spPr>
          <a:xfrm>
            <a:off x="242597" y="2300010"/>
            <a:ext cx="4917232" cy="1569660"/>
          </a:xfrm>
          <a:prstGeom prst="rect">
            <a:avLst/>
          </a:prstGeom>
        </p:spPr>
        <p:txBody>
          <a:bodyPr wrap="square">
            <a:spAutoFit/>
          </a:bodyPr>
          <a:lstStyle/>
          <a:p>
            <a:r>
              <a:rPr lang="en-US" sz="2400" dirty="0" smtClean="0"/>
              <a:t>A collaborative </a:t>
            </a:r>
            <a:r>
              <a:rPr lang="en-US" sz="2400" dirty="0"/>
              <a:t>project to develop </a:t>
            </a:r>
            <a:r>
              <a:rPr lang="en-US" sz="2400" dirty="0" smtClean="0"/>
              <a:t>a </a:t>
            </a:r>
            <a:r>
              <a:rPr lang="en-US" sz="2400" dirty="0"/>
              <a:t>syllabus </a:t>
            </a:r>
            <a:r>
              <a:rPr lang="en-US" sz="2400" dirty="0" smtClean="0"/>
              <a:t>covering </a:t>
            </a:r>
            <a:r>
              <a:rPr lang="en-US" sz="2400" dirty="0"/>
              <a:t>safety theories, safety management within the maritime </a:t>
            </a:r>
            <a:r>
              <a:rPr lang="en-US" sz="2400" dirty="0" smtClean="0"/>
              <a:t>domain.</a:t>
            </a:r>
            <a:endParaRPr lang="en-US" sz="2400" dirty="0"/>
          </a:p>
        </p:txBody>
      </p:sp>
    </p:spTree>
    <p:extLst>
      <p:ext uri="{BB962C8B-B14F-4D97-AF65-F5344CB8AC3E}">
        <p14:creationId xmlns:p14="http://schemas.microsoft.com/office/powerpoint/2010/main" val="529531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2911" y="1751012"/>
            <a:ext cx="4774893" cy="4692129"/>
          </a:xfrm>
        </p:spPr>
      </p:pic>
    </p:spTree>
    <p:extLst>
      <p:ext uri="{BB962C8B-B14F-4D97-AF65-F5344CB8AC3E}">
        <p14:creationId xmlns:p14="http://schemas.microsoft.com/office/powerpoint/2010/main" val="3401872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2908" y="1106427"/>
            <a:ext cx="4552370" cy="602018"/>
          </a:xfrm>
        </p:spPr>
        <p:txBody>
          <a:bodyPr>
            <a:normAutofit/>
          </a:bodyPr>
          <a:lstStyle/>
          <a:p>
            <a:r>
              <a:rPr lang="nb-NO" smtClean="0">
                <a:latin typeface="+mn-lt"/>
              </a:rPr>
              <a:t>Kjell Ivar Øvergård, HSN</a:t>
            </a:r>
            <a:endParaRPr lang="nb-NO" dirty="0">
              <a:latin typeface="+mn-lt"/>
            </a:endParaRP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278" y="2269465"/>
            <a:ext cx="4218722" cy="2203220"/>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446" y="4533027"/>
            <a:ext cx="1557584" cy="1467724"/>
          </a:xfrm>
          <a:prstGeom prst="rect">
            <a:avLst/>
          </a:prstGeom>
        </p:spPr>
      </p:pic>
      <p:sp>
        <p:nvSpPr>
          <p:cNvPr id="7" name="TekstSylinder 6"/>
          <p:cNvSpPr txBox="1"/>
          <p:nvPr/>
        </p:nvSpPr>
        <p:spPr>
          <a:xfrm>
            <a:off x="121555" y="1912563"/>
            <a:ext cx="4803723" cy="4939814"/>
          </a:xfrm>
          <a:prstGeom prst="rect">
            <a:avLst/>
          </a:prstGeom>
          <a:noFill/>
          <a:ln>
            <a:solidFill>
              <a:srgbClr val="FF0000"/>
            </a:solidFill>
          </a:ln>
        </p:spPr>
        <p:txBody>
          <a:bodyPr wrap="square" rtlCol="0">
            <a:spAutoFit/>
          </a:bodyPr>
          <a:lstStyle/>
          <a:p>
            <a:r>
              <a:rPr lang="nb-NO" sz="1500" b="1" dirty="0" err="1"/>
              <a:t>GruNT</a:t>
            </a:r>
            <a:r>
              <a:rPr lang="nb-NO" sz="1500" b="1" dirty="0"/>
              <a:t>-Project: </a:t>
            </a:r>
            <a:r>
              <a:rPr lang="nb-NO" sz="1500" dirty="0"/>
              <a:t>(Oslofjordfondet 420k NOK)</a:t>
            </a:r>
          </a:p>
          <a:p>
            <a:endParaRPr lang="nb-NO" sz="1500" b="1" dirty="0"/>
          </a:p>
          <a:p>
            <a:r>
              <a:rPr lang="nb-NO" sz="1500" b="1" dirty="0"/>
              <a:t>Partners: </a:t>
            </a:r>
            <a:r>
              <a:rPr lang="nb-NO" sz="1500" dirty="0"/>
              <a:t>Kongsberg Maritime, DNV-GL, HSN</a:t>
            </a:r>
            <a:r>
              <a:rPr lang="nb-NO" sz="1500" dirty="0" smtClean="0"/>
              <a:t>.</a:t>
            </a:r>
          </a:p>
          <a:p>
            <a:endParaRPr lang="nb-NO" sz="1500" dirty="0"/>
          </a:p>
          <a:p>
            <a:r>
              <a:rPr lang="nb-NO" sz="1500" b="1" dirty="0" err="1"/>
              <a:t>What</a:t>
            </a:r>
            <a:r>
              <a:rPr lang="nb-NO" sz="1500" b="1" dirty="0"/>
              <a:t>: </a:t>
            </a:r>
            <a:r>
              <a:rPr lang="nb-NO" sz="1500" dirty="0" err="1"/>
              <a:t>Create</a:t>
            </a:r>
            <a:r>
              <a:rPr lang="nb-NO" sz="1500" dirty="0"/>
              <a:t> a </a:t>
            </a:r>
            <a:r>
              <a:rPr lang="nb-NO" sz="1500" dirty="0" err="1"/>
              <a:t>quantiative</a:t>
            </a:r>
            <a:r>
              <a:rPr lang="nb-NO" sz="1500" dirty="0"/>
              <a:t> </a:t>
            </a:r>
            <a:r>
              <a:rPr lang="nb-NO" sz="1500" dirty="0" err="1"/>
              <a:t>multidimensional</a:t>
            </a:r>
            <a:r>
              <a:rPr lang="nb-NO" sz="1500" dirty="0"/>
              <a:t> </a:t>
            </a:r>
            <a:r>
              <a:rPr lang="nb-NO" sz="1500" dirty="0" err="1"/>
              <a:t>model</a:t>
            </a:r>
            <a:r>
              <a:rPr lang="nb-NO" sz="1500" dirty="0"/>
              <a:t> of </a:t>
            </a:r>
            <a:r>
              <a:rPr lang="nb-NO" sz="1500" dirty="0" err="1"/>
              <a:t>control</a:t>
            </a:r>
            <a:r>
              <a:rPr lang="nb-NO" sz="1500" dirty="0"/>
              <a:t> </a:t>
            </a:r>
            <a:r>
              <a:rPr lang="nb-NO" sz="1500" dirty="0" err="1"/>
              <a:t>requirements</a:t>
            </a:r>
            <a:r>
              <a:rPr lang="nb-NO" sz="1500" dirty="0"/>
              <a:t> for </a:t>
            </a:r>
            <a:r>
              <a:rPr lang="nb-NO" sz="1500" dirty="0" err="1"/>
              <a:t>coastal</a:t>
            </a:r>
            <a:r>
              <a:rPr lang="nb-NO" sz="1500" dirty="0"/>
              <a:t> </a:t>
            </a:r>
            <a:r>
              <a:rPr lang="nb-NO" sz="1500" dirty="0" err="1"/>
              <a:t>navigation</a:t>
            </a:r>
            <a:r>
              <a:rPr lang="nb-NO" sz="1500" dirty="0"/>
              <a:t> and </a:t>
            </a:r>
            <a:r>
              <a:rPr lang="nb-NO" sz="1500" dirty="0" err="1" smtClean="0"/>
              <a:t>docking</a:t>
            </a:r>
            <a:endParaRPr lang="nb-NO" sz="1500" dirty="0" smtClean="0"/>
          </a:p>
          <a:p>
            <a:endParaRPr lang="nb-NO" sz="1500" dirty="0"/>
          </a:p>
          <a:p>
            <a:r>
              <a:rPr lang="nb-NO" sz="1500" b="1" dirty="0" err="1"/>
              <a:t>Why</a:t>
            </a:r>
            <a:r>
              <a:rPr lang="nb-NO" sz="1500" b="1" dirty="0"/>
              <a:t>: </a:t>
            </a:r>
            <a:r>
              <a:rPr lang="nb-NO" sz="1500" dirty="0"/>
              <a:t> make </a:t>
            </a:r>
            <a:r>
              <a:rPr lang="nb-NO" sz="1500" dirty="0" err="1"/>
              <a:t>automated</a:t>
            </a:r>
            <a:r>
              <a:rPr lang="nb-NO" sz="1500" dirty="0"/>
              <a:t> </a:t>
            </a:r>
            <a:r>
              <a:rPr lang="nb-NO" sz="1500" dirty="0" err="1"/>
              <a:t>assessments</a:t>
            </a:r>
            <a:r>
              <a:rPr lang="nb-NO" sz="1500" dirty="0"/>
              <a:t> of </a:t>
            </a:r>
            <a:r>
              <a:rPr lang="nb-NO" sz="1500" dirty="0" err="1"/>
              <a:t>navigational</a:t>
            </a:r>
            <a:r>
              <a:rPr lang="nb-NO" sz="1500" dirty="0"/>
              <a:t> </a:t>
            </a:r>
            <a:r>
              <a:rPr lang="nb-NO" sz="1500" dirty="0" err="1"/>
              <a:t>performance</a:t>
            </a:r>
            <a:r>
              <a:rPr lang="nb-NO" sz="1500" dirty="0"/>
              <a:t> during simulator </a:t>
            </a:r>
            <a:r>
              <a:rPr lang="nb-NO" sz="1500" dirty="0" smtClean="0"/>
              <a:t>training</a:t>
            </a:r>
          </a:p>
          <a:p>
            <a:endParaRPr lang="nb-NO" sz="1500" b="1" dirty="0"/>
          </a:p>
          <a:p>
            <a:r>
              <a:rPr lang="nb-NO" sz="1500" b="1" dirty="0"/>
              <a:t>How:</a:t>
            </a:r>
            <a:r>
              <a:rPr lang="nb-NO" sz="1500" dirty="0"/>
              <a:t> </a:t>
            </a:r>
            <a:r>
              <a:rPr lang="nb-NO" sz="1500" dirty="0" err="1"/>
              <a:t>Identify</a:t>
            </a:r>
            <a:r>
              <a:rPr lang="nb-NO" sz="1500" dirty="0"/>
              <a:t> </a:t>
            </a:r>
            <a:r>
              <a:rPr lang="nb-NO" sz="1500" dirty="0" err="1"/>
              <a:t>accepted</a:t>
            </a:r>
            <a:r>
              <a:rPr lang="nb-NO" sz="1500" dirty="0"/>
              <a:t> </a:t>
            </a:r>
            <a:r>
              <a:rPr lang="nb-NO" sz="1500" dirty="0" err="1"/>
              <a:t>values</a:t>
            </a:r>
            <a:r>
              <a:rPr lang="nb-NO" sz="1500" dirty="0"/>
              <a:t> for parameters </a:t>
            </a:r>
            <a:r>
              <a:rPr lang="nb-NO" sz="1500" dirty="0" err="1"/>
              <a:t>such</a:t>
            </a:r>
            <a:r>
              <a:rPr lang="nb-NO" sz="1500" dirty="0"/>
              <a:t> as ’</a:t>
            </a:r>
            <a:r>
              <a:rPr lang="nb-NO" sz="1500" dirty="0" err="1"/>
              <a:t>distance</a:t>
            </a:r>
            <a:r>
              <a:rPr lang="nb-NO" sz="1500" dirty="0"/>
              <a:t> to </a:t>
            </a:r>
            <a:r>
              <a:rPr lang="nb-NO" sz="1500" dirty="0" err="1"/>
              <a:t>vessels</a:t>
            </a:r>
            <a:r>
              <a:rPr lang="nb-NO" sz="1500" dirty="0"/>
              <a:t>’, ’</a:t>
            </a:r>
            <a:r>
              <a:rPr lang="nb-NO" sz="1500" dirty="0" err="1"/>
              <a:t>distance</a:t>
            </a:r>
            <a:r>
              <a:rPr lang="nb-NO" sz="1500" dirty="0"/>
              <a:t> to land’, ’</a:t>
            </a:r>
            <a:r>
              <a:rPr lang="nb-NO" sz="1500" dirty="0" err="1"/>
              <a:t>depth</a:t>
            </a:r>
            <a:r>
              <a:rPr lang="nb-NO" sz="1500" dirty="0"/>
              <a:t> under </a:t>
            </a:r>
            <a:r>
              <a:rPr lang="nb-NO" sz="1500" dirty="0" err="1"/>
              <a:t>the</a:t>
            </a:r>
            <a:r>
              <a:rPr lang="nb-NO" sz="1500" dirty="0"/>
              <a:t> </a:t>
            </a:r>
            <a:r>
              <a:rPr lang="nb-NO" sz="1500" dirty="0" err="1"/>
              <a:t>keel</a:t>
            </a:r>
            <a:r>
              <a:rPr lang="nb-NO" sz="1500" dirty="0"/>
              <a:t>’, and so </a:t>
            </a:r>
            <a:r>
              <a:rPr lang="nb-NO" sz="1500" dirty="0" err="1"/>
              <a:t>on</a:t>
            </a:r>
            <a:r>
              <a:rPr lang="nb-NO" sz="1500" dirty="0"/>
              <a:t> and </a:t>
            </a:r>
            <a:r>
              <a:rPr lang="nb-NO" sz="1500" dirty="0" err="1"/>
              <a:t>weigth</a:t>
            </a:r>
            <a:r>
              <a:rPr lang="nb-NO" sz="1500" dirty="0"/>
              <a:t> and </a:t>
            </a:r>
            <a:r>
              <a:rPr lang="nb-NO" sz="1500" dirty="0" err="1"/>
              <a:t>aggregate</a:t>
            </a:r>
            <a:r>
              <a:rPr lang="nb-NO" sz="1500" dirty="0"/>
              <a:t> </a:t>
            </a:r>
            <a:r>
              <a:rPr lang="nb-NO" sz="1500" dirty="0" err="1"/>
              <a:t>across</a:t>
            </a:r>
            <a:r>
              <a:rPr lang="nb-NO" sz="1500" dirty="0"/>
              <a:t> a a </a:t>
            </a:r>
            <a:r>
              <a:rPr lang="nb-NO" sz="1500" dirty="0" err="1"/>
              <a:t>number</a:t>
            </a:r>
            <a:r>
              <a:rPr lang="nb-NO" sz="1500" dirty="0"/>
              <a:t> of parameters. </a:t>
            </a:r>
            <a:endParaRPr lang="nb-NO" sz="1500" dirty="0" smtClean="0"/>
          </a:p>
          <a:p>
            <a:endParaRPr lang="nb-NO" sz="1500" b="1" dirty="0"/>
          </a:p>
          <a:p>
            <a:r>
              <a:rPr lang="nb-NO" sz="1500" b="1" dirty="0" err="1"/>
              <a:t>Validity</a:t>
            </a:r>
            <a:r>
              <a:rPr lang="nb-NO" sz="1500" b="1" dirty="0"/>
              <a:t>:</a:t>
            </a:r>
            <a:r>
              <a:rPr lang="nb-NO" sz="1500" dirty="0"/>
              <a:t> Will be </a:t>
            </a:r>
            <a:r>
              <a:rPr lang="nb-NO" sz="1500" dirty="0" err="1"/>
              <a:t>tested</a:t>
            </a:r>
            <a:r>
              <a:rPr lang="nb-NO" sz="1500" dirty="0"/>
              <a:t> </a:t>
            </a:r>
            <a:r>
              <a:rPr lang="nb-NO" sz="1500" dirty="0" err="1"/>
              <a:t>against</a:t>
            </a:r>
            <a:r>
              <a:rPr lang="nb-NO" sz="1500" dirty="0"/>
              <a:t> </a:t>
            </a:r>
            <a:r>
              <a:rPr lang="nb-NO" sz="1500" dirty="0" err="1"/>
              <a:t>evaluations</a:t>
            </a:r>
            <a:r>
              <a:rPr lang="nb-NO" sz="1500" dirty="0"/>
              <a:t> of </a:t>
            </a:r>
            <a:r>
              <a:rPr lang="nb-NO" sz="1500" dirty="0" err="1"/>
              <a:t>subject</a:t>
            </a:r>
            <a:r>
              <a:rPr lang="nb-NO" sz="1500" dirty="0"/>
              <a:t> matter </a:t>
            </a:r>
            <a:r>
              <a:rPr lang="nb-NO" sz="1500" dirty="0" err="1"/>
              <a:t>experts</a:t>
            </a:r>
            <a:r>
              <a:rPr lang="nb-NO" sz="1500" dirty="0"/>
              <a:t>. </a:t>
            </a:r>
            <a:endParaRPr lang="nb-NO" sz="1500" dirty="0" smtClean="0"/>
          </a:p>
          <a:p>
            <a:endParaRPr lang="nb-NO" sz="1500" b="1" dirty="0"/>
          </a:p>
          <a:p>
            <a:r>
              <a:rPr lang="nb-NO" sz="1500" b="1" dirty="0" err="1"/>
              <a:t>Other</a:t>
            </a:r>
            <a:r>
              <a:rPr lang="nb-NO" sz="1500" b="1" dirty="0"/>
              <a:t> </a:t>
            </a:r>
            <a:r>
              <a:rPr lang="nb-NO" sz="1500" b="1" dirty="0" err="1"/>
              <a:t>future</a:t>
            </a:r>
            <a:r>
              <a:rPr lang="nb-NO" sz="1500" b="1" dirty="0"/>
              <a:t> </a:t>
            </a:r>
            <a:r>
              <a:rPr lang="nb-NO" sz="1500" b="1" dirty="0" err="1"/>
              <a:t>uses</a:t>
            </a:r>
            <a:r>
              <a:rPr lang="nb-NO" sz="1500" dirty="0"/>
              <a:t>: </a:t>
            </a:r>
            <a:r>
              <a:rPr lang="nb-NO" sz="1500" dirty="0" err="1"/>
              <a:t>Can</a:t>
            </a:r>
            <a:r>
              <a:rPr lang="nb-NO" sz="1500" dirty="0"/>
              <a:t> be used for </a:t>
            </a:r>
            <a:r>
              <a:rPr lang="nb-NO" sz="1500" dirty="0" err="1"/>
              <a:t>route</a:t>
            </a:r>
            <a:r>
              <a:rPr lang="nb-NO" sz="1500" dirty="0"/>
              <a:t> planning, </a:t>
            </a:r>
            <a:r>
              <a:rPr lang="nb-NO" sz="1500" dirty="0" err="1"/>
              <a:t>assessment</a:t>
            </a:r>
            <a:r>
              <a:rPr lang="nb-NO" sz="1500" dirty="0"/>
              <a:t> of real-time </a:t>
            </a:r>
            <a:r>
              <a:rPr lang="nb-NO" sz="1500" dirty="0" err="1"/>
              <a:t>navigation</a:t>
            </a:r>
            <a:r>
              <a:rPr lang="nb-NO" sz="1500" dirty="0"/>
              <a:t>, and for </a:t>
            </a:r>
            <a:r>
              <a:rPr lang="nb-NO" sz="1500" dirty="0" err="1"/>
              <a:t>predictive</a:t>
            </a:r>
            <a:r>
              <a:rPr lang="nb-NO" sz="1500" dirty="0"/>
              <a:t> risk-</a:t>
            </a:r>
            <a:r>
              <a:rPr lang="nb-NO" sz="1500" dirty="0" err="1"/>
              <a:t>based</a:t>
            </a:r>
            <a:r>
              <a:rPr lang="nb-NO" sz="1500" dirty="0"/>
              <a:t> </a:t>
            </a:r>
            <a:r>
              <a:rPr lang="nb-NO" sz="1500" dirty="0" err="1"/>
              <a:t>decision</a:t>
            </a:r>
            <a:r>
              <a:rPr lang="nb-NO" sz="1500" dirty="0"/>
              <a:t>-support.</a:t>
            </a:r>
          </a:p>
        </p:txBody>
      </p:sp>
      <p:pic>
        <p:nvPicPr>
          <p:cNvPr id="8" name="Bilde 7"/>
          <p:cNvPicPr>
            <a:picLocks noChangeAspect="1"/>
          </p:cNvPicPr>
          <p:nvPr/>
        </p:nvPicPr>
        <p:blipFill>
          <a:blip r:embed="rId4"/>
          <a:stretch>
            <a:fillRect/>
          </a:stretch>
        </p:blipFill>
        <p:spPr>
          <a:xfrm>
            <a:off x="6979290" y="855086"/>
            <a:ext cx="1998376" cy="1260514"/>
          </a:xfrm>
          <a:prstGeom prst="rect">
            <a:avLst/>
          </a:prstGeom>
        </p:spPr>
      </p:pic>
    </p:spTree>
    <p:extLst>
      <p:ext uri="{BB962C8B-B14F-4D97-AF65-F5344CB8AC3E}">
        <p14:creationId xmlns:p14="http://schemas.microsoft.com/office/powerpoint/2010/main" val="2868358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Training and Assessment Research Group</a:t>
            </a:r>
            <a:br>
              <a:rPr lang="en-US" dirty="0"/>
            </a:br>
            <a:r>
              <a:rPr lang="en-US" dirty="0"/>
              <a:t>(TARG</a:t>
            </a:r>
            <a:r>
              <a:rPr lang="en-US" dirty="0" smtClean="0"/>
              <a:t>)</a:t>
            </a:r>
            <a:endParaRPr lang="nb-N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82" y="1677953"/>
            <a:ext cx="4895916" cy="4666420"/>
          </a:xfrm>
          <a:prstGeom prst="rect">
            <a:avLst/>
          </a:prstGeom>
        </p:spPr>
      </p:pic>
      <p:sp>
        <p:nvSpPr>
          <p:cNvPr id="5" name="Rectangle 4"/>
          <p:cNvSpPr/>
          <p:nvPr/>
        </p:nvSpPr>
        <p:spPr>
          <a:xfrm>
            <a:off x="272382" y="6344373"/>
            <a:ext cx="2024465" cy="369332"/>
          </a:xfrm>
          <a:prstGeom prst="rect">
            <a:avLst/>
          </a:prstGeom>
        </p:spPr>
        <p:txBody>
          <a:bodyPr wrap="none">
            <a:spAutoFit/>
          </a:bodyPr>
          <a:lstStyle/>
          <a:p>
            <a:r>
              <a:rPr lang="nb-NO" dirty="0"/>
              <a:t>http://targlab.com/</a:t>
            </a:r>
          </a:p>
        </p:txBody>
      </p:sp>
      <p:pic>
        <p:nvPicPr>
          <p:cNvPr id="6" name="Picture 5"/>
          <p:cNvPicPr>
            <a:picLocks noChangeAspect="1"/>
          </p:cNvPicPr>
          <p:nvPr/>
        </p:nvPicPr>
        <p:blipFill>
          <a:blip r:embed="rId4"/>
          <a:stretch>
            <a:fillRect/>
          </a:stretch>
        </p:blipFill>
        <p:spPr>
          <a:xfrm>
            <a:off x="6489660" y="1677953"/>
            <a:ext cx="2059647" cy="2059647"/>
          </a:xfrm>
          <a:prstGeom prst="rect">
            <a:avLst/>
          </a:prstGeom>
        </p:spPr>
      </p:pic>
      <p:sp>
        <p:nvSpPr>
          <p:cNvPr id="7" name="TextBox 6"/>
          <p:cNvSpPr txBox="1"/>
          <p:nvPr/>
        </p:nvSpPr>
        <p:spPr>
          <a:xfrm>
            <a:off x="5519854" y="4148254"/>
            <a:ext cx="3256156" cy="1477328"/>
          </a:xfrm>
          <a:prstGeom prst="rect">
            <a:avLst/>
          </a:prstGeom>
          <a:noFill/>
        </p:spPr>
        <p:txBody>
          <a:bodyPr wrap="square" rtlCol="0">
            <a:spAutoFit/>
          </a:bodyPr>
          <a:lstStyle/>
          <a:p>
            <a:r>
              <a:rPr lang="nb-NO" dirty="0" smtClean="0"/>
              <a:t>Forsker på interaksjonen mellom menneske og maskin når en får stadig mer komplekse system og operasjoner. </a:t>
            </a:r>
          </a:p>
          <a:p>
            <a:endParaRPr lang="nb-NO" dirty="0"/>
          </a:p>
        </p:txBody>
      </p:sp>
    </p:spTree>
    <p:extLst>
      <p:ext uri="{BB962C8B-B14F-4D97-AF65-F5344CB8AC3E}">
        <p14:creationId xmlns:p14="http://schemas.microsoft.com/office/powerpoint/2010/main" val="3304842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0781" y="1771650"/>
            <a:ext cx="6886575" cy="4333875"/>
          </a:xfrm>
        </p:spPr>
      </p:pic>
    </p:spTree>
    <p:extLst>
      <p:ext uri="{BB962C8B-B14F-4D97-AF65-F5344CB8AC3E}">
        <p14:creationId xmlns:p14="http://schemas.microsoft.com/office/powerpoint/2010/main" val="3517522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54771"/>
            <a:ext cx="9144000" cy="4813389"/>
          </a:xfrm>
        </p:spPr>
      </p:pic>
    </p:spTree>
    <p:extLst>
      <p:ext uri="{BB962C8B-B14F-4D97-AF65-F5344CB8AC3E}">
        <p14:creationId xmlns:p14="http://schemas.microsoft.com/office/powerpoint/2010/main" val="3692978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Forskning</a:t>
            </a:r>
            <a:endParaRPr lang="nb-NO" dirty="0"/>
          </a:p>
        </p:txBody>
      </p:sp>
      <p:sp>
        <p:nvSpPr>
          <p:cNvPr id="3" name="Content Placeholder 2"/>
          <p:cNvSpPr>
            <a:spLocks noGrp="1"/>
          </p:cNvSpPr>
          <p:nvPr>
            <p:ph idx="1"/>
          </p:nvPr>
        </p:nvSpPr>
        <p:spPr/>
        <p:txBody>
          <a:bodyPr/>
          <a:lstStyle/>
          <a:p>
            <a:r>
              <a:rPr lang="nb-NO" dirty="0" smtClean="0"/>
              <a:t>Problemanalyse</a:t>
            </a:r>
          </a:p>
          <a:p>
            <a:pPr marL="0" indent="0">
              <a:buNone/>
            </a:pPr>
            <a:r>
              <a:rPr lang="nb-NO" i="1" dirty="0" smtClean="0"/>
              <a:t>	Hva er faktisk problemet?</a:t>
            </a:r>
          </a:p>
          <a:p>
            <a:pPr marL="0" indent="0">
              <a:buNone/>
            </a:pPr>
            <a:r>
              <a:rPr lang="nb-NO" i="1" dirty="0"/>
              <a:t>	</a:t>
            </a:r>
            <a:r>
              <a:rPr lang="nb-NO" i="1" dirty="0" smtClean="0"/>
              <a:t>Hvorfor er det et problem?</a:t>
            </a:r>
          </a:p>
          <a:p>
            <a:pPr marL="0" indent="0">
              <a:buNone/>
            </a:pPr>
            <a:r>
              <a:rPr lang="nb-NO" i="1" dirty="0"/>
              <a:t>	</a:t>
            </a:r>
            <a:r>
              <a:rPr lang="nb-NO" i="1" dirty="0" smtClean="0"/>
              <a:t>Hvem sitt problem er det?</a:t>
            </a:r>
          </a:p>
          <a:p>
            <a:pPr marL="0" indent="0">
              <a:buNone/>
            </a:pPr>
            <a:endParaRPr lang="nb-NO" dirty="0"/>
          </a:p>
          <a:p>
            <a:r>
              <a:rPr lang="nb-NO" dirty="0" smtClean="0"/>
              <a:t>Design</a:t>
            </a:r>
          </a:p>
          <a:p>
            <a:pPr marL="0" indent="0">
              <a:buNone/>
            </a:pPr>
            <a:r>
              <a:rPr lang="nb-NO" dirty="0"/>
              <a:t>	</a:t>
            </a:r>
            <a:r>
              <a:rPr lang="nb-NO" i="1" dirty="0" smtClean="0"/>
              <a:t>Intervensjonsplan for å finne løsning.</a:t>
            </a:r>
          </a:p>
          <a:p>
            <a:pPr marL="0" indent="0">
              <a:buNone/>
            </a:pPr>
            <a:endParaRPr lang="nb-NO" dirty="0"/>
          </a:p>
          <a:p>
            <a:r>
              <a:rPr lang="nb-NO" dirty="0" smtClean="0"/>
              <a:t>Endring</a:t>
            </a:r>
          </a:p>
          <a:p>
            <a:pPr marL="0" indent="0">
              <a:buNone/>
            </a:pPr>
            <a:r>
              <a:rPr lang="nb-NO" dirty="0" smtClean="0"/>
              <a:t>	</a:t>
            </a:r>
            <a:r>
              <a:rPr lang="nb-NO" i="1" dirty="0" smtClean="0"/>
              <a:t>Gjennomføre design/plan.</a:t>
            </a:r>
          </a:p>
          <a:p>
            <a:pPr marL="0" indent="0">
              <a:buNone/>
            </a:pPr>
            <a:endParaRPr lang="nb-NO" dirty="0"/>
          </a:p>
          <a:p>
            <a:r>
              <a:rPr lang="nb-NO" dirty="0" smtClean="0"/>
              <a:t>Evaluere</a:t>
            </a:r>
            <a:endParaRPr lang="nb-NO" dirty="0"/>
          </a:p>
          <a:p>
            <a:pPr marL="0" indent="0">
              <a:buNone/>
            </a:pPr>
            <a:r>
              <a:rPr lang="nb-NO" dirty="0" smtClean="0"/>
              <a:t>	</a:t>
            </a:r>
            <a:r>
              <a:rPr lang="nb-NO" i="1" dirty="0" smtClean="0"/>
              <a:t>Verifisere i hvilken grad endringer har løst problemet.</a:t>
            </a:r>
          </a:p>
        </p:txBody>
      </p:sp>
    </p:spTree>
    <p:extLst>
      <p:ext uri="{BB962C8B-B14F-4D97-AF65-F5344CB8AC3E}">
        <p14:creationId xmlns:p14="http://schemas.microsoft.com/office/powerpoint/2010/main" val="32500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endParaRPr lang="nb-NO"/>
          </a:p>
        </p:txBody>
      </p:sp>
      <p:pic>
        <p:nvPicPr>
          <p:cNvPr id="4" name="Picture 3"/>
          <p:cNvPicPr>
            <a:picLocks noChangeAspect="1"/>
          </p:cNvPicPr>
          <p:nvPr/>
        </p:nvPicPr>
        <p:blipFill>
          <a:blip r:embed="rId3"/>
          <a:stretch>
            <a:fillRect/>
          </a:stretch>
        </p:blipFill>
        <p:spPr>
          <a:xfrm>
            <a:off x="759270" y="92439"/>
            <a:ext cx="6966478" cy="4859485"/>
          </a:xfrm>
          <a:prstGeom prst="rect">
            <a:avLst/>
          </a:prstGeom>
        </p:spPr>
      </p:pic>
      <p:sp>
        <p:nvSpPr>
          <p:cNvPr id="5" name="Rectangle 4"/>
          <p:cNvSpPr/>
          <p:nvPr/>
        </p:nvSpPr>
        <p:spPr>
          <a:xfrm>
            <a:off x="152401" y="5159692"/>
            <a:ext cx="8991599" cy="1477328"/>
          </a:xfrm>
          <a:prstGeom prst="rect">
            <a:avLst/>
          </a:prstGeom>
        </p:spPr>
        <p:txBody>
          <a:bodyPr wrap="square">
            <a:spAutoFit/>
          </a:bodyPr>
          <a:lstStyle/>
          <a:p>
            <a:r>
              <a:rPr lang="en-US" dirty="0">
                <a:latin typeface="ArialMT"/>
              </a:rPr>
              <a:t>A key finding of the MAIB investigation is that no departure stability calculation </a:t>
            </a:r>
            <a:r>
              <a:rPr lang="en-US" dirty="0" smtClean="0">
                <a:latin typeface="ArialMT"/>
              </a:rPr>
              <a:t>had been carried </a:t>
            </a:r>
            <a:r>
              <a:rPr lang="en-US" dirty="0">
                <a:latin typeface="ArialMT"/>
              </a:rPr>
              <a:t>out on completion of cargo operations and before </a:t>
            </a:r>
            <a:r>
              <a:rPr lang="en-US" i="1" dirty="0" err="1">
                <a:latin typeface="Arial-ItalicMT"/>
              </a:rPr>
              <a:t>Hoegh</a:t>
            </a:r>
            <a:r>
              <a:rPr lang="en-US" i="1" dirty="0">
                <a:latin typeface="Arial-ItalicMT"/>
              </a:rPr>
              <a:t> Osaka </a:t>
            </a:r>
            <a:r>
              <a:rPr lang="en-US" dirty="0">
                <a:latin typeface="ArialMT"/>
              </a:rPr>
              <a:t>sailed. </a:t>
            </a:r>
            <a:endParaRPr lang="en-US" dirty="0" smtClean="0">
              <a:latin typeface="ArialMT"/>
            </a:endParaRPr>
          </a:p>
          <a:p>
            <a:endParaRPr lang="en-US" dirty="0">
              <a:latin typeface="ArialMT"/>
            </a:endParaRPr>
          </a:p>
          <a:p>
            <a:r>
              <a:rPr lang="en-US" dirty="0" smtClean="0">
                <a:latin typeface="ArialMT"/>
              </a:rPr>
              <a:t>Witness and </a:t>
            </a:r>
            <a:r>
              <a:rPr lang="en-US" dirty="0">
                <a:latin typeface="ArialMT"/>
              </a:rPr>
              <a:t>anecdotal evidence suggests that </a:t>
            </a:r>
            <a:r>
              <a:rPr lang="en-US" u="sng" dirty="0">
                <a:latin typeface="ArialMT"/>
              </a:rPr>
              <a:t>this practice extends to the car carrier sector </a:t>
            </a:r>
            <a:r>
              <a:rPr lang="en-US" u="sng" dirty="0" smtClean="0">
                <a:latin typeface="ArialMT"/>
              </a:rPr>
              <a:t>in </a:t>
            </a:r>
            <a:r>
              <a:rPr lang="nb-NO" u="sng" dirty="0" smtClean="0">
                <a:latin typeface="ArialMT"/>
              </a:rPr>
              <a:t>general</a:t>
            </a:r>
            <a:r>
              <a:rPr lang="nb-NO" dirty="0">
                <a:latin typeface="ArialMT"/>
              </a:rPr>
              <a:t>.</a:t>
            </a:r>
            <a:endParaRPr lang="nb-NO" dirty="0"/>
          </a:p>
        </p:txBody>
      </p:sp>
    </p:spTree>
    <p:extLst>
      <p:ext uri="{BB962C8B-B14F-4D97-AF65-F5344CB8AC3E}">
        <p14:creationId xmlns:p14="http://schemas.microsoft.com/office/powerpoint/2010/main" val="249945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7" y="593665"/>
            <a:ext cx="4374635" cy="31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 y="-72007"/>
            <a:ext cx="9144000" cy="69269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pPr>
            <a:r>
              <a:rPr lang="nb-NO" altLang="nb-NO" sz="4000" b="1" dirty="0" err="1" smtClean="0">
                <a:solidFill>
                  <a:srgbClr val="FFFFFF"/>
                </a:solidFill>
                <a:latin typeface="Times"/>
              </a:rPr>
              <a:t>Ship</a:t>
            </a:r>
            <a:r>
              <a:rPr lang="nb-NO" altLang="nb-NO" sz="4000" b="1" dirty="0" smtClean="0">
                <a:solidFill>
                  <a:srgbClr val="FFFFFF"/>
                </a:solidFill>
                <a:latin typeface="Times"/>
              </a:rPr>
              <a:t>-to-</a:t>
            </a:r>
            <a:r>
              <a:rPr lang="nb-NO" altLang="nb-NO" sz="4000" b="1" dirty="0" err="1" smtClean="0">
                <a:solidFill>
                  <a:srgbClr val="FFFFFF"/>
                </a:solidFill>
                <a:latin typeface="Times"/>
              </a:rPr>
              <a:t>Ship</a:t>
            </a:r>
            <a:r>
              <a:rPr lang="nb-NO" altLang="nb-NO" sz="4000" b="1" dirty="0" smtClean="0">
                <a:solidFill>
                  <a:srgbClr val="FFFFFF"/>
                </a:solidFill>
                <a:latin typeface="Times"/>
              </a:rPr>
              <a:t> (STS) Operations</a:t>
            </a:r>
            <a:endParaRPr lang="nb-NO" altLang="nb-NO" sz="4000" dirty="0" smtClean="0">
              <a:solidFill>
                <a:srgbClr val="FFFFFF"/>
              </a:solidFill>
              <a:latin typeface="Times"/>
            </a:endParaRPr>
          </a:p>
          <a:p>
            <a:pPr lvl="4" fontAlgn="auto">
              <a:spcBef>
                <a:spcPts val="0"/>
              </a:spcBef>
              <a:spcAft>
                <a:spcPts val="0"/>
              </a:spcAft>
            </a:pPr>
            <a:endParaRPr lang="nb-NO" altLang="nb-NO" sz="300" dirty="0" smtClean="0">
              <a:solidFill>
                <a:srgbClr val="FFFFFF"/>
              </a:solidFill>
              <a:latin typeface="Times"/>
            </a:endParaRPr>
          </a:p>
        </p:txBody>
      </p:sp>
      <p:sp>
        <p:nvSpPr>
          <p:cNvPr id="6963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auto">
              <a:spcBef>
                <a:spcPts val="0"/>
              </a:spcBef>
              <a:spcAft>
                <a:spcPts val="0"/>
              </a:spcAft>
            </a:pPr>
            <a:endParaRPr lang="en-GB" altLang="nb-NO">
              <a:solidFill>
                <a:srgbClr val="FFFFFF"/>
              </a:solidFill>
            </a:endParaRPr>
          </a:p>
        </p:txBody>
      </p:sp>
      <p:sp>
        <p:nvSpPr>
          <p:cNvPr id="6963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auto">
              <a:spcBef>
                <a:spcPts val="0"/>
              </a:spcBef>
              <a:spcAft>
                <a:spcPts val="0"/>
              </a:spcAft>
            </a:pPr>
            <a:endParaRPr lang="en-GB" altLang="nb-NO">
              <a:solidFill>
                <a:srgbClr val="FFFFFF"/>
              </a:solidFill>
            </a:endParaRPr>
          </a:p>
        </p:txBody>
      </p:sp>
      <p:sp>
        <p:nvSpPr>
          <p:cNvPr id="69638"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auto">
              <a:spcBef>
                <a:spcPts val="0"/>
              </a:spcBef>
              <a:spcAft>
                <a:spcPts val="0"/>
              </a:spcAft>
            </a:pPr>
            <a:endParaRPr lang="en-GB" altLang="nb-NO">
              <a:solidFill>
                <a:srgbClr val="FFFFFF"/>
              </a:solidFill>
            </a:endParaRPr>
          </a:p>
        </p:txBody>
      </p:sp>
      <p:pic>
        <p:nvPicPr>
          <p:cNvPr id="24581" name="Picture 5" descr="http://www.maritimejournal.com/__data/assets/image/0010/166933/DEC_T_and_T_JPG_5.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528" y="620688"/>
            <a:ext cx="5112000" cy="316835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7164288" y="3295901"/>
            <a:ext cx="2072063" cy="276999"/>
          </a:xfrm>
          <a:prstGeom prst="rect">
            <a:avLst/>
          </a:prstGeom>
        </p:spPr>
        <p:txBody>
          <a:bodyPr wrap="square">
            <a:spAutoFit/>
          </a:bodyPr>
          <a:lstStyle/>
          <a:p>
            <a:pPr fontAlgn="auto">
              <a:spcBef>
                <a:spcPts val="0"/>
              </a:spcBef>
              <a:spcAft>
                <a:spcPts val="0"/>
              </a:spcAft>
            </a:pPr>
            <a:r>
              <a:rPr lang="nb-NO" sz="1200" i="1" dirty="0">
                <a:solidFill>
                  <a:srgbClr val="FFFFFF"/>
                </a:solidFill>
                <a:latin typeface="Tahoma"/>
              </a:rPr>
              <a:t>www.maritimejournal.com</a:t>
            </a:r>
            <a:endParaRPr lang="en-US" sz="1200" i="1" dirty="0">
              <a:solidFill>
                <a:srgbClr val="FFFFFF"/>
              </a:solidFill>
              <a:latin typeface="Tahoma"/>
            </a:endParaRPr>
          </a:p>
        </p:txBody>
      </p:sp>
      <p:sp>
        <p:nvSpPr>
          <p:cNvPr id="17" name="Rektangel 16"/>
          <p:cNvSpPr/>
          <p:nvPr/>
        </p:nvSpPr>
        <p:spPr>
          <a:xfrm>
            <a:off x="3491880" y="3296015"/>
            <a:ext cx="752129" cy="276999"/>
          </a:xfrm>
          <a:prstGeom prst="rect">
            <a:avLst/>
          </a:prstGeom>
        </p:spPr>
        <p:txBody>
          <a:bodyPr wrap="none">
            <a:spAutoFit/>
          </a:bodyPr>
          <a:lstStyle/>
          <a:p>
            <a:pPr fontAlgn="auto">
              <a:spcBef>
                <a:spcPts val="0"/>
              </a:spcBef>
              <a:spcAft>
                <a:spcPts val="0"/>
              </a:spcAft>
            </a:pPr>
            <a:r>
              <a:rPr lang="nb-NO" sz="1200" i="1" dirty="0" smtClean="0">
                <a:solidFill>
                  <a:srgbClr val="FFFFFF"/>
                </a:solidFill>
                <a:latin typeface="Tahoma"/>
              </a:rPr>
              <a:t>PST Ltd.</a:t>
            </a:r>
            <a:endParaRPr lang="en-US" sz="1200" i="1" dirty="0">
              <a:solidFill>
                <a:srgbClr val="FFFFFF"/>
              </a:solidFill>
              <a:latin typeface="Tahoma"/>
            </a:endParaRPr>
          </a:p>
        </p:txBody>
      </p:sp>
      <p:sp>
        <p:nvSpPr>
          <p:cNvPr id="10" name="Rektangel 9"/>
          <p:cNvSpPr/>
          <p:nvPr/>
        </p:nvSpPr>
        <p:spPr>
          <a:xfrm>
            <a:off x="335238" y="620688"/>
            <a:ext cx="3600400" cy="384721"/>
          </a:xfrm>
          <a:prstGeom prst="rect">
            <a:avLst/>
          </a:prstGeom>
          <a:solidFill>
            <a:srgbClr val="FFFF00"/>
          </a:solidFill>
        </p:spPr>
        <p:txBody>
          <a:bodyPr wrap="square" anchor="ctr">
            <a:spAutoFit/>
          </a:bodyPr>
          <a:lstStyle/>
          <a:p>
            <a:pPr algn="ctr" fontAlgn="auto">
              <a:spcBef>
                <a:spcPts val="0"/>
              </a:spcBef>
              <a:spcAft>
                <a:spcPts val="0"/>
              </a:spcAft>
            </a:pPr>
            <a:r>
              <a:rPr lang="en-US" sz="1900" b="1" dirty="0" smtClean="0">
                <a:solidFill>
                  <a:srgbClr val="002060"/>
                </a:solidFill>
                <a:latin typeface="Tahoma"/>
              </a:rPr>
              <a:t>Lightering Operations</a:t>
            </a:r>
            <a:endParaRPr lang="en-US" sz="1900" b="1" dirty="0">
              <a:solidFill>
                <a:srgbClr val="002060"/>
              </a:solidFill>
              <a:latin typeface="Tahoma"/>
            </a:endParaRPr>
          </a:p>
        </p:txBody>
      </p:sp>
      <p:pic>
        <p:nvPicPr>
          <p:cNvPr id="24578" name="Picture 2" descr="article_update_img.jp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588289"/>
            <a:ext cx="5611603" cy="3297095"/>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997985" y="620688"/>
            <a:ext cx="3620354" cy="384721"/>
          </a:xfrm>
          <a:prstGeom prst="rect">
            <a:avLst/>
          </a:prstGeom>
          <a:solidFill>
            <a:srgbClr val="FFFF00"/>
          </a:solidFill>
        </p:spPr>
        <p:txBody>
          <a:bodyPr wrap="square" anchor="ctr">
            <a:spAutoFit/>
          </a:bodyPr>
          <a:lstStyle/>
          <a:p>
            <a:pPr algn="ctr" fontAlgn="auto">
              <a:spcBef>
                <a:spcPts val="0"/>
              </a:spcBef>
              <a:spcAft>
                <a:spcPts val="0"/>
              </a:spcAft>
            </a:pPr>
            <a:r>
              <a:rPr lang="en-US" sz="1900" b="1" dirty="0" smtClean="0">
                <a:solidFill>
                  <a:srgbClr val="002060"/>
                </a:solidFill>
                <a:latin typeface="Tahoma"/>
              </a:rPr>
              <a:t>Ship-Tug Operations</a:t>
            </a:r>
            <a:endParaRPr lang="en-US" sz="1900" b="1" dirty="0">
              <a:solidFill>
                <a:srgbClr val="002060"/>
              </a:solidFill>
              <a:latin typeface="Tahoma"/>
            </a:endParaRPr>
          </a:p>
        </p:txBody>
      </p:sp>
      <p:sp>
        <p:nvSpPr>
          <p:cNvPr id="2" name="Rektangel 1"/>
          <p:cNvSpPr/>
          <p:nvPr/>
        </p:nvSpPr>
        <p:spPr>
          <a:xfrm>
            <a:off x="-36512" y="6202702"/>
            <a:ext cx="3024336" cy="657479"/>
          </a:xfrm>
          <a:prstGeom prst="rect">
            <a:avLst/>
          </a:prstGeom>
          <a:solidFill>
            <a:srgbClr val="FFFF00"/>
          </a:solidFill>
        </p:spPr>
        <p:txBody>
          <a:bodyPr wrap="square" tIns="36000" bIns="36000" anchor="ctr">
            <a:spAutoFit/>
          </a:bodyPr>
          <a:lstStyle/>
          <a:p>
            <a:pPr algn="ctr" fontAlgn="auto">
              <a:spcBef>
                <a:spcPts val="0"/>
              </a:spcBef>
              <a:spcAft>
                <a:spcPts val="0"/>
              </a:spcAft>
            </a:pPr>
            <a:r>
              <a:rPr lang="en-US" sz="1900" b="1" dirty="0" smtClean="0">
                <a:solidFill>
                  <a:srgbClr val="002060"/>
                </a:solidFill>
                <a:latin typeface="Tahoma"/>
              </a:rPr>
              <a:t>Replenishment-at-sea Operations</a:t>
            </a:r>
            <a:endParaRPr lang="en-US" sz="1900" b="1" dirty="0">
              <a:solidFill>
                <a:srgbClr val="002060"/>
              </a:solidFill>
              <a:latin typeface="Tahoma"/>
            </a:endParaRPr>
          </a:p>
        </p:txBody>
      </p:sp>
      <p:pic>
        <p:nvPicPr>
          <p:cNvPr id="24583" name="Picture 7" descr="http://newswatch.nationalgeographic.com/files/2013/05/fishing-boats-name-blur-3.jpg">
            <a:hlinkClick r:id="rId6"/>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5090" y="3588288"/>
            <a:ext cx="3849499" cy="2877367"/>
          </a:xfrm>
          <a:prstGeom prst="rect">
            <a:avLst/>
          </a:prstGeom>
          <a:noFill/>
          <a:extLst>
            <a:ext uri="{909E8E84-426E-40DD-AFC4-6F175D3DCCD1}">
              <a14:hiddenFill xmlns:a14="http://schemas.microsoft.com/office/drawing/2010/main">
                <a:solidFill>
                  <a:srgbClr val="FFFFFF"/>
                </a:solidFill>
              </a14:hiddenFill>
            </a:ext>
          </a:extLst>
        </p:spPr>
      </p:pic>
      <p:sp>
        <p:nvSpPr>
          <p:cNvPr id="20" name="Rektangel 19"/>
          <p:cNvSpPr/>
          <p:nvPr/>
        </p:nvSpPr>
        <p:spPr>
          <a:xfrm>
            <a:off x="5575091" y="6492968"/>
            <a:ext cx="3568910" cy="384721"/>
          </a:xfrm>
          <a:prstGeom prst="rect">
            <a:avLst/>
          </a:prstGeom>
          <a:solidFill>
            <a:srgbClr val="FFFF00"/>
          </a:solidFill>
        </p:spPr>
        <p:txBody>
          <a:bodyPr wrap="square" anchor="ctr">
            <a:spAutoFit/>
          </a:bodyPr>
          <a:lstStyle/>
          <a:p>
            <a:pPr algn="ctr" fontAlgn="auto">
              <a:spcBef>
                <a:spcPts val="0"/>
              </a:spcBef>
              <a:spcAft>
                <a:spcPts val="0"/>
              </a:spcAft>
            </a:pPr>
            <a:r>
              <a:rPr lang="en-US" sz="1900" b="1" dirty="0" smtClean="0">
                <a:solidFill>
                  <a:srgbClr val="002060"/>
                </a:solidFill>
                <a:latin typeface="Tahoma"/>
              </a:rPr>
              <a:t>Fish transfer Operations</a:t>
            </a:r>
            <a:endParaRPr lang="en-US" sz="1900" b="1" dirty="0">
              <a:solidFill>
                <a:srgbClr val="002060"/>
              </a:solidFill>
              <a:latin typeface="Tahoma"/>
            </a:endParaRPr>
          </a:p>
        </p:txBody>
      </p:sp>
      <p:sp>
        <p:nvSpPr>
          <p:cNvPr id="6" name="Rektangel 5"/>
          <p:cNvSpPr/>
          <p:nvPr/>
        </p:nvSpPr>
        <p:spPr>
          <a:xfrm>
            <a:off x="2992845" y="5949280"/>
            <a:ext cx="2659275" cy="923330"/>
          </a:xfrm>
          <a:prstGeom prst="rect">
            <a:avLst/>
          </a:prstGeom>
        </p:spPr>
        <p:txBody>
          <a:bodyPr wrap="square">
            <a:spAutoFit/>
          </a:bodyPr>
          <a:lstStyle/>
          <a:p>
            <a:pPr fontAlgn="auto">
              <a:spcBef>
                <a:spcPts val="0"/>
              </a:spcBef>
              <a:spcAft>
                <a:spcPts val="0"/>
              </a:spcAft>
            </a:pPr>
            <a:r>
              <a:rPr lang="en-US" sz="1400" dirty="0" smtClean="0">
                <a:solidFill>
                  <a:srgbClr val="FFFFFF"/>
                </a:solidFill>
                <a:latin typeface="Tahoma"/>
              </a:rPr>
              <a:t>Syria operation: </a:t>
            </a:r>
            <a:r>
              <a:rPr lang="en-US" sz="1400" i="1" dirty="0" smtClean="0">
                <a:solidFill>
                  <a:srgbClr val="FFFFFF"/>
                </a:solidFill>
                <a:latin typeface="Tahoma"/>
              </a:rPr>
              <a:t>HMS Diamond </a:t>
            </a:r>
            <a:r>
              <a:rPr lang="en-US" sz="1400" dirty="0" smtClean="0">
                <a:solidFill>
                  <a:srgbClr val="FFFFFF"/>
                </a:solidFill>
                <a:latin typeface="Tahoma"/>
              </a:rPr>
              <a:t>gets Replenishment at </a:t>
            </a:r>
            <a:r>
              <a:rPr lang="en-US" sz="1400" dirty="0">
                <a:solidFill>
                  <a:srgbClr val="FFFFFF"/>
                </a:solidFill>
                <a:latin typeface="Tahoma"/>
              </a:rPr>
              <a:t>s</a:t>
            </a:r>
            <a:r>
              <a:rPr lang="en-US" sz="1400" dirty="0" smtClean="0">
                <a:solidFill>
                  <a:srgbClr val="FFFFFF"/>
                </a:solidFill>
                <a:latin typeface="Tahoma"/>
              </a:rPr>
              <a:t>ea from the French Ship</a:t>
            </a:r>
            <a:r>
              <a:rPr lang="en-US" sz="1400" i="1" dirty="0" smtClean="0">
                <a:solidFill>
                  <a:srgbClr val="FFFFFF"/>
                </a:solidFill>
                <a:latin typeface="Tahoma"/>
              </a:rPr>
              <a:t> </a:t>
            </a:r>
          </a:p>
          <a:p>
            <a:pPr fontAlgn="auto">
              <a:spcBef>
                <a:spcPts val="0"/>
              </a:spcBef>
              <a:spcAft>
                <a:spcPts val="0"/>
              </a:spcAft>
            </a:pPr>
            <a:r>
              <a:rPr lang="en-US" sz="1200" i="1" dirty="0" smtClean="0">
                <a:solidFill>
                  <a:srgbClr val="FFFFFF"/>
                </a:solidFill>
                <a:latin typeface="Tahoma"/>
              </a:rPr>
              <a:t>	      </a:t>
            </a:r>
            <a:r>
              <a:rPr lang="en-US" sz="1200" i="1" dirty="0" err="1" smtClean="0">
                <a:solidFill>
                  <a:srgbClr val="FFFFFF"/>
                </a:solidFill>
                <a:latin typeface="Tahoma"/>
              </a:rPr>
              <a:t>Var</a:t>
            </a:r>
            <a:r>
              <a:rPr lang="en-US" sz="1200" i="1" dirty="0" smtClean="0">
                <a:solidFill>
                  <a:srgbClr val="FFFFFF"/>
                </a:solidFill>
                <a:latin typeface="Tahoma"/>
              </a:rPr>
              <a:t> Credit: FS </a:t>
            </a:r>
            <a:r>
              <a:rPr lang="en-US" sz="1200" i="1" dirty="0" err="1" smtClean="0">
                <a:solidFill>
                  <a:srgbClr val="FFFFFF"/>
                </a:solidFill>
                <a:latin typeface="Tahoma"/>
              </a:rPr>
              <a:t>Var</a:t>
            </a:r>
            <a:endParaRPr lang="en-US" sz="1200" i="1" dirty="0">
              <a:solidFill>
                <a:srgbClr val="FFFFFF"/>
              </a:solidFill>
              <a:latin typeface="Tahoma"/>
            </a:endParaRPr>
          </a:p>
        </p:txBody>
      </p:sp>
      <p:sp>
        <p:nvSpPr>
          <p:cNvPr id="7" name="Rektangel 6"/>
          <p:cNvSpPr/>
          <p:nvPr/>
        </p:nvSpPr>
        <p:spPr>
          <a:xfrm>
            <a:off x="6444208" y="6248345"/>
            <a:ext cx="2736304" cy="276999"/>
          </a:xfrm>
          <a:prstGeom prst="rect">
            <a:avLst/>
          </a:prstGeom>
        </p:spPr>
        <p:txBody>
          <a:bodyPr wrap="square">
            <a:spAutoFit/>
          </a:bodyPr>
          <a:lstStyle/>
          <a:p>
            <a:pPr fontAlgn="auto">
              <a:spcBef>
                <a:spcPts val="0"/>
              </a:spcBef>
              <a:spcAft>
                <a:spcPts val="0"/>
              </a:spcAft>
            </a:pPr>
            <a:r>
              <a:rPr lang="en-US" sz="1200" i="1" dirty="0" smtClean="0">
                <a:solidFill>
                  <a:srgbClr val="FFFFFF"/>
                </a:solidFill>
                <a:latin typeface="Tahoma"/>
              </a:rPr>
              <a:t>http://voices.nationalgeographic.com</a:t>
            </a:r>
            <a:endParaRPr lang="en-US" sz="1200" i="1" dirty="0">
              <a:solidFill>
                <a:srgbClr val="FFFFFF"/>
              </a:solidFill>
              <a:latin typeface="Tahoma"/>
            </a:endParaRPr>
          </a:p>
        </p:txBody>
      </p:sp>
    </p:spTree>
    <p:extLst>
      <p:ext uri="{BB962C8B-B14F-4D97-AF65-F5344CB8AC3E}">
        <p14:creationId xmlns:p14="http://schemas.microsoft.com/office/powerpoint/2010/main" val="1012171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nvSpPr>
        <p:spPr bwMode="auto">
          <a:xfrm>
            <a:off x="0" y="-27385"/>
            <a:ext cx="9144000" cy="720000"/>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algn="ctr" eaLnBrk="1" hangingPunct="1">
              <a:defRPr/>
            </a:pPr>
            <a:r>
              <a:rPr lang="en-US" sz="3200" dirty="0">
                <a:solidFill>
                  <a:srgbClr val="002060"/>
                </a:solidFill>
                <a:effectLst/>
              </a:rPr>
              <a:t>Hydrodynamic Interaction Effects</a:t>
            </a:r>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663" y="774110"/>
            <a:ext cx="4561667" cy="2726898"/>
          </a:xfrm>
          <a:prstGeom prst="rect">
            <a:avLst/>
          </a:prstGeom>
          <a:solidFill>
            <a:schemeClr val="bg1"/>
          </a:solidFill>
        </p:spPr>
      </p:pic>
      <p:sp>
        <p:nvSpPr>
          <p:cNvPr id="5" name="Rektangel 4"/>
          <p:cNvSpPr/>
          <p:nvPr/>
        </p:nvSpPr>
        <p:spPr>
          <a:xfrm>
            <a:off x="5652119" y="1785010"/>
            <a:ext cx="3240361" cy="707886"/>
          </a:xfrm>
          <a:prstGeom prst="rect">
            <a:avLst/>
          </a:prstGeom>
        </p:spPr>
        <p:style>
          <a:lnRef idx="1">
            <a:schemeClr val="dk1"/>
          </a:lnRef>
          <a:fillRef idx="3">
            <a:schemeClr val="dk1"/>
          </a:fillRef>
          <a:effectRef idx="2">
            <a:schemeClr val="dk1"/>
          </a:effectRef>
          <a:fontRef idx="minor">
            <a:schemeClr val="lt1"/>
          </a:fontRef>
        </p:style>
        <p:txBody>
          <a:bodyPr wrap="square" anchor="ctr">
            <a:spAutoFit/>
          </a:bodyPr>
          <a:lstStyle/>
          <a:p>
            <a:pPr fontAlgn="auto">
              <a:spcBef>
                <a:spcPts val="0"/>
              </a:spcBef>
              <a:spcAft>
                <a:spcPts val="0"/>
              </a:spcAft>
            </a:pPr>
            <a:r>
              <a:rPr lang="en-GB" sz="2000" b="1" dirty="0">
                <a:solidFill>
                  <a:prstClr val="white"/>
                </a:solidFill>
              </a:rPr>
              <a:t>Illustration of an unwanted yaw moment.</a:t>
            </a:r>
            <a:endParaRPr lang="en-US" sz="2000" b="1" dirty="0">
              <a:solidFill>
                <a:prstClr val="white"/>
              </a:solidFill>
            </a:endParaRPr>
          </a:p>
        </p:txBody>
      </p:sp>
      <p:grpSp>
        <p:nvGrpSpPr>
          <p:cNvPr id="37" name="Gruppe 36"/>
          <p:cNvGrpSpPr>
            <a:grpSpLocks noChangeAspect="1"/>
          </p:cNvGrpSpPr>
          <p:nvPr/>
        </p:nvGrpSpPr>
        <p:grpSpPr>
          <a:xfrm>
            <a:off x="498847" y="3819435"/>
            <a:ext cx="5203815" cy="2417877"/>
            <a:chOff x="827584" y="764704"/>
            <a:chExt cx="7128792" cy="3312368"/>
          </a:xfrm>
        </p:grpSpPr>
        <p:pic>
          <p:nvPicPr>
            <p:cNvPr id="38" name="Object 3"/>
            <p:cNvPicPr>
              <a:picLocks noChangeArrowheads="1"/>
            </p:cNvPicPr>
            <p:nvPr/>
          </p:nvPicPr>
          <p:blipFill>
            <a:blip r:embed="rId3"/>
            <a:srcRect b="-340"/>
            <a:stretch>
              <a:fillRect/>
            </a:stretch>
          </p:blipFill>
          <p:spPr bwMode="auto">
            <a:xfrm rot="10800000">
              <a:off x="1043606" y="836712"/>
              <a:ext cx="6192689" cy="2736302"/>
            </a:xfrm>
            <a:prstGeom prst="rect">
              <a:avLst/>
            </a:prstGeom>
            <a:noFill/>
            <a:ln w="9525">
              <a:noFill/>
              <a:miter lim="800000"/>
              <a:headEnd/>
              <a:tailEnd/>
            </a:ln>
          </p:spPr>
        </p:pic>
        <p:sp>
          <p:nvSpPr>
            <p:cNvPr id="39" name="Rectangle 3"/>
            <p:cNvSpPr/>
            <p:nvPr/>
          </p:nvSpPr>
          <p:spPr>
            <a:xfrm>
              <a:off x="2843808" y="1916832"/>
              <a:ext cx="295232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15000"/>
                </a:lnSpc>
                <a:spcBef>
                  <a:spcPts val="0"/>
                </a:spcBef>
                <a:spcAft>
                  <a:spcPts val="1000"/>
                </a:spcAft>
              </a:pPr>
              <a:r>
                <a:rPr lang="en-GB" sz="1050">
                  <a:solidFill>
                    <a:prstClr val="white"/>
                  </a:solidFill>
                  <a:latin typeface="Arial"/>
                  <a:ea typeface="Times New Roman"/>
                </a:rPr>
                <a:t> </a:t>
              </a:r>
              <a:endParaRPr lang="nb-NO" sz="1050">
                <a:solidFill>
                  <a:prstClr val="white"/>
                </a:solidFill>
                <a:latin typeface="Arial"/>
                <a:ea typeface="Calibri"/>
              </a:endParaRPr>
            </a:p>
          </p:txBody>
        </p:sp>
        <p:pic>
          <p:nvPicPr>
            <p:cNvPr id="40" name="Object 1"/>
            <p:cNvPicPr>
              <a:picLocks noChangeArrowheads="1"/>
            </p:cNvPicPr>
            <p:nvPr/>
          </p:nvPicPr>
          <p:blipFill>
            <a:blip r:embed="rId4">
              <a:grayscl/>
            </a:blip>
            <a:srcRect/>
            <a:stretch>
              <a:fillRect/>
            </a:stretch>
          </p:blipFill>
          <p:spPr bwMode="auto">
            <a:xfrm>
              <a:off x="2627784" y="1988840"/>
              <a:ext cx="3240360" cy="576064"/>
            </a:xfrm>
            <a:prstGeom prst="rect">
              <a:avLst/>
            </a:prstGeom>
            <a:solidFill>
              <a:srgbClr val="FF0000">
                <a:alpha val="0"/>
              </a:srgbClr>
            </a:solidFill>
            <a:ln w="9525">
              <a:noFill/>
              <a:miter lim="800000"/>
              <a:headEnd/>
              <a:tailEnd/>
            </a:ln>
          </p:spPr>
        </p:pic>
        <p:cxnSp>
          <p:nvCxnSpPr>
            <p:cNvPr id="41" name="Straight Connector 5"/>
            <p:cNvCxnSpPr/>
            <p:nvPr/>
          </p:nvCxnSpPr>
          <p:spPr>
            <a:xfrm>
              <a:off x="4860032" y="2276872"/>
              <a:ext cx="2592288" cy="0"/>
            </a:xfrm>
            <a:prstGeom prst="line">
              <a:avLst/>
            </a:prstGeom>
            <a:ln w="2222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2" name="TextBox 8"/>
            <p:cNvSpPr txBox="1"/>
            <p:nvPr/>
          </p:nvSpPr>
          <p:spPr>
            <a:xfrm>
              <a:off x="4572000" y="2132856"/>
              <a:ext cx="287655" cy="266700"/>
            </a:xfrm>
            <a:prstGeom prst="rect">
              <a:avLst/>
            </a:prstGeom>
            <a:noFill/>
          </p:spPr>
          <p:txBody>
            <a:bodyPr wrap="square" rtlCol="0">
              <a:spAutoFit/>
            </a:bodyPr>
            <a:lstStyle/>
            <a:p>
              <a:pPr>
                <a:spcBef>
                  <a:spcPts val="0"/>
                </a:spcBef>
                <a:spcAft>
                  <a:spcPts val="0"/>
                </a:spcAft>
              </a:pPr>
              <a:r>
                <a:rPr lang="en-GB" sz="1200" b="1">
                  <a:solidFill>
                    <a:srgbClr val="000000"/>
                  </a:solidFill>
                  <a:latin typeface="Arial"/>
                  <a:ea typeface="Times New Roman"/>
                </a:rPr>
                <a:t>A</a:t>
              </a:r>
              <a:endParaRPr lang="nb-NO" sz="1200">
                <a:solidFill>
                  <a:prstClr val="black"/>
                </a:solidFill>
                <a:latin typeface="Times New Roman"/>
                <a:ea typeface="Times New Roman"/>
              </a:endParaRPr>
            </a:p>
          </p:txBody>
        </p:sp>
        <p:sp>
          <p:nvSpPr>
            <p:cNvPr id="43" name="TextBox 9"/>
            <p:cNvSpPr txBox="1"/>
            <p:nvPr/>
          </p:nvSpPr>
          <p:spPr>
            <a:xfrm>
              <a:off x="7452058" y="2132770"/>
              <a:ext cx="432435" cy="266700"/>
            </a:xfrm>
            <a:prstGeom prst="rect">
              <a:avLst/>
            </a:prstGeom>
            <a:noFill/>
          </p:spPr>
          <p:txBody>
            <a:bodyPr wrap="square" rtlCol="0">
              <a:spAutoFit/>
            </a:bodyPr>
            <a:lstStyle/>
            <a:p>
              <a:pPr>
                <a:spcBef>
                  <a:spcPts val="0"/>
                </a:spcBef>
                <a:spcAft>
                  <a:spcPts val="0"/>
                </a:spcAft>
              </a:pPr>
              <a:r>
                <a:rPr lang="en-GB" sz="1200" b="1">
                  <a:solidFill>
                    <a:srgbClr val="000000"/>
                  </a:solidFill>
                  <a:latin typeface="Arial"/>
                  <a:ea typeface="Times New Roman"/>
                </a:rPr>
                <a:t>AA</a:t>
              </a:r>
              <a:endParaRPr lang="nb-NO" sz="1200">
                <a:solidFill>
                  <a:prstClr val="black"/>
                </a:solidFill>
                <a:latin typeface="Times New Roman"/>
                <a:ea typeface="Times New Roman"/>
              </a:endParaRPr>
            </a:p>
          </p:txBody>
        </p:sp>
        <p:sp>
          <p:nvSpPr>
            <p:cNvPr id="44" name="TextBox 10"/>
            <p:cNvSpPr txBox="1"/>
            <p:nvPr/>
          </p:nvSpPr>
          <p:spPr>
            <a:xfrm>
              <a:off x="2627713" y="836707"/>
              <a:ext cx="1080135"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Boundary</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Zone</a:t>
              </a:r>
              <a:endParaRPr lang="nb-NO" sz="1200">
                <a:solidFill>
                  <a:prstClr val="black"/>
                </a:solidFill>
                <a:latin typeface="Times New Roman"/>
                <a:ea typeface="Times New Roman"/>
              </a:endParaRPr>
            </a:p>
          </p:txBody>
        </p:sp>
        <p:sp>
          <p:nvSpPr>
            <p:cNvPr id="45" name="TextBox 11"/>
            <p:cNvSpPr txBox="1"/>
            <p:nvPr/>
          </p:nvSpPr>
          <p:spPr>
            <a:xfrm>
              <a:off x="4715862" y="836707"/>
              <a:ext cx="1080135"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Boundary</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Zone</a:t>
              </a:r>
              <a:endParaRPr lang="nb-NO" sz="1200">
                <a:solidFill>
                  <a:prstClr val="black"/>
                </a:solidFill>
                <a:latin typeface="Times New Roman"/>
                <a:ea typeface="Times New Roman"/>
              </a:endParaRPr>
            </a:p>
          </p:txBody>
        </p:sp>
        <p:sp>
          <p:nvSpPr>
            <p:cNvPr id="46" name="TextBox 12"/>
            <p:cNvSpPr txBox="1"/>
            <p:nvPr/>
          </p:nvSpPr>
          <p:spPr>
            <a:xfrm>
              <a:off x="1475630" y="3572840"/>
              <a:ext cx="1079500"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Highest </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Pressure</a:t>
              </a:r>
              <a:endParaRPr lang="nb-NO" sz="1200">
                <a:solidFill>
                  <a:prstClr val="black"/>
                </a:solidFill>
                <a:latin typeface="Times New Roman"/>
                <a:ea typeface="Times New Roman"/>
              </a:endParaRPr>
            </a:p>
          </p:txBody>
        </p:sp>
        <p:sp>
          <p:nvSpPr>
            <p:cNvPr id="47" name="TextBox 13"/>
            <p:cNvSpPr txBox="1"/>
            <p:nvPr/>
          </p:nvSpPr>
          <p:spPr>
            <a:xfrm>
              <a:off x="3779795" y="3572840"/>
              <a:ext cx="1080135"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Low</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Pressure</a:t>
              </a:r>
              <a:endParaRPr lang="nb-NO" sz="1200">
                <a:solidFill>
                  <a:prstClr val="black"/>
                </a:solidFill>
                <a:latin typeface="Times New Roman"/>
                <a:ea typeface="Times New Roman"/>
              </a:endParaRPr>
            </a:p>
          </p:txBody>
        </p:sp>
        <p:sp>
          <p:nvSpPr>
            <p:cNvPr id="48" name="TextBox 14"/>
            <p:cNvSpPr txBox="1"/>
            <p:nvPr/>
          </p:nvSpPr>
          <p:spPr>
            <a:xfrm>
              <a:off x="6515991" y="1484739"/>
              <a:ext cx="1151890"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Complex Low</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Pressure</a:t>
              </a:r>
              <a:endParaRPr lang="nb-NO" sz="1200">
                <a:solidFill>
                  <a:prstClr val="black"/>
                </a:solidFill>
                <a:latin typeface="Times New Roman"/>
                <a:ea typeface="Times New Roman"/>
              </a:endParaRPr>
            </a:p>
          </p:txBody>
        </p:sp>
        <p:sp>
          <p:nvSpPr>
            <p:cNvPr id="49" name="TextBox 15"/>
            <p:cNvSpPr txBox="1"/>
            <p:nvPr/>
          </p:nvSpPr>
          <p:spPr>
            <a:xfrm>
              <a:off x="5651929" y="3572840"/>
              <a:ext cx="1080135" cy="412750"/>
            </a:xfrm>
            <a:prstGeom prst="rect">
              <a:avLst/>
            </a:prstGeom>
            <a:noFill/>
          </p:spPr>
          <p:txBody>
            <a:bodyPr wrap="square" rtlCol="0">
              <a:spAutoFit/>
            </a:bodyPr>
            <a:lstStyle/>
            <a:p>
              <a:pPr algn="ctr">
                <a:spcBef>
                  <a:spcPts val="0"/>
                </a:spcBef>
                <a:spcAft>
                  <a:spcPts val="0"/>
                </a:spcAft>
              </a:pPr>
              <a:r>
                <a:rPr lang="en-GB" sz="1100" b="1">
                  <a:solidFill>
                    <a:srgbClr val="000000"/>
                  </a:solidFill>
                  <a:latin typeface="Arial"/>
                  <a:ea typeface="Times New Roman"/>
                </a:rPr>
                <a:t>High</a:t>
              </a:r>
              <a:endParaRPr lang="nb-NO" sz="1200">
                <a:solidFill>
                  <a:prstClr val="black"/>
                </a:solidFill>
                <a:latin typeface="Times New Roman"/>
                <a:ea typeface="Times New Roman"/>
              </a:endParaRPr>
            </a:p>
            <a:p>
              <a:pPr algn="ctr">
                <a:spcBef>
                  <a:spcPts val="0"/>
                </a:spcBef>
                <a:spcAft>
                  <a:spcPts val="0"/>
                </a:spcAft>
              </a:pPr>
              <a:r>
                <a:rPr lang="en-GB" sz="1100" b="1">
                  <a:solidFill>
                    <a:srgbClr val="000000"/>
                  </a:solidFill>
                  <a:latin typeface="Arial"/>
                  <a:ea typeface="Times New Roman"/>
                </a:rPr>
                <a:t>Pressure</a:t>
              </a:r>
              <a:endParaRPr lang="nb-NO" sz="1200">
                <a:solidFill>
                  <a:prstClr val="black"/>
                </a:solidFill>
                <a:latin typeface="Times New Roman"/>
                <a:ea typeface="Times New Roman"/>
              </a:endParaRPr>
            </a:p>
          </p:txBody>
        </p:sp>
        <p:sp>
          <p:nvSpPr>
            <p:cNvPr id="50" name="Left Arrow 16"/>
            <p:cNvSpPr/>
            <p:nvPr/>
          </p:nvSpPr>
          <p:spPr>
            <a:xfrm>
              <a:off x="3635896" y="2204864"/>
              <a:ext cx="720080" cy="144016"/>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15000"/>
                </a:lnSpc>
                <a:spcBef>
                  <a:spcPts val="0"/>
                </a:spcBef>
                <a:spcAft>
                  <a:spcPts val="1000"/>
                </a:spcAft>
              </a:pPr>
              <a:r>
                <a:rPr lang="en-GB" sz="1050">
                  <a:solidFill>
                    <a:prstClr val="white"/>
                  </a:solidFill>
                  <a:latin typeface="Arial"/>
                  <a:ea typeface="Times New Roman"/>
                </a:rPr>
                <a:t> </a:t>
              </a:r>
              <a:endParaRPr lang="nb-NO" sz="1050">
                <a:solidFill>
                  <a:prstClr val="white"/>
                </a:solidFill>
                <a:latin typeface="Arial"/>
                <a:ea typeface="Calibri"/>
              </a:endParaRPr>
            </a:p>
          </p:txBody>
        </p:sp>
        <p:sp>
          <p:nvSpPr>
            <p:cNvPr id="51" name="Rectangle 17"/>
            <p:cNvSpPr/>
            <p:nvPr/>
          </p:nvSpPr>
          <p:spPr>
            <a:xfrm>
              <a:off x="827584" y="764704"/>
              <a:ext cx="7128792" cy="33123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15000"/>
                </a:lnSpc>
                <a:spcBef>
                  <a:spcPts val="0"/>
                </a:spcBef>
                <a:spcAft>
                  <a:spcPts val="1000"/>
                </a:spcAft>
              </a:pPr>
              <a:r>
                <a:rPr lang="en-GB" sz="1050">
                  <a:solidFill>
                    <a:prstClr val="white"/>
                  </a:solidFill>
                  <a:latin typeface="Arial"/>
                  <a:ea typeface="Times New Roman"/>
                </a:rPr>
                <a:t> </a:t>
              </a:r>
              <a:endParaRPr lang="nb-NO" sz="1050">
                <a:solidFill>
                  <a:prstClr val="white"/>
                </a:solidFill>
                <a:latin typeface="Arial"/>
                <a:ea typeface="Calibri"/>
              </a:endParaRPr>
            </a:p>
          </p:txBody>
        </p:sp>
      </p:grpSp>
      <p:sp>
        <p:nvSpPr>
          <p:cNvPr id="36" name="Rektangel 35"/>
          <p:cNvSpPr/>
          <p:nvPr/>
        </p:nvSpPr>
        <p:spPr>
          <a:xfrm>
            <a:off x="611565" y="6356647"/>
            <a:ext cx="3130537" cy="369332"/>
          </a:xfrm>
          <a:prstGeom prst="rect">
            <a:avLst/>
          </a:prstGeom>
          <a:solidFill>
            <a:schemeClr val="bg1">
              <a:lumMod val="95000"/>
            </a:schemeClr>
          </a:solidFill>
        </p:spPr>
        <p:txBody>
          <a:bodyPr wrap="none">
            <a:spAutoFit/>
          </a:bodyPr>
          <a:lstStyle/>
          <a:p>
            <a:pPr fontAlgn="auto">
              <a:spcBef>
                <a:spcPts val="0"/>
              </a:spcBef>
              <a:spcAft>
                <a:spcPts val="0"/>
              </a:spcAft>
            </a:pPr>
            <a:r>
              <a:rPr lang="en-GB" b="1" dirty="0">
                <a:solidFill>
                  <a:prstClr val="black"/>
                </a:solidFill>
                <a:latin typeface="Calibri"/>
              </a:rPr>
              <a:t>Surface Pressure Field patterns</a:t>
            </a:r>
            <a:endParaRPr lang="en-US" dirty="0">
              <a:solidFill>
                <a:prstClr val="black"/>
              </a:solidFill>
              <a:latin typeface="Calibri"/>
            </a:endParaRPr>
          </a:p>
        </p:txBody>
      </p:sp>
      <p:sp>
        <p:nvSpPr>
          <p:cNvPr id="52" name="Rektangel 51"/>
          <p:cNvSpPr/>
          <p:nvPr/>
        </p:nvSpPr>
        <p:spPr>
          <a:xfrm>
            <a:off x="3857449" y="6356647"/>
            <a:ext cx="3921523" cy="338554"/>
          </a:xfrm>
          <a:prstGeom prst="rect">
            <a:avLst/>
          </a:prstGeom>
        </p:spPr>
        <p:txBody>
          <a:bodyPr wrap="none">
            <a:spAutoFit/>
          </a:bodyPr>
          <a:lstStyle/>
          <a:p>
            <a:pPr fontAlgn="auto">
              <a:spcBef>
                <a:spcPts val="0"/>
              </a:spcBef>
              <a:spcAft>
                <a:spcPts val="0"/>
              </a:spcAft>
            </a:pPr>
            <a:r>
              <a:rPr lang="en-GB" sz="1600" i="1" dirty="0" smtClean="0">
                <a:solidFill>
                  <a:prstClr val="black"/>
                </a:solidFill>
                <a:latin typeface="Calibri"/>
              </a:rPr>
              <a:t>P. J. </a:t>
            </a:r>
            <a:r>
              <a:rPr lang="en-GB" sz="1600" i="1" dirty="0" err="1" smtClean="0">
                <a:solidFill>
                  <a:prstClr val="black"/>
                </a:solidFill>
                <a:latin typeface="Calibri"/>
              </a:rPr>
              <a:t>McARTHUR</a:t>
            </a:r>
            <a:r>
              <a:rPr lang="en-GB" sz="1600" i="1" dirty="0">
                <a:solidFill>
                  <a:prstClr val="black"/>
                </a:solidFill>
                <a:latin typeface="Calibri"/>
              </a:rPr>
              <a:t>,</a:t>
            </a:r>
            <a:r>
              <a:rPr lang="en-GB" sz="1600" i="1" dirty="0" smtClean="0">
                <a:solidFill>
                  <a:prstClr val="black"/>
                </a:solidFill>
                <a:latin typeface="Calibri"/>
              </a:rPr>
              <a:t> Norwest </a:t>
            </a:r>
            <a:r>
              <a:rPr lang="en-GB" sz="1600" i="1" dirty="0">
                <a:solidFill>
                  <a:prstClr val="black"/>
                </a:solidFill>
                <a:latin typeface="Calibri"/>
              </a:rPr>
              <a:t>Interaction Ltd, </a:t>
            </a:r>
            <a:r>
              <a:rPr lang="en-GB" sz="1600" i="1" dirty="0" smtClean="0">
                <a:solidFill>
                  <a:prstClr val="black"/>
                </a:solidFill>
                <a:latin typeface="Calibri"/>
              </a:rPr>
              <a:t>UK.</a:t>
            </a:r>
            <a:endParaRPr lang="nb-NO" sz="1600" i="1" dirty="0">
              <a:solidFill>
                <a:prstClr val="black"/>
              </a:solidFill>
              <a:latin typeface="Calibri"/>
            </a:endParaRPr>
          </a:p>
        </p:txBody>
      </p:sp>
      <p:sp>
        <p:nvSpPr>
          <p:cNvPr id="54" name="Rektangel 53"/>
          <p:cNvSpPr/>
          <p:nvPr/>
        </p:nvSpPr>
        <p:spPr>
          <a:xfrm>
            <a:off x="6012160" y="4600082"/>
            <a:ext cx="2952328" cy="1015663"/>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fontAlgn="auto">
              <a:spcBef>
                <a:spcPts val="0"/>
              </a:spcBef>
              <a:spcAft>
                <a:spcPts val="0"/>
              </a:spcAft>
            </a:pPr>
            <a:r>
              <a:rPr lang="en-GB" sz="2000" b="1" dirty="0" smtClean="0">
                <a:solidFill>
                  <a:prstClr val="white"/>
                </a:solidFill>
              </a:rPr>
              <a:t>Experienced Sea Pilot’s view of the forces acting on his vessel.</a:t>
            </a:r>
            <a:endParaRPr lang="en-US" sz="2000" dirty="0">
              <a:solidFill>
                <a:prstClr val="white"/>
              </a:solidFill>
            </a:endParaRPr>
          </a:p>
        </p:txBody>
      </p:sp>
    </p:spTree>
    <p:extLst>
      <p:ext uri="{BB962C8B-B14F-4D97-AF65-F5344CB8AC3E}">
        <p14:creationId xmlns:p14="http://schemas.microsoft.com/office/powerpoint/2010/main" val="4018447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nvSpPr>
        <p:spPr bwMode="auto">
          <a:xfrm>
            <a:off x="0" y="-27385"/>
            <a:ext cx="9144000" cy="720000"/>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algn="ctr" eaLnBrk="1" hangingPunct="1">
              <a:defRPr/>
            </a:pPr>
            <a:r>
              <a:rPr lang="en-US" sz="3200" dirty="0" smtClean="0">
                <a:solidFill>
                  <a:srgbClr val="002060"/>
                </a:solidFill>
                <a:effectLst/>
              </a:rPr>
              <a:t>Development </a:t>
            </a:r>
            <a:r>
              <a:rPr lang="en-US" sz="3200" dirty="0">
                <a:solidFill>
                  <a:srgbClr val="002060"/>
                </a:solidFill>
                <a:effectLst/>
              </a:rPr>
              <a:t>of the Graphical User Interface (GUI</a:t>
            </a:r>
            <a:r>
              <a:rPr lang="en-US" sz="3200" dirty="0" smtClean="0">
                <a:solidFill>
                  <a:srgbClr val="002060"/>
                </a:solidFill>
                <a:effectLst/>
              </a:rPr>
              <a:t>)</a:t>
            </a:r>
            <a:endParaRPr lang="en-US" sz="3200" dirty="0">
              <a:solidFill>
                <a:srgbClr val="002060"/>
              </a:solidFill>
              <a:effectLst/>
            </a:endParaRP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758957"/>
            <a:ext cx="8886567" cy="6198435"/>
          </a:xfrm>
          <a:prstGeom prst="rect">
            <a:avLst/>
          </a:prstGeom>
          <a:solidFill>
            <a:schemeClr val="bg1"/>
          </a:solidFill>
          <a:ln>
            <a:solidFill>
              <a:schemeClr val="bg1"/>
            </a:solidFill>
          </a:ln>
        </p:spPr>
      </p:pic>
    </p:spTree>
    <p:extLst>
      <p:ext uri="{BB962C8B-B14F-4D97-AF65-F5344CB8AC3E}">
        <p14:creationId xmlns:p14="http://schemas.microsoft.com/office/powerpoint/2010/main" val="584413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Safety</a:t>
            </a:r>
            <a:r>
              <a:rPr lang="nb-NO" dirty="0"/>
              <a:t> management in shipping</a:t>
            </a:r>
          </a:p>
        </p:txBody>
      </p:sp>
      <p:sp>
        <p:nvSpPr>
          <p:cNvPr id="3" name="Content Placeholder 2"/>
          <p:cNvSpPr>
            <a:spLocks noGrp="1"/>
          </p:cNvSpPr>
          <p:nvPr>
            <p:ph sz="half" idx="1"/>
          </p:nvPr>
        </p:nvSpPr>
        <p:spPr/>
        <p:txBody>
          <a:bodyPr>
            <a:normAutofit/>
          </a:bodyPr>
          <a:lstStyle/>
          <a:p>
            <a:endParaRPr lang="nb-NO" dirty="0" smtClean="0"/>
          </a:p>
          <a:p>
            <a:endParaRPr lang="nb-NO" dirty="0" smtClean="0"/>
          </a:p>
          <a:p>
            <a:endParaRPr lang="nb-NO" dirty="0"/>
          </a:p>
        </p:txBody>
      </p:sp>
      <p:pic>
        <p:nvPicPr>
          <p:cNvPr id="6" name="Content Placeholder 5"/>
          <p:cNvPicPr>
            <a:picLocks noGrp="1"/>
          </p:cNvPicPr>
          <p:nvPr>
            <p:ph sz="half" idx="13"/>
          </p:nvPr>
        </p:nvPicPr>
        <p:blipFill rotWithShape="1">
          <a:blip r:embed="rId3" cstate="print">
            <a:extLst>
              <a:ext uri="{28A0092B-C50C-407E-A947-70E740481C1C}">
                <a14:useLocalDpi xmlns:a14="http://schemas.microsoft.com/office/drawing/2010/main" val="0"/>
              </a:ext>
            </a:extLst>
          </a:blip>
          <a:srcRect l="4911" t="8333" r="5304" b="28056"/>
          <a:stretch/>
        </p:blipFill>
        <p:spPr bwMode="auto">
          <a:xfrm>
            <a:off x="670361" y="1837780"/>
            <a:ext cx="5016064" cy="477257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761612" y="3134950"/>
            <a:ext cx="3129280" cy="3416320"/>
          </a:xfrm>
          <a:prstGeom prst="rect">
            <a:avLst/>
          </a:prstGeom>
          <a:noFill/>
        </p:spPr>
        <p:txBody>
          <a:bodyPr wrap="square" rtlCol="0">
            <a:spAutoFit/>
          </a:bodyPr>
          <a:lstStyle/>
          <a:p>
            <a:r>
              <a:rPr lang="en-US" dirty="0" smtClean="0"/>
              <a:t>To some extent a lack of external pressure</a:t>
            </a:r>
          </a:p>
          <a:p>
            <a:endParaRPr lang="en-US" dirty="0"/>
          </a:p>
          <a:p>
            <a:r>
              <a:rPr lang="en-US" dirty="0" smtClean="0"/>
              <a:t>Possibility for capture</a:t>
            </a:r>
          </a:p>
          <a:p>
            <a:endParaRPr lang="en-US" dirty="0"/>
          </a:p>
          <a:p>
            <a:r>
              <a:rPr lang="en-US" dirty="0" smtClean="0"/>
              <a:t>Limited use of expertise</a:t>
            </a:r>
          </a:p>
          <a:p>
            <a:endParaRPr lang="en-US" dirty="0"/>
          </a:p>
          <a:p>
            <a:r>
              <a:rPr lang="en-US" dirty="0" smtClean="0"/>
              <a:t>A main </a:t>
            </a:r>
            <a:r>
              <a:rPr lang="en-US" dirty="0"/>
              <a:t>challenge to safety management in the shipping industry concerns the element of planning and organization of </a:t>
            </a:r>
            <a:r>
              <a:rPr lang="en-US" dirty="0" smtClean="0"/>
              <a:t>work</a:t>
            </a:r>
            <a:endParaRPr lang="en-US" dirty="0"/>
          </a:p>
        </p:txBody>
      </p:sp>
      <p:sp>
        <p:nvSpPr>
          <p:cNvPr id="7" name="Rectangle 6"/>
          <p:cNvSpPr/>
          <p:nvPr/>
        </p:nvSpPr>
        <p:spPr>
          <a:xfrm>
            <a:off x="5120640" y="1875542"/>
            <a:ext cx="4094480" cy="1754326"/>
          </a:xfrm>
          <a:prstGeom prst="rect">
            <a:avLst/>
          </a:prstGeom>
        </p:spPr>
        <p:txBody>
          <a:bodyPr wrap="square">
            <a:spAutoFit/>
          </a:bodyPr>
          <a:lstStyle/>
          <a:p>
            <a:r>
              <a:rPr lang="en-US" dirty="0" smtClean="0"/>
              <a:t>Main research </a:t>
            </a:r>
            <a:r>
              <a:rPr lang="en-US" dirty="0"/>
              <a:t>theme: How safety management functions in the enforced self-regulatory regime established by the ISM Code.</a:t>
            </a:r>
          </a:p>
          <a:p>
            <a:r>
              <a:rPr lang="en-US" dirty="0" smtClean="0"/>
              <a:t> </a:t>
            </a:r>
            <a:endParaRPr lang="en-US" dirty="0"/>
          </a:p>
          <a:p>
            <a:endParaRPr lang="en-US" dirty="0"/>
          </a:p>
        </p:txBody>
      </p:sp>
    </p:spTree>
    <p:extLst>
      <p:ext uri="{BB962C8B-B14F-4D97-AF65-F5344CB8AC3E}">
        <p14:creationId xmlns:p14="http://schemas.microsoft.com/office/powerpoint/2010/main" val="495096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Mal_bilde">
  <a:themeElements>
    <a:clrScheme name="Egendefinert 5">
      <a:dk1>
        <a:sysClr val="windowText" lastClr="000000"/>
      </a:dk1>
      <a:lt1>
        <a:sysClr val="window" lastClr="FFFFFF"/>
      </a:lt1>
      <a:dk2>
        <a:srgbClr val="00617F"/>
      </a:dk2>
      <a:lt2>
        <a:srgbClr val="EEECE1"/>
      </a:lt2>
      <a:accent1>
        <a:srgbClr val="00617F"/>
      </a:accent1>
      <a:accent2>
        <a:srgbClr val="CB343B"/>
      </a:accent2>
      <a:accent3>
        <a:srgbClr val="15718F"/>
      </a:accent3>
      <a:accent4>
        <a:srgbClr val="59A1A2"/>
      </a:accent4>
      <a:accent5>
        <a:srgbClr val="26828C"/>
      </a:accent5>
      <a:accent6>
        <a:srgbClr val="DE7C00"/>
      </a:accent6>
      <a:hlink>
        <a:srgbClr val="007396"/>
      </a:hlink>
      <a:folHlink>
        <a:srgbClr val="A6BB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Mal_bilde_engelsk</Template>
  <TotalTime>2581</TotalTime>
  <Words>1381</Words>
  <Application>Microsoft Office PowerPoint</Application>
  <PresentationFormat>On-screen Show (4:3)</PresentationFormat>
  <Paragraphs>203</Paragraphs>
  <Slides>22</Slides>
  <Notes>16</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Mal_bilde</vt:lpstr>
      <vt:lpstr>Office Theme</vt:lpstr>
      <vt:lpstr>1_Office Theme</vt:lpstr>
      <vt:lpstr>Forskning og utvikling i havrommet</vt:lpstr>
      <vt:lpstr>PowerPoint Presentation</vt:lpstr>
      <vt:lpstr>PowerPoint Presentation</vt:lpstr>
      <vt:lpstr>Forskning</vt:lpstr>
      <vt:lpstr>PowerPoint Presentation</vt:lpstr>
      <vt:lpstr>PowerPoint Presentation</vt:lpstr>
      <vt:lpstr>PowerPoint Presentation</vt:lpstr>
      <vt:lpstr>PowerPoint Presentation</vt:lpstr>
      <vt:lpstr>Safety management in shipping</vt:lpstr>
      <vt:lpstr>Kvifor seilar ein north-up?</vt:lpstr>
      <vt:lpstr>SARex was conducted north of Spitzbergen in ice influenced water in late April 2016</vt:lpstr>
      <vt:lpstr>PowerPoint Presentation</vt:lpstr>
      <vt:lpstr>PowerPoint Presentation</vt:lpstr>
      <vt:lpstr>On – land command center  (OLCC) </vt:lpstr>
      <vt:lpstr>Prediction of icing on ships - modelling and results</vt:lpstr>
      <vt:lpstr>Possible next publication</vt:lpstr>
      <vt:lpstr>Understanding the Eye of the Navigator       Hareide et al. ‎2016 </vt:lpstr>
      <vt:lpstr>ARCEVAC</vt:lpstr>
      <vt:lpstr>Managing Maritime Safety  - a book project for higher level students</vt:lpstr>
      <vt:lpstr>Kjell Ivar Øvergård, HSN</vt:lpstr>
      <vt:lpstr>Training and Assessment Research Group (TARG)</vt:lpstr>
      <vt:lpstr>PowerPoint Presentation</vt:lpstr>
    </vt:vector>
  </TitlesOfParts>
  <Company>UiT Norges arktiske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requirements of Life Saving Appliances</dc:title>
  <dc:creator>Batalden Bjørn-Morten</dc:creator>
  <cp:lastModifiedBy>CONFERENCE_USER</cp:lastModifiedBy>
  <cp:revision>96</cp:revision>
  <dcterms:created xsi:type="dcterms:W3CDTF">2016-09-14T06:00:00Z</dcterms:created>
  <dcterms:modified xsi:type="dcterms:W3CDTF">2016-11-22T15:19:01Z</dcterms:modified>
</cp:coreProperties>
</file>