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8"/>
  </p:notesMasterIdLst>
  <p:sldIdLst>
    <p:sldId id="256" r:id="rId2"/>
    <p:sldId id="382" r:id="rId3"/>
    <p:sldId id="388" r:id="rId4"/>
    <p:sldId id="383" r:id="rId5"/>
    <p:sldId id="385" r:id="rId6"/>
    <p:sldId id="384" r:id="rId7"/>
    <p:sldId id="386" r:id="rId8"/>
    <p:sldId id="387" r:id="rId9"/>
    <p:sldId id="389" r:id="rId10"/>
    <p:sldId id="357" r:id="rId11"/>
    <p:sldId id="361" r:id="rId12"/>
    <p:sldId id="375" r:id="rId13"/>
    <p:sldId id="366" r:id="rId14"/>
    <p:sldId id="367" r:id="rId15"/>
    <p:sldId id="368" r:id="rId16"/>
    <p:sldId id="390" r:id="rId1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regneark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sh\Desktop\Bergen\tekniskefag_fagretninger_snitt_v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sh\Desktop\Bergen\tekniskefag_fagretninger_snitt_v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918098578315926E-2"/>
          <c:y val="1.5904980991774922E-2"/>
          <c:w val="0.93797729787736372"/>
          <c:h val="0.834729565160487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'Ark3'!$B$1</c:f>
              <c:strCache>
                <c:ptCount val="1"/>
                <c:pt idx="0">
                  <c:v>2015-2016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'Ark3'!$A$2:$A$10</c:f>
              <c:strCache>
                <c:ptCount val="9"/>
                <c:pt idx="0">
                  <c:v>Bygg og anlegg</c:v>
                </c:pt>
                <c:pt idx="1">
                  <c:v>Elektro</c:v>
                </c:pt>
                <c:pt idx="2">
                  <c:v>TIP</c:v>
                </c:pt>
                <c:pt idx="3">
                  <c:v>Petroleum</c:v>
                </c:pt>
                <c:pt idx="4">
                  <c:v>Kjemi</c:v>
                </c:pt>
                <c:pt idx="5">
                  <c:v>Datateknikk</c:v>
                </c:pt>
                <c:pt idx="6">
                  <c:v>BIM-K</c:v>
                </c:pt>
                <c:pt idx="7">
                  <c:v>BIM-E</c:v>
                </c:pt>
                <c:pt idx="8">
                  <c:v>Maritim</c:v>
                </c:pt>
              </c:strCache>
            </c:strRef>
          </c:cat>
          <c:val>
            <c:numRef>
              <c:f>'Ark3'!$B$2:$B$10</c:f>
              <c:numCache>
                <c:formatCode>General</c:formatCode>
                <c:ptCount val="9"/>
                <c:pt idx="0">
                  <c:v>395</c:v>
                </c:pt>
                <c:pt idx="1">
                  <c:v>391</c:v>
                </c:pt>
                <c:pt idx="2">
                  <c:v>201</c:v>
                </c:pt>
                <c:pt idx="3">
                  <c:v>130</c:v>
                </c:pt>
                <c:pt idx="4">
                  <c:v>52</c:v>
                </c:pt>
                <c:pt idx="5">
                  <c:v>21</c:v>
                </c:pt>
                <c:pt idx="6">
                  <c:v>12</c:v>
                </c:pt>
                <c:pt idx="7">
                  <c:v>0</c:v>
                </c:pt>
                <c:pt idx="8">
                  <c:v>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45-4C3F-81D7-2F7BD3909E66}"/>
            </c:ext>
          </c:extLst>
        </c:ser>
        <c:ser>
          <c:idx val="1"/>
          <c:order val="1"/>
          <c:tx>
            <c:strRef>
              <c:f>'Ark3'!$C$1</c:f>
              <c:strCache>
                <c:ptCount val="1"/>
                <c:pt idx="0">
                  <c:v>2016-2017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'Ark3'!$A$2:$A$10</c:f>
              <c:strCache>
                <c:ptCount val="9"/>
                <c:pt idx="0">
                  <c:v>Bygg og anlegg</c:v>
                </c:pt>
                <c:pt idx="1">
                  <c:v>Elektro</c:v>
                </c:pt>
                <c:pt idx="2">
                  <c:v>TIP</c:v>
                </c:pt>
                <c:pt idx="3">
                  <c:v>Petroleum</c:v>
                </c:pt>
                <c:pt idx="4">
                  <c:v>Kjemi</c:v>
                </c:pt>
                <c:pt idx="5">
                  <c:v>Datateknikk</c:v>
                </c:pt>
                <c:pt idx="6">
                  <c:v>BIM-K</c:v>
                </c:pt>
                <c:pt idx="7">
                  <c:v>BIM-E</c:v>
                </c:pt>
                <c:pt idx="8">
                  <c:v>Maritim</c:v>
                </c:pt>
              </c:strCache>
            </c:strRef>
          </c:cat>
          <c:val>
            <c:numRef>
              <c:f>'Ark3'!$C$2:$C$10</c:f>
              <c:numCache>
                <c:formatCode>General</c:formatCode>
                <c:ptCount val="9"/>
                <c:pt idx="0">
                  <c:v>461</c:v>
                </c:pt>
                <c:pt idx="1">
                  <c:v>425</c:v>
                </c:pt>
                <c:pt idx="2">
                  <c:v>216</c:v>
                </c:pt>
                <c:pt idx="3">
                  <c:v>114</c:v>
                </c:pt>
                <c:pt idx="4">
                  <c:v>69</c:v>
                </c:pt>
                <c:pt idx="5">
                  <c:v>11</c:v>
                </c:pt>
                <c:pt idx="6">
                  <c:v>13</c:v>
                </c:pt>
                <c:pt idx="7">
                  <c:v>0</c:v>
                </c:pt>
                <c:pt idx="8">
                  <c:v>374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45-4C3F-81D7-2F7BD3909E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1874864"/>
        <c:axId val="501872240"/>
      </c:barChart>
      <c:catAx>
        <c:axId val="501874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nb-NO"/>
          </a:p>
        </c:txPr>
        <c:crossAx val="501872240"/>
        <c:crosses val="autoZero"/>
        <c:auto val="1"/>
        <c:lblAlgn val="ctr"/>
        <c:lblOffset val="100"/>
        <c:noMultiLvlLbl val="0"/>
      </c:catAx>
      <c:valAx>
        <c:axId val="501872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501874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b-NO" sz="1800" dirty="0" smtClean="0"/>
              <a:t>Totalt 365 uteksaminerte kandidater</a:t>
            </a:r>
            <a:r>
              <a:rPr lang="nb-NO" sz="1800" baseline="0" dirty="0" smtClean="0"/>
              <a:t> (Dekk 201, Maskin 164)</a:t>
            </a:r>
            <a:endParaRPr lang="nb-NO" sz="18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>
        <c:manualLayout>
          <c:layoutTarget val="inner"/>
          <c:xMode val="edge"/>
          <c:yMode val="edge"/>
          <c:x val="2.8948229297424778E-2"/>
          <c:y val="0.13710334614318631"/>
          <c:w val="0.95776674654798588"/>
          <c:h val="0.6788953190949542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'Ark7'!$B$2</c:f>
              <c:strCache>
                <c:ptCount val="1"/>
                <c:pt idx="0">
                  <c:v>Dekk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'Ark7'!$A$3:$A$15</c:f>
              <c:strCache>
                <c:ptCount val="13"/>
                <c:pt idx="0">
                  <c:v>Fagskolen i Kristiansand</c:v>
                </c:pt>
                <c:pt idx="1">
                  <c:v>Fagskolen i Rogaland</c:v>
                </c:pt>
                <c:pt idx="2">
                  <c:v>Fagskolen i Hordaland</c:v>
                </c:pt>
                <c:pt idx="3">
                  <c:v>Fagskulen i Sogn og fjordane</c:v>
                </c:pt>
                <c:pt idx="4">
                  <c:v>Fagskolen i Kristiansund</c:v>
                </c:pt>
                <c:pt idx="5">
                  <c:v>Fagskolen i Ålesund</c:v>
                </c:pt>
                <c:pt idx="6">
                  <c:v>Trondheim fagskole</c:v>
                </c:pt>
                <c:pt idx="7">
                  <c:v>Fagskolen i Troms, avd. Tromsø</c:v>
                </c:pt>
                <c:pt idx="8">
                  <c:v>Bodin maritime fagskole</c:v>
                </c:pt>
                <c:pt idx="9">
                  <c:v>Lofoten maritime fagskole</c:v>
                </c:pt>
                <c:pt idx="10">
                  <c:v>Ytre namdal fagskole</c:v>
                </c:pt>
                <c:pt idx="11">
                  <c:v>Nordkapp fagskole</c:v>
                </c:pt>
                <c:pt idx="12">
                  <c:v>Fagskolen i Vestfold</c:v>
                </c:pt>
              </c:strCache>
            </c:strRef>
          </c:cat>
          <c:val>
            <c:numRef>
              <c:f>'Ark7'!$B$3:$B$15</c:f>
              <c:numCache>
                <c:formatCode>General</c:formatCode>
                <c:ptCount val="13"/>
                <c:pt idx="0">
                  <c:v>11</c:v>
                </c:pt>
                <c:pt idx="1">
                  <c:v>21</c:v>
                </c:pt>
                <c:pt idx="2">
                  <c:v>36</c:v>
                </c:pt>
                <c:pt idx="3">
                  <c:v>22</c:v>
                </c:pt>
                <c:pt idx="4">
                  <c:v>18</c:v>
                </c:pt>
                <c:pt idx="5">
                  <c:v>37</c:v>
                </c:pt>
                <c:pt idx="6">
                  <c:v>15</c:v>
                </c:pt>
                <c:pt idx="7">
                  <c:v>13</c:v>
                </c:pt>
                <c:pt idx="8">
                  <c:v>9</c:v>
                </c:pt>
                <c:pt idx="9">
                  <c:v>5</c:v>
                </c:pt>
                <c:pt idx="10">
                  <c:v>12</c:v>
                </c:pt>
                <c:pt idx="11">
                  <c:v>2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C3-49FC-8747-C77370036652}"/>
            </c:ext>
          </c:extLst>
        </c:ser>
        <c:ser>
          <c:idx val="1"/>
          <c:order val="1"/>
          <c:tx>
            <c:strRef>
              <c:f>'Ark7'!$C$2</c:f>
              <c:strCache>
                <c:ptCount val="1"/>
                <c:pt idx="0">
                  <c:v>Maskin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'Ark7'!$A$3:$A$15</c:f>
              <c:strCache>
                <c:ptCount val="13"/>
                <c:pt idx="0">
                  <c:v>Fagskolen i Kristiansand</c:v>
                </c:pt>
                <c:pt idx="1">
                  <c:v>Fagskolen i Rogaland</c:v>
                </c:pt>
                <c:pt idx="2">
                  <c:v>Fagskolen i Hordaland</c:v>
                </c:pt>
                <c:pt idx="3">
                  <c:v>Fagskulen i Sogn og fjordane</c:v>
                </c:pt>
                <c:pt idx="4">
                  <c:v>Fagskolen i Kristiansund</c:v>
                </c:pt>
                <c:pt idx="5">
                  <c:v>Fagskolen i Ålesund</c:v>
                </c:pt>
                <c:pt idx="6">
                  <c:v>Trondheim fagskole</c:v>
                </c:pt>
                <c:pt idx="7">
                  <c:v>Fagskolen i Troms, avd. Tromsø</c:v>
                </c:pt>
                <c:pt idx="8">
                  <c:v>Bodin maritime fagskole</c:v>
                </c:pt>
                <c:pt idx="9">
                  <c:v>Lofoten maritime fagskole</c:v>
                </c:pt>
                <c:pt idx="10">
                  <c:v>Ytre namdal fagskole</c:v>
                </c:pt>
                <c:pt idx="11">
                  <c:v>Nordkapp fagskole</c:v>
                </c:pt>
                <c:pt idx="12">
                  <c:v>Fagskolen i Vestfold</c:v>
                </c:pt>
              </c:strCache>
            </c:strRef>
          </c:cat>
          <c:val>
            <c:numRef>
              <c:f>'Ark7'!$C$3:$C$15</c:f>
              <c:numCache>
                <c:formatCode>General</c:formatCode>
                <c:ptCount val="13"/>
                <c:pt idx="0">
                  <c:v>11</c:v>
                </c:pt>
                <c:pt idx="1">
                  <c:v>27</c:v>
                </c:pt>
                <c:pt idx="2">
                  <c:v>20</c:v>
                </c:pt>
                <c:pt idx="3">
                  <c:v>21</c:v>
                </c:pt>
                <c:pt idx="4">
                  <c:v>14</c:v>
                </c:pt>
                <c:pt idx="5">
                  <c:v>18</c:v>
                </c:pt>
                <c:pt idx="6">
                  <c:v>17</c:v>
                </c:pt>
                <c:pt idx="7">
                  <c:v>18</c:v>
                </c:pt>
                <c:pt idx="8">
                  <c:v>18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C3-49FC-8747-C773700366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3225832"/>
        <c:axId val="153226216"/>
      </c:barChart>
      <c:catAx>
        <c:axId val="153225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53226216"/>
        <c:crosses val="autoZero"/>
        <c:auto val="1"/>
        <c:lblAlgn val="ctr"/>
        <c:lblOffset val="100"/>
        <c:noMultiLvlLbl val="0"/>
      </c:catAx>
      <c:valAx>
        <c:axId val="153226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53225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'Ark5'!$B$1</c:f>
              <c:strCache>
                <c:ptCount val="1"/>
                <c:pt idx="0">
                  <c:v>Har tidligere utdanning - fagskole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'Ark5'!$A$2:$A$9</c:f>
              <c:strCache>
                <c:ptCount val="8"/>
                <c:pt idx="0">
                  <c:v>BIM</c:v>
                </c:pt>
                <c:pt idx="1">
                  <c:v>Petroleum</c:v>
                </c:pt>
                <c:pt idx="2">
                  <c:v>Kjemi</c:v>
                </c:pt>
                <c:pt idx="3">
                  <c:v>Elektro</c:v>
                </c:pt>
                <c:pt idx="4">
                  <c:v>Datateknikk</c:v>
                </c:pt>
                <c:pt idx="5">
                  <c:v>TIP</c:v>
                </c:pt>
                <c:pt idx="6">
                  <c:v>Bygg og anlegg</c:v>
                </c:pt>
                <c:pt idx="7">
                  <c:v>Maritim</c:v>
                </c:pt>
              </c:strCache>
            </c:strRef>
          </c:cat>
          <c:val>
            <c:numRef>
              <c:f>'Ark5'!$B$2:$B$9</c:f>
              <c:numCache>
                <c:formatCode>0%</c:formatCode>
                <c:ptCount val="8"/>
                <c:pt idx="0">
                  <c:v>0.48936170339584351</c:v>
                </c:pt>
                <c:pt idx="1">
                  <c:v>0.11290322244167328</c:v>
                </c:pt>
                <c:pt idx="2">
                  <c:v>7.8125E-2</c:v>
                </c:pt>
                <c:pt idx="3">
                  <c:v>7.1030639111995697E-2</c:v>
                </c:pt>
                <c:pt idx="4">
                  <c:v>6.976744532585144E-2</c:v>
                </c:pt>
                <c:pt idx="5">
                  <c:v>6.3953489065170288E-2</c:v>
                </c:pt>
                <c:pt idx="6">
                  <c:v>5.1630433648824692E-2</c:v>
                </c:pt>
                <c:pt idx="7">
                  <c:v>3.2894738018512726E-2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79-49FB-A869-D223F3AA48E0}"/>
            </c:ext>
          </c:extLst>
        </c:ser>
        <c:ser>
          <c:idx val="1"/>
          <c:order val="1"/>
          <c:tx>
            <c:strRef>
              <c:f>'Ark5'!$C$1</c:f>
              <c:strCache>
                <c:ptCount val="1"/>
                <c:pt idx="0">
                  <c:v>Har tidligere utdanning - UH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'Ark5'!$A$2:$A$9</c:f>
              <c:strCache>
                <c:ptCount val="8"/>
                <c:pt idx="0">
                  <c:v>BIM</c:v>
                </c:pt>
                <c:pt idx="1">
                  <c:v>Petroleum</c:v>
                </c:pt>
                <c:pt idx="2">
                  <c:v>Kjemi</c:v>
                </c:pt>
                <c:pt idx="3">
                  <c:v>Elektro</c:v>
                </c:pt>
                <c:pt idx="4">
                  <c:v>Datateknikk</c:v>
                </c:pt>
                <c:pt idx="5">
                  <c:v>TIP</c:v>
                </c:pt>
                <c:pt idx="6">
                  <c:v>Bygg og anlegg</c:v>
                </c:pt>
                <c:pt idx="7">
                  <c:v>Maritim</c:v>
                </c:pt>
              </c:strCache>
            </c:strRef>
          </c:cat>
          <c:val>
            <c:numRef>
              <c:f>'Ark5'!$C$2:$C$9</c:f>
              <c:numCache>
                <c:formatCode>0%</c:formatCode>
                <c:ptCount val="8"/>
                <c:pt idx="0">
                  <c:v>0.10638298094272614</c:v>
                </c:pt>
                <c:pt idx="1">
                  <c:v>8.0645158886909485E-2</c:v>
                </c:pt>
                <c:pt idx="2">
                  <c:v>0.1111111119389534</c:v>
                </c:pt>
                <c:pt idx="3">
                  <c:v>5.4317548871040344E-2</c:v>
                </c:pt>
                <c:pt idx="4">
                  <c:v>6.976744532585144E-2</c:v>
                </c:pt>
                <c:pt idx="5">
                  <c:v>4.3731778860092163E-2</c:v>
                </c:pt>
                <c:pt idx="6">
                  <c:v>7.8804351389408112E-2</c:v>
                </c:pt>
                <c:pt idx="7">
                  <c:v>2.6315789669752121E-2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79-49FB-A869-D223F3AA48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9842704"/>
        <c:axId val="269843096"/>
      </c:barChart>
      <c:catAx>
        <c:axId val="269842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269843096"/>
        <c:crosses val="autoZero"/>
        <c:auto val="1"/>
        <c:lblAlgn val="ctr"/>
        <c:lblOffset val="100"/>
        <c:noMultiLvlLbl val="0"/>
      </c:catAx>
      <c:valAx>
        <c:axId val="269843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269842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Har planer om mer utdanning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'Ark1'!$A$2:$A$9</c:f>
              <c:strCache>
                <c:ptCount val="8"/>
                <c:pt idx="0">
                  <c:v>Maritim</c:v>
                </c:pt>
                <c:pt idx="1">
                  <c:v>BIM</c:v>
                </c:pt>
                <c:pt idx="2">
                  <c:v>Datateknikk</c:v>
                </c:pt>
                <c:pt idx="3">
                  <c:v>Petroleum</c:v>
                </c:pt>
                <c:pt idx="4">
                  <c:v>Bygg og anlegg</c:v>
                </c:pt>
                <c:pt idx="5">
                  <c:v>TIP</c:v>
                </c:pt>
                <c:pt idx="6">
                  <c:v>Kjemi</c:v>
                </c:pt>
                <c:pt idx="7">
                  <c:v>Elektro</c:v>
                </c:pt>
              </c:strCache>
            </c:strRef>
          </c:cat>
          <c:val>
            <c:numRef>
              <c:f>'Ark1'!$B$2:$B$9</c:f>
              <c:numCache>
                <c:formatCode>0%</c:formatCode>
                <c:ptCount val="8"/>
                <c:pt idx="0">
                  <c:v>0.19344262778759003</c:v>
                </c:pt>
                <c:pt idx="1">
                  <c:v>0.21276596188545227</c:v>
                </c:pt>
                <c:pt idx="2">
                  <c:v>0.23255814611911774</c:v>
                </c:pt>
                <c:pt idx="3">
                  <c:v>0.27419355511665344</c:v>
                </c:pt>
                <c:pt idx="4">
                  <c:v>0.28493893146514893</c:v>
                </c:pt>
                <c:pt idx="5">
                  <c:v>0.30057802796363831</c:v>
                </c:pt>
                <c:pt idx="6">
                  <c:v>0.3174603283405304</c:v>
                </c:pt>
                <c:pt idx="7">
                  <c:v>0.32222223281860352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AB-45B4-AF8C-3E67C6951D3A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Har ikke planer om mer utdanning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'Ark1'!$A$2:$A$9</c:f>
              <c:strCache>
                <c:ptCount val="8"/>
                <c:pt idx="0">
                  <c:v>Maritim</c:v>
                </c:pt>
                <c:pt idx="1">
                  <c:v>BIM</c:v>
                </c:pt>
                <c:pt idx="2">
                  <c:v>Datateknikk</c:v>
                </c:pt>
                <c:pt idx="3">
                  <c:v>Petroleum</c:v>
                </c:pt>
                <c:pt idx="4">
                  <c:v>Bygg og anlegg</c:v>
                </c:pt>
                <c:pt idx="5">
                  <c:v>TIP</c:v>
                </c:pt>
                <c:pt idx="6">
                  <c:v>Kjemi</c:v>
                </c:pt>
                <c:pt idx="7">
                  <c:v>Elektro</c:v>
                </c:pt>
              </c:strCache>
            </c:strRef>
          </c:cat>
          <c:val>
            <c:numRef>
              <c:f>'Ark1'!$C$2:$C$9</c:f>
              <c:numCache>
                <c:formatCode>0%</c:formatCode>
                <c:ptCount val="8"/>
                <c:pt idx="0">
                  <c:v>0.5114285945892334</c:v>
                </c:pt>
                <c:pt idx="1">
                  <c:v>0.55555558204650879</c:v>
                </c:pt>
                <c:pt idx="2">
                  <c:v>0.32608696818351746</c:v>
                </c:pt>
                <c:pt idx="3">
                  <c:v>0.42253521084785461</c:v>
                </c:pt>
                <c:pt idx="4">
                  <c:v>0.33123424649238586</c:v>
                </c:pt>
                <c:pt idx="5">
                  <c:v>0.32981529831886292</c:v>
                </c:pt>
                <c:pt idx="6">
                  <c:v>0.30000001192092896</c:v>
                </c:pt>
                <c:pt idx="7">
                  <c:v>0.32724902033805847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AB-45B4-AF8C-3E67C6951D3A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Vet ikke / vil ikke svare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'Ark1'!$A$2:$A$9</c:f>
              <c:strCache>
                <c:ptCount val="8"/>
                <c:pt idx="0">
                  <c:v>Maritim</c:v>
                </c:pt>
                <c:pt idx="1">
                  <c:v>BIM</c:v>
                </c:pt>
                <c:pt idx="2">
                  <c:v>Datateknikk</c:v>
                </c:pt>
                <c:pt idx="3">
                  <c:v>Petroleum</c:v>
                </c:pt>
                <c:pt idx="4">
                  <c:v>Bygg og anlegg</c:v>
                </c:pt>
                <c:pt idx="5">
                  <c:v>TIP</c:v>
                </c:pt>
                <c:pt idx="6">
                  <c:v>Kjemi</c:v>
                </c:pt>
                <c:pt idx="7">
                  <c:v>Elektro</c:v>
                </c:pt>
              </c:strCache>
            </c:strRef>
          </c:cat>
          <c:val>
            <c:numRef>
              <c:f>'Ark1'!$D$2:$D$9</c:f>
              <c:numCache>
                <c:formatCode>0%</c:formatCode>
                <c:ptCount val="8"/>
                <c:pt idx="0">
                  <c:v>0.29967427253723145</c:v>
                </c:pt>
                <c:pt idx="1">
                  <c:v>0.23913043737411499</c:v>
                </c:pt>
                <c:pt idx="2">
                  <c:v>0.5</c:v>
                </c:pt>
                <c:pt idx="3">
                  <c:v>0.3174603283405304</c:v>
                </c:pt>
                <c:pt idx="4">
                  <c:v>0.41509434580802917</c:v>
                </c:pt>
                <c:pt idx="5">
                  <c:v>0.41547277569770813</c:v>
                </c:pt>
                <c:pt idx="6">
                  <c:v>0.38461539149284363</c:v>
                </c:pt>
                <c:pt idx="7">
                  <c:v>0.38108482956886292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7AB-45B4-AF8C-3E67C6951D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8826464"/>
        <c:axId val="386289904"/>
      </c:barChart>
      <c:catAx>
        <c:axId val="7882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386289904"/>
        <c:crosses val="autoZero"/>
        <c:auto val="1"/>
        <c:lblAlgn val="ctr"/>
        <c:lblOffset val="100"/>
        <c:noMultiLvlLbl val="0"/>
      </c:catAx>
      <c:valAx>
        <c:axId val="386289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7882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6F40A-005D-44E8-BE02-6A75989FC2C9}" type="datetimeFigureOut">
              <a:rPr lang="nb-NO" smtClean="0"/>
              <a:t>27.11.2018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05250-E216-43C8-B411-D4B33CAB01A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546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FDAEF-D132-4C54-9C37-58D33387DB08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9801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FDAEF-D132-4C54-9C37-58D33387DB08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0097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95ACC-2D0A-46B3-B10F-1A31BC5EB0A6}" type="datetimeFigureOut">
              <a:rPr lang="nb-NO" smtClean="0"/>
              <a:t>27.11.2018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D76C-3398-4CF4-8111-66CAA55B17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603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95ACC-2D0A-46B3-B10F-1A31BC5EB0A6}" type="datetimeFigureOut">
              <a:rPr lang="nb-NO" smtClean="0"/>
              <a:t>27.11.2018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D76C-3398-4CF4-8111-66CAA55B17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4136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95ACC-2D0A-46B3-B10F-1A31BC5EB0A6}" type="datetimeFigureOut">
              <a:rPr lang="nb-NO" smtClean="0"/>
              <a:t>27.11.2018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D76C-3398-4CF4-8111-66CAA55B17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10345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C6360CC6-82F4-42DB-92A1-FA3DBDE0E52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12192000" cy="4656581"/>
          </a:xfr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4888064-A5FD-436E-8D6E-DB898B6447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120" y="4865343"/>
            <a:ext cx="9144000" cy="656591"/>
          </a:xfrm>
        </p:spPr>
        <p:txBody>
          <a:bodyPr anchor="t">
            <a:noAutofit/>
          </a:bodyPr>
          <a:lstStyle>
            <a:lvl1pPr algn="l">
              <a:defRPr sz="4267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F0AC353-16AD-43A7-A0DC-3F95D5D085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5664807"/>
            <a:ext cx="9144000" cy="350930"/>
          </a:xfrm>
        </p:spPr>
        <p:txBody>
          <a:bodyPr>
            <a:spAutoFit/>
          </a:bodyPr>
          <a:lstStyle>
            <a:lvl1pPr marL="0" indent="0" algn="l">
              <a:buNone/>
              <a:defRPr sz="1867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  <p:sp>
        <p:nvSpPr>
          <p:cNvPr id="16" name="Plassholder for tekst 15">
            <a:extLst>
              <a:ext uri="{FF2B5EF4-FFF2-40B4-BE49-F238E27FC236}">
                <a16:creationId xmlns:a16="http://schemas.microsoft.com/office/drawing/2014/main" id="{50541FCE-C4F5-4CF1-BF4A-67AADB18843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0120" y="816105"/>
            <a:ext cx="1572771" cy="548641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 sz="133">
                <a:solidFill>
                  <a:srgbClr val="000000"/>
                </a:solidFill>
              </a:defRPr>
            </a:lvl1pPr>
            <a:lvl2pPr>
              <a:defRPr sz="133">
                <a:solidFill>
                  <a:srgbClr val="000000"/>
                </a:solidFill>
              </a:defRPr>
            </a:lvl2pPr>
            <a:lvl3pPr>
              <a:defRPr sz="133">
                <a:solidFill>
                  <a:srgbClr val="000000"/>
                </a:solidFill>
              </a:defRPr>
            </a:lvl3pPr>
            <a:lvl4pPr>
              <a:defRPr sz="133">
                <a:solidFill>
                  <a:srgbClr val="000000"/>
                </a:solidFill>
              </a:defRPr>
            </a:lvl4pPr>
            <a:lvl5pPr>
              <a:defRPr sz="133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1646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C6360CC6-82F4-42DB-92A1-FA3DBDE0E52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12192000" cy="4656581"/>
          </a:xfr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4888064-A5FD-436E-8D6E-DB898B6447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120" y="4865343"/>
            <a:ext cx="9144000" cy="656591"/>
          </a:xfrm>
        </p:spPr>
        <p:txBody>
          <a:bodyPr anchor="t">
            <a:noAutofit/>
          </a:bodyPr>
          <a:lstStyle>
            <a:lvl1pPr algn="l">
              <a:defRPr sz="4267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F0AC353-16AD-43A7-A0DC-3F95D5D085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5664807"/>
            <a:ext cx="9144000" cy="350930"/>
          </a:xfrm>
        </p:spPr>
        <p:txBody>
          <a:bodyPr>
            <a:spAutoFit/>
          </a:bodyPr>
          <a:lstStyle>
            <a:lvl1pPr marL="0" indent="0" algn="l">
              <a:buNone/>
              <a:defRPr sz="1867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  <p:sp>
        <p:nvSpPr>
          <p:cNvPr id="16" name="Plassholder for tekst 15">
            <a:extLst>
              <a:ext uri="{FF2B5EF4-FFF2-40B4-BE49-F238E27FC236}">
                <a16:creationId xmlns:a16="http://schemas.microsoft.com/office/drawing/2014/main" id="{50541FCE-C4F5-4CF1-BF4A-67AADB18843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0120" y="816105"/>
            <a:ext cx="1572771" cy="548641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 sz="133">
                <a:solidFill>
                  <a:srgbClr val="000000"/>
                </a:solidFill>
              </a:defRPr>
            </a:lvl1pPr>
            <a:lvl2pPr>
              <a:defRPr sz="133">
                <a:solidFill>
                  <a:srgbClr val="000000"/>
                </a:solidFill>
              </a:defRPr>
            </a:lvl2pPr>
            <a:lvl3pPr>
              <a:defRPr sz="133">
                <a:solidFill>
                  <a:srgbClr val="000000"/>
                </a:solidFill>
              </a:defRPr>
            </a:lvl3pPr>
            <a:lvl4pPr>
              <a:defRPr sz="133">
                <a:solidFill>
                  <a:srgbClr val="000000"/>
                </a:solidFill>
              </a:defRPr>
            </a:lvl4pPr>
            <a:lvl5pPr>
              <a:defRPr sz="133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51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95ACC-2D0A-46B3-B10F-1A31BC5EB0A6}" type="datetimeFigureOut">
              <a:rPr lang="nb-NO" smtClean="0"/>
              <a:t>27.11.2018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D76C-3398-4CF4-8111-66CAA55B17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63233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95ACC-2D0A-46B3-B10F-1A31BC5EB0A6}" type="datetimeFigureOut">
              <a:rPr lang="nb-NO" smtClean="0"/>
              <a:t>27.11.2018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D76C-3398-4CF4-8111-66CAA55B17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524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95ACC-2D0A-46B3-B10F-1A31BC5EB0A6}" type="datetimeFigureOut">
              <a:rPr lang="nb-NO" smtClean="0"/>
              <a:t>27.11.2018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D76C-3398-4CF4-8111-66CAA55B17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06626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95ACC-2D0A-46B3-B10F-1A31BC5EB0A6}" type="datetimeFigureOut">
              <a:rPr lang="nb-NO" smtClean="0"/>
              <a:t>27.11.2018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D76C-3398-4CF4-8111-66CAA55B17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109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95ACC-2D0A-46B3-B10F-1A31BC5EB0A6}" type="datetimeFigureOut">
              <a:rPr lang="nb-NO" smtClean="0"/>
              <a:t>27.11.2018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D76C-3398-4CF4-8111-66CAA55B17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22256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95ACC-2D0A-46B3-B10F-1A31BC5EB0A6}" type="datetimeFigureOut">
              <a:rPr lang="nb-NO" smtClean="0"/>
              <a:t>27.11.2018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D76C-3398-4CF4-8111-66CAA55B17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2362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95ACC-2D0A-46B3-B10F-1A31BC5EB0A6}" type="datetimeFigureOut">
              <a:rPr lang="nb-NO" smtClean="0"/>
              <a:t>27.11.2018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D76C-3398-4CF4-8111-66CAA55B17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3479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95ACC-2D0A-46B3-B10F-1A31BC5EB0A6}" type="datetimeFigureOut">
              <a:rPr lang="nb-NO" smtClean="0"/>
              <a:t>27.11.2018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D76C-3398-4CF4-8111-66CAA55B17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3846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95ACC-2D0A-46B3-B10F-1A31BC5EB0A6}" type="datetimeFigureOut">
              <a:rPr lang="nb-NO" smtClean="0"/>
              <a:t>27.11.2018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AD76C-3398-4CF4-8111-66CAA55B17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866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923637"/>
            <a:ext cx="9144000" cy="1596043"/>
          </a:xfrm>
        </p:spPr>
        <p:txBody>
          <a:bodyPr>
            <a:normAutofit/>
          </a:bodyPr>
          <a:lstStyle/>
          <a:p>
            <a:r>
              <a:rPr lang="nb-NO" sz="4000" b="1" dirty="0" smtClean="0"/>
              <a:t>Bachelor i Maritime Management</a:t>
            </a:r>
            <a:endParaRPr lang="nb-NO" sz="4000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916218"/>
            <a:ext cx="9144000" cy="2068946"/>
          </a:xfrm>
        </p:spPr>
        <p:txBody>
          <a:bodyPr>
            <a:normAutofit/>
          </a:bodyPr>
          <a:lstStyle/>
          <a:p>
            <a:r>
              <a:rPr lang="nb-NO" dirty="0" smtClean="0">
                <a:latin typeface="+mj-lt"/>
              </a:rPr>
              <a:t>Inger Johanne </a:t>
            </a:r>
            <a:r>
              <a:rPr lang="nb-NO" dirty="0" smtClean="0">
                <a:latin typeface="+mj-lt"/>
              </a:rPr>
              <a:t>Lurås</a:t>
            </a:r>
            <a:endParaRPr lang="nb-NO" dirty="0" smtClean="0">
              <a:latin typeface="+mj-lt"/>
            </a:endParaRPr>
          </a:p>
          <a:p>
            <a:r>
              <a:rPr lang="nb-NO" dirty="0" smtClean="0">
                <a:latin typeface="+mj-lt"/>
              </a:rPr>
              <a:t>MARKOM2020</a:t>
            </a:r>
            <a:br>
              <a:rPr lang="nb-NO" dirty="0" smtClean="0">
                <a:latin typeface="+mj-lt"/>
              </a:rPr>
            </a:br>
            <a:endParaRPr lang="nb-NO" dirty="0">
              <a:latin typeface="+mj-lt"/>
            </a:endParaRPr>
          </a:p>
          <a:p>
            <a:r>
              <a:rPr lang="nb-NO" dirty="0" smtClean="0">
                <a:latin typeface="+mj-lt"/>
              </a:rPr>
              <a:t>MUF-konferansen </a:t>
            </a:r>
            <a:r>
              <a:rPr lang="nb-NO" dirty="0" smtClean="0">
                <a:latin typeface="+mj-lt"/>
              </a:rPr>
              <a:t>2018</a:t>
            </a:r>
            <a:endParaRPr lang="nb-NO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257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059"/>
          </a:xfrm>
        </p:spPr>
        <p:txBody>
          <a:bodyPr/>
          <a:lstStyle/>
          <a:p>
            <a:r>
              <a:rPr lang="nb-NO" dirty="0" smtClean="0"/>
              <a:t>Overgangsordning - Pilot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54636" y="1139252"/>
            <a:ext cx="12082072" cy="5831174"/>
          </a:xfrm>
        </p:spPr>
        <p:txBody>
          <a:bodyPr>
            <a:normAutofit/>
          </a:bodyPr>
          <a:lstStyle/>
          <a:p>
            <a:r>
              <a:rPr lang="nb-NO" dirty="0" smtClean="0">
                <a:latin typeface="+mj-lt"/>
              </a:rPr>
              <a:t>Tittel: Bachelor i Maritime Management</a:t>
            </a:r>
          </a:p>
          <a:p>
            <a:r>
              <a:rPr lang="nb-NO" dirty="0">
                <a:latin typeface="+mj-lt"/>
              </a:rPr>
              <a:t>Opptakskrav: «</a:t>
            </a:r>
            <a:r>
              <a:rPr lang="nb-NO" i="1" dirty="0">
                <a:latin typeface="+mj-lt"/>
              </a:rPr>
              <a:t>Fullført og bestått toårig maritim fagskole, med fordypning dekksoffiser på ledelsesnivå eller maskinoffiser på ledelsesnivå.</a:t>
            </a:r>
            <a:r>
              <a:rPr lang="nb-NO" dirty="0">
                <a:latin typeface="+mj-lt"/>
              </a:rPr>
              <a:t>» </a:t>
            </a:r>
          </a:p>
          <a:p>
            <a:pPr marL="0" indent="0">
              <a:buNone/>
            </a:pPr>
            <a:r>
              <a:rPr lang="nb-NO" dirty="0">
                <a:latin typeface="+mj-lt"/>
              </a:rPr>
              <a:t>	</a:t>
            </a:r>
            <a:r>
              <a:rPr lang="nb-NO" dirty="0" smtClean="0">
                <a:latin typeface="+mj-lt"/>
              </a:rPr>
              <a:t>- 2 </a:t>
            </a:r>
            <a:r>
              <a:rPr lang="nb-NO" dirty="0" err="1">
                <a:latin typeface="+mj-lt"/>
              </a:rPr>
              <a:t>tilleggspoeng</a:t>
            </a:r>
            <a:r>
              <a:rPr lang="nb-NO" dirty="0">
                <a:latin typeface="+mj-lt"/>
              </a:rPr>
              <a:t> for søkere som har løst sertifikat (D1/M1)          </a:t>
            </a:r>
            <a:br>
              <a:rPr lang="nb-NO" dirty="0">
                <a:latin typeface="+mj-lt"/>
              </a:rPr>
            </a:br>
            <a:r>
              <a:rPr lang="nb-NO" dirty="0">
                <a:latin typeface="+mj-lt"/>
              </a:rPr>
              <a:t>           </a:t>
            </a:r>
            <a:r>
              <a:rPr lang="nb-NO" dirty="0" smtClean="0">
                <a:latin typeface="+mj-lt"/>
              </a:rPr>
              <a:t>- Kvote</a:t>
            </a:r>
            <a:r>
              <a:rPr lang="nb-NO" dirty="0">
                <a:latin typeface="+mj-lt"/>
              </a:rPr>
              <a:t>: 30 % nyutdannede </a:t>
            </a:r>
            <a:endParaRPr lang="nb-NO" dirty="0" smtClean="0">
              <a:latin typeface="+mj-lt"/>
            </a:endParaRPr>
          </a:p>
          <a:p>
            <a:r>
              <a:rPr lang="nb-NO" dirty="0" smtClean="0">
                <a:latin typeface="+mj-lt"/>
              </a:rPr>
              <a:t>60 </a:t>
            </a:r>
            <a:r>
              <a:rPr lang="nb-NO" dirty="0" err="1" smtClean="0">
                <a:latin typeface="+mj-lt"/>
              </a:rPr>
              <a:t>sp</a:t>
            </a:r>
            <a:r>
              <a:rPr lang="nb-NO" dirty="0" smtClean="0">
                <a:latin typeface="+mj-lt"/>
              </a:rPr>
              <a:t>. fritak (fra STCW, identifisert innhold som er felles for maskin og dekk) </a:t>
            </a:r>
          </a:p>
          <a:p>
            <a:r>
              <a:rPr lang="nb-NO" dirty="0" smtClean="0">
                <a:latin typeface="+mj-lt"/>
              </a:rPr>
              <a:t>De resterende 120 </a:t>
            </a:r>
            <a:r>
              <a:rPr lang="nb-NO" dirty="0" err="1" smtClean="0">
                <a:latin typeface="+mj-lt"/>
              </a:rPr>
              <a:t>sp</a:t>
            </a:r>
            <a:r>
              <a:rPr lang="nb-NO" dirty="0" smtClean="0">
                <a:latin typeface="+mj-lt"/>
              </a:rPr>
              <a:t>. bygger på  kompetansebehov meldt inn fra rederier og fagskoleutdannede på Sørvest- og nordvest-landet </a:t>
            </a:r>
          </a:p>
          <a:p>
            <a:r>
              <a:rPr lang="nb-NO" dirty="0">
                <a:latin typeface="+mj-lt"/>
              </a:rPr>
              <a:t>Tilpasset kandidater som er i jobb:</a:t>
            </a:r>
            <a:br>
              <a:rPr lang="nb-NO" dirty="0">
                <a:latin typeface="+mj-lt"/>
              </a:rPr>
            </a:br>
            <a:r>
              <a:rPr lang="nb-NO" dirty="0">
                <a:latin typeface="+mj-lt"/>
              </a:rPr>
              <a:t>-  Nettbasert med samlinger</a:t>
            </a:r>
            <a:br>
              <a:rPr lang="nb-NO" dirty="0">
                <a:latin typeface="+mj-lt"/>
              </a:rPr>
            </a:br>
            <a:r>
              <a:rPr lang="nb-NO" dirty="0">
                <a:latin typeface="+mj-lt"/>
              </a:rPr>
              <a:t>-  </a:t>
            </a:r>
            <a:r>
              <a:rPr lang="nb-NO" dirty="0" smtClean="0">
                <a:latin typeface="+mj-lt"/>
              </a:rPr>
              <a:t>Deltid: 50 </a:t>
            </a:r>
            <a:r>
              <a:rPr lang="nb-NO" dirty="0">
                <a:latin typeface="+mj-lt"/>
              </a:rPr>
              <a:t>% </a:t>
            </a:r>
            <a:r>
              <a:rPr lang="nb-NO" dirty="0" smtClean="0">
                <a:latin typeface="+mj-lt"/>
              </a:rPr>
              <a:t>av full studieprogresjon</a:t>
            </a:r>
          </a:p>
          <a:p>
            <a:r>
              <a:rPr lang="nb-NO" dirty="0" smtClean="0">
                <a:latin typeface="+mj-lt"/>
              </a:rPr>
              <a:t>30 </a:t>
            </a:r>
            <a:r>
              <a:rPr lang="nb-NO" dirty="0">
                <a:latin typeface="+mj-lt"/>
              </a:rPr>
              <a:t>plasser på piloten, krav til minst 12 studenter for å kunne starte opp</a:t>
            </a:r>
            <a:endParaRPr lang="nb-NO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649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Bachelor i Maritime Management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351" y="1340285"/>
            <a:ext cx="10429449" cy="5169157"/>
          </a:xfrm>
        </p:spPr>
      </p:pic>
    </p:spTree>
    <p:extLst>
      <p:ext uri="{BB962C8B-B14F-4D97-AF65-F5344CB8AC3E}">
        <p14:creationId xmlns:p14="http://schemas.microsoft.com/office/powerpoint/2010/main" val="334763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4" y="600364"/>
            <a:ext cx="11492102" cy="5883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97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C7A4BF72-06CD-4BC9-9392-D7A2F47759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8246" y="145893"/>
            <a:ext cx="1379701" cy="481292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966" y="6188796"/>
            <a:ext cx="1482989" cy="433648"/>
          </a:xfrm>
          <a:prstGeom prst="rect">
            <a:avLst/>
          </a:prstGeom>
        </p:spPr>
      </p:pic>
      <p:cxnSp>
        <p:nvCxnSpPr>
          <p:cNvPr id="7" name="Rett linje 6"/>
          <p:cNvCxnSpPr/>
          <p:nvPr/>
        </p:nvCxnSpPr>
        <p:spPr>
          <a:xfrm>
            <a:off x="488246" y="5993104"/>
            <a:ext cx="11228625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21">
            <a:extLst>
              <a:ext uri="{FF2B5EF4-FFF2-40B4-BE49-F238E27FC236}">
                <a16:creationId xmlns:a16="http://schemas.microsoft.com/office/drawing/2014/main" id="{ACAD19BB-5ED4-42B9-9CB3-C52343E7042F}"/>
              </a:ext>
            </a:extLst>
          </p:cNvPr>
          <p:cNvSpPr txBox="1">
            <a:spLocks/>
          </p:cNvSpPr>
          <p:nvPr/>
        </p:nvSpPr>
        <p:spPr>
          <a:xfrm>
            <a:off x="1285872" y="752551"/>
            <a:ext cx="9144000" cy="65659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2667" dirty="0"/>
              <a:t>Tidligere utdanning</a:t>
            </a:r>
          </a:p>
        </p:txBody>
      </p:sp>
      <p:graphicFrame>
        <p:nvGraphicFramePr>
          <p:cNvPr id="10" name="Diagram 9"/>
          <p:cNvGraphicFramePr>
            <a:graphicFrameLocks/>
          </p:cNvGraphicFramePr>
          <p:nvPr>
            <p:extLst/>
          </p:nvPr>
        </p:nvGraphicFramePr>
        <p:xfrm>
          <a:off x="1285871" y="1342065"/>
          <a:ext cx="10064975" cy="4309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6206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C7A4BF72-06CD-4BC9-9392-D7A2F47759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8246" y="145893"/>
            <a:ext cx="1379701" cy="481292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966" y="6188796"/>
            <a:ext cx="1482989" cy="433648"/>
          </a:xfrm>
          <a:prstGeom prst="rect">
            <a:avLst/>
          </a:prstGeom>
        </p:spPr>
      </p:pic>
      <p:cxnSp>
        <p:nvCxnSpPr>
          <p:cNvPr id="7" name="Rett linje 6"/>
          <p:cNvCxnSpPr/>
          <p:nvPr/>
        </p:nvCxnSpPr>
        <p:spPr>
          <a:xfrm>
            <a:off x="488246" y="5993104"/>
            <a:ext cx="11228625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21">
            <a:extLst>
              <a:ext uri="{FF2B5EF4-FFF2-40B4-BE49-F238E27FC236}">
                <a16:creationId xmlns:a16="http://schemas.microsoft.com/office/drawing/2014/main" id="{ACAD19BB-5ED4-42B9-9CB3-C52343E7042F}"/>
              </a:ext>
            </a:extLst>
          </p:cNvPr>
          <p:cNvSpPr txBox="1">
            <a:spLocks/>
          </p:cNvSpPr>
          <p:nvPr/>
        </p:nvSpPr>
        <p:spPr>
          <a:xfrm>
            <a:off x="1285872" y="752551"/>
            <a:ext cx="9144000" cy="65659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2667" dirty="0"/>
              <a:t>Videre utdanningsplaner - fagretninger</a:t>
            </a:r>
          </a:p>
        </p:txBody>
      </p:sp>
      <p:graphicFrame>
        <p:nvGraphicFramePr>
          <p:cNvPr id="10" name="Diagram 9"/>
          <p:cNvGraphicFramePr>
            <a:graphicFrameLocks/>
          </p:cNvGraphicFramePr>
          <p:nvPr>
            <p:extLst/>
          </p:nvPr>
        </p:nvGraphicFramePr>
        <p:xfrm>
          <a:off x="1359540" y="1192887"/>
          <a:ext cx="9885168" cy="4604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9176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11214" cy="1325563"/>
          </a:xfrm>
        </p:spPr>
        <p:txBody>
          <a:bodyPr>
            <a:normAutofit/>
          </a:bodyPr>
          <a:lstStyle/>
          <a:p>
            <a:r>
              <a:rPr lang="nb-NO" sz="3800" dirty="0" smtClean="0"/>
              <a:t>Bachelor i Maritime Management - Status for arbeidet med piloten</a:t>
            </a:r>
            <a:endParaRPr lang="nb-NO" sz="38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989555" y="1825625"/>
            <a:ext cx="10597019" cy="4351338"/>
          </a:xfrm>
        </p:spPr>
        <p:txBody>
          <a:bodyPr>
            <a:normAutofit fontScale="85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nb-NO" dirty="0" smtClean="0">
                <a:latin typeface="+mj-lt"/>
              </a:rPr>
              <a:t> </a:t>
            </a:r>
            <a:r>
              <a:rPr lang="nb-NO" dirty="0">
                <a:latin typeface="+mj-lt"/>
              </a:rPr>
              <a:t>Oppstart høsten 2019 på HVL.</a:t>
            </a:r>
            <a:r>
              <a:rPr lang="nb-NO" dirty="0"/>
              <a:t> </a:t>
            </a:r>
            <a:br>
              <a:rPr lang="nb-NO" dirty="0"/>
            </a:br>
            <a:r>
              <a:rPr lang="nb-NO" dirty="0" smtClean="0"/>
              <a:t>	</a:t>
            </a:r>
            <a:r>
              <a:rPr lang="nb-NO" dirty="0" smtClean="0">
                <a:latin typeface="+mj-lt"/>
              </a:rPr>
              <a:t>Rekruttering/Markedsføring. </a:t>
            </a:r>
            <a:r>
              <a:rPr lang="nb-NO" dirty="0" smtClean="0">
                <a:latin typeface="+mj-lt"/>
              </a:rPr>
              <a:t>(Svar </a:t>
            </a:r>
            <a:r>
              <a:rPr lang="nb-NO" dirty="0">
                <a:latin typeface="+mj-lt"/>
              </a:rPr>
              <a:t>fra KD ang. opptakskravet</a:t>
            </a:r>
            <a:r>
              <a:rPr lang="nb-NO" dirty="0" smtClean="0">
                <a:latin typeface="+mj-lt"/>
              </a:rPr>
              <a:t>.)</a:t>
            </a:r>
            <a:br>
              <a:rPr lang="nb-NO" dirty="0" smtClean="0">
                <a:latin typeface="+mj-lt"/>
              </a:rPr>
            </a:br>
            <a:r>
              <a:rPr lang="nb-NO" dirty="0" smtClean="0">
                <a:latin typeface="+mj-lt"/>
              </a:rPr>
              <a:t> 	Etablert en rekrutteringsgruppe.</a:t>
            </a:r>
            <a:br>
              <a:rPr lang="nb-NO" dirty="0" smtClean="0">
                <a:latin typeface="+mj-lt"/>
              </a:rPr>
            </a:br>
            <a:r>
              <a:rPr lang="nb-NO" dirty="0" smtClean="0">
                <a:latin typeface="+mj-lt"/>
              </a:rPr>
              <a:t>	-  Samme </a:t>
            </a:r>
            <a:r>
              <a:rPr lang="nb-NO" dirty="0">
                <a:latin typeface="+mj-lt"/>
              </a:rPr>
              <a:t>tekst på nettsidene til HVL, USN, NTNU og UiT. </a:t>
            </a:r>
            <a:r>
              <a:rPr lang="nb-NO" dirty="0" smtClean="0">
                <a:latin typeface="+mj-lt"/>
              </a:rPr>
              <a:t/>
            </a:r>
            <a:br>
              <a:rPr lang="nb-NO" dirty="0" smtClean="0">
                <a:latin typeface="+mj-lt"/>
              </a:rPr>
            </a:br>
            <a:r>
              <a:rPr lang="nb-NO" dirty="0" smtClean="0">
                <a:latin typeface="+mj-lt"/>
              </a:rPr>
              <a:t>	-  Tekst </a:t>
            </a:r>
            <a:r>
              <a:rPr lang="nb-NO" dirty="0">
                <a:latin typeface="+mj-lt"/>
              </a:rPr>
              <a:t>på nettsiden til fagskolene med 2-årig maritim teknisk </a:t>
            </a:r>
            <a:r>
              <a:rPr lang="nb-NO" dirty="0" smtClean="0">
                <a:latin typeface="+mj-lt"/>
              </a:rPr>
              <a:t>			   utdanning.</a:t>
            </a:r>
            <a:br>
              <a:rPr lang="nb-NO" dirty="0" smtClean="0">
                <a:latin typeface="+mj-lt"/>
              </a:rPr>
            </a:br>
            <a:r>
              <a:rPr lang="nb-NO" dirty="0" smtClean="0">
                <a:latin typeface="+mj-lt"/>
              </a:rPr>
              <a:t>	-  E-post </a:t>
            </a:r>
            <a:r>
              <a:rPr lang="nb-NO" dirty="0">
                <a:latin typeface="+mj-lt"/>
              </a:rPr>
              <a:t>til alle som har bestått maritim teknisk fagskole. </a:t>
            </a:r>
            <a:r>
              <a:rPr lang="nb-NO" dirty="0" smtClean="0">
                <a:latin typeface="+mj-lt"/>
              </a:rPr>
              <a:t/>
            </a:r>
            <a:br>
              <a:rPr lang="nb-NO" dirty="0" smtClean="0">
                <a:latin typeface="+mj-lt"/>
              </a:rPr>
            </a:br>
            <a:r>
              <a:rPr lang="nb-NO" dirty="0" smtClean="0">
                <a:latin typeface="+mj-lt"/>
              </a:rPr>
              <a:t>	-  Kontakte </a:t>
            </a:r>
            <a:r>
              <a:rPr lang="nb-NO" dirty="0">
                <a:latin typeface="+mj-lt"/>
              </a:rPr>
              <a:t>aktuelle </a:t>
            </a:r>
            <a:r>
              <a:rPr lang="nb-NO" dirty="0" smtClean="0">
                <a:latin typeface="+mj-lt"/>
              </a:rPr>
              <a:t>arbeidsgivere?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b-NO" dirty="0" smtClean="0">
                <a:latin typeface="+mj-lt"/>
              </a:rPr>
              <a:t> Felles møte med fagmiljøet tilknyttet programmet.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b-NO" dirty="0" smtClean="0">
                <a:latin typeface="+mj-lt"/>
              </a:rPr>
              <a:t> Våren 2019: Godkjenning av programmet på UiT, USN og NTNU.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b-NO" dirty="0"/>
              <a:t> </a:t>
            </a:r>
            <a:r>
              <a:rPr lang="nb-NO" dirty="0" smtClean="0">
                <a:latin typeface="+mj-lt"/>
              </a:rPr>
              <a:t>Omgjøring </a:t>
            </a:r>
            <a:r>
              <a:rPr lang="nb-NO" dirty="0">
                <a:latin typeface="+mj-lt"/>
              </a:rPr>
              <a:t>til </a:t>
            </a:r>
            <a:r>
              <a:rPr lang="nb-NO" dirty="0" err="1">
                <a:latin typeface="+mj-lt"/>
              </a:rPr>
              <a:t>fellesgrad</a:t>
            </a:r>
            <a:r>
              <a:rPr lang="nb-NO" dirty="0">
                <a:latin typeface="+mj-lt"/>
              </a:rPr>
              <a:t> etter 1 </a:t>
            </a:r>
            <a:r>
              <a:rPr lang="nb-NO" dirty="0" smtClean="0">
                <a:latin typeface="+mj-lt"/>
              </a:rPr>
              <a:t>år.</a:t>
            </a:r>
            <a:br>
              <a:rPr lang="nb-NO" dirty="0" smtClean="0">
                <a:latin typeface="+mj-lt"/>
              </a:rPr>
            </a:br>
            <a:r>
              <a:rPr lang="nb-NO" dirty="0" smtClean="0">
                <a:latin typeface="+mj-lt"/>
              </a:rPr>
              <a:t>--------------------------------------------------------------------------------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b-NO" dirty="0" smtClean="0">
                <a:latin typeface="+mj-lt"/>
              </a:rPr>
              <a:t> </a:t>
            </a:r>
            <a:r>
              <a:rPr lang="nb-NO" dirty="0" smtClean="0">
                <a:latin typeface="+mj-lt"/>
              </a:rPr>
              <a:t>Finansiering av permanent </a:t>
            </a:r>
            <a:r>
              <a:rPr lang="nb-NO" dirty="0" smtClean="0">
                <a:latin typeface="+mj-lt"/>
              </a:rPr>
              <a:t>program. </a:t>
            </a:r>
            <a:endParaRPr lang="nb-NO" dirty="0">
              <a:latin typeface="+mj-lt"/>
            </a:endParaRPr>
          </a:p>
          <a:p>
            <a:pPr marL="0" indent="0">
              <a:buNone/>
            </a:pPr>
            <a:endParaRPr lang="nb-NO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3619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endParaRPr lang="nb-NO" dirty="0"/>
          </a:p>
          <a:p>
            <a:pPr marL="0" indent="0" algn="ctr">
              <a:buNone/>
            </a:pPr>
            <a:r>
              <a:rPr lang="nb-NO" sz="4000" b="1" dirty="0" smtClean="0">
                <a:latin typeface="+mj-lt"/>
              </a:rPr>
              <a:t>TAKK FOR OPPMERKSOMHETEN!</a:t>
            </a:r>
            <a:endParaRPr lang="nb-NO" sz="4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63027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Prosjekt overgang </a:t>
            </a:r>
            <a:r>
              <a:rPr lang="nb-NO" dirty="0" smtClean="0"/>
              <a:t>fagskole - UH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2582" y="1825625"/>
            <a:ext cx="11379200" cy="48060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b="1" u="sng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Oppfølging av</a:t>
            </a:r>
            <a:r>
              <a:rPr lang="nb-NO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: </a:t>
            </a:r>
          </a:p>
          <a:p>
            <a:r>
              <a:rPr lang="nb-NO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MARKOM - Sluttrapport </a:t>
            </a:r>
            <a:r>
              <a:rPr lang="nb-NO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prosjekt T84: </a:t>
            </a:r>
            <a:r>
              <a:rPr lang="nb-NO" sz="24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Fra maritim teknisk fagskole til bachelor, </a:t>
            </a:r>
            <a:r>
              <a:rPr lang="nb-NO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05.12.2017</a:t>
            </a:r>
            <a:r>
              <a:rPr lang="nb-NO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 «</a:t>
            </a:r>
            <a:r>
              <a:rPr lang="nb-NO" sz="2400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Prosjektgruppen foreslår at det etableres et felles studietilbud som HVL, NTNU, HSN og UiT står sammen om i en samarbeidsmodell som baseres på modellen for doktorgradsutdanningen i nautiske operasjoner.</a:t>
            </a:r>
            <a:r>
              <a:rPr lang="nb-NO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» </a:t>
            </a:r>
            <a:br>
              <a:rPr lang="nb-NO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nb-NO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Fins skisse til 2-årig modell.</a:t>
            </a:r>
          </a:p>
          <a:p>
            <a:r>
              <a:rPr lang="nb-NO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Meld</a:t>
            </a:r>
            <a:r>
              <a:rPr lang="nb-NO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. St. 9 (2016-2017); «</a:t>
            </a:r>
            <a:r>
              <a:rPr lang="nb-NO" sz="24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Fagfolk for fremtiden. Fagskoleutdanning»</a:t>
            </a:r>
            <a:r>
              <a:rPr lang="nb-NO" sz="24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br>
              <a:rPr lang="nb-NO" sz="2400" i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nb-NO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Regjeringen mener det er viktig å legge til rette for </a:t>
            </a:r>
            <a:r>
              <a:rPr lang="nb-NO" sz="2400" dirty="0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gode og forutsigbare </a:t>
            </a:r>
            <a:br>
              <a:rPr lang="nb-NO" sz="2400" dirty="0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nb-NO" sz="2400" dirty="0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overganger</a:t>
            </a:r>
            <a:r>
              <a:rPr lang="nb-NO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mellom fagskole- og UH-utdanning, og «at det gis en </a:t>
            </a:r>
            <a:r>
              <a:rPr lang="nb-NO" sz="2400" dirty="0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rimelig </a:t>
            </a:r>
            <a:br>
              <a:rPr lang="nb-NO" sz="2400" dirty="0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nb-NO" sz="2400" dirty="0" err="1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avkorting</a:t>
            </a:r>
            <a:r>
              <a:rPr lang="nb-NO" sz="2400" dirty="0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(fritak)</a:t>
            </a:r>
            <a:r>
              <a:rPr lang="nb-NO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» der utdanningens LUB tilsier det.</a:t>
            </a:r>
            <a:br>
              <a:rPr lang="nb-NO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nb-NO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Overgangsordninger innenfor maritim utdanning er nevnt spesielt.</a:t>
            </a:r>
            <a:endParaRPr lang="nb-NO" sz="2400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nb-NO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Føringer i tildelingsbrev fra KD datert </a:t>
            </a:r>
            <a:r>
              <a:rPr lang="nb-NO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15.12.2017</a:t>
            </a:r>
            <a:r>
              <a:rPr lang="nb-NO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endParaRPr lang="nb-NO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4403" y="3597745"/>
            <a:ext cx="1770361" cy="251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098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nb-NO" b="1" dirty="0" smtClean="0">
                <a:cs typeface="Calibri Light" panose="020F0302020204030204" pitchFamily="34" charset="0"/>
              </a:rPr>
              <a:t/>
            </a:r>
            <a:br>
              <a:rPr lang="nb-NO" b="1" dirty="0" smtClean="0">
                <a:cs typeface="Calibri Light" panose="020F0302020204030204" pitchFamily="34" charset="0"/>
              </a:rPr>
            </a:br>
            <a:r>
              <a:rPr lang="nb-NO" b="1" dirty="0">
                <a:cs typeface="Calibri Light" panose="020F0302020204030204" pitchFamily="34" charset="0"/>
              </a:rPr>
              <a:t/>
            </a:r>
            <a:br>
              <a:rPr lang="nb-NO" b="1" dirty="0">
                <a:cs typeface="Calibri Light" panose="020F0302020204030204" pitchFamily="34" charset="0"/>
              </a:rPr>
            </a:br>
            <a:r>
              <a:rPr lang="nb-NO" b="1" dirty="0" smtClean="0">
                <a:cs typeface="Calibri Light" panose="020F0302020204030204" pitchFamily="34" charset="0"/>
              </a:rPr>
              <a:t>Føringer </a:t>
            </a:r>
            <a:r>
              <a:rPr lang="nb-NO" b="1" dirty="0">
                <a:cs typeface="Calibri Light" panose="020F0302020204030204" pitchFamily="34" charset="0"/>
              </a:rPr>
              <a:t>i tildelingsbrev fra KD datert 15.12.2017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>
                <a:latin typeface="+mj-lt"/>
              </a:rPr>
              <a:t>De </a:t>
            </a:r>
            <a:r>
              <a:rPr lang="nb-NO" dirty="0">
                <a:latin typeface="+mj-lt"/>
              </a:rPr>
              <a:t>tildelte midlene skal brukes i henhold til søknaden av 6. november og </a:t>
            </a:r>
            <a:r>
              <a:rPr lang="nb-NO" dirty="0" smtClean="0">
                <a:latin typeface="+mj-lt"/>
              </a:rPr>
              <a:t>bl. a. bidra </a:t>
            </a:r>
            <a:r>
              <a:rPr lang="nb-NO" dirty="0">
                <a:latin typeface="+mj-lt"/>
              </a:rPr>
              <a:t>til </a:t>
            </a:r>
            <a:r>
              <a:rPr lang="nb-NO" dirty="0" smtClean="0">
                <a:latin typeface="+mj-lt"/>
              </a:rPr>
              <a:t>å: </a:t>
            </a:r>
          </a:p>
          <a:p>
            <a:r>
              <a:rPr lang="nb-NO" dirty="0" smtClean="0">
                <a:latin typeface="+mj-lt"/>
              </a:rPr>
              <a:t>utvikle </a:t>
            </a:r>
            <a:r>
              <a:rPr lang="nb-NO" dirty="0">
                <a:latin typeface="+mj-lt"/>
              </a:rPr>
              <a:t>det faglige innholdet i </a:t>
            </a:r>
            <a:r>
              <a:rPr lang="nb-NO" dirty="0" smtClean="0">
                <a:latin typeface="+mj-lt"/>
              </a:rPr>
              <a:t>en </a:t>
            </a:r>
            <a:r>
              <a:rPr lang="nb-NO" b="1" dirty="0" smtClean="0">
                <a:latin typeface="+mj-lt"/>
              </a:rPr>
              <a:t>nasjonal modell</a:t>
            </a:r>
            <a:endParaRPr lang="nb-NO" dirty="0" smtClean="0">
              <a:latin typeface="+mj-lt"/>
            </a:endParaRPr>
          </a:p>
          <a:p>
            <a:r>
              <a:rPr lang="nb-NO" dirty="0" smtClean="0">
                <a:latin typeface="+mj-lt"/>
              </a:rPr>
              <a:t>få </a:t>
            </a:r>
            <a:r>
              <a:rPr lang="nb-NO" dirty="0">
                <a:latin typeface="+mj-lt"/>
              </a:rPr>
              <a:t>på plass avtaleverk mellom </a:t>
            </a:r>
            <a:r>
              <a:rPr lang="nb-NO" dirty="0" smtClean="0">
                <a:latin typeface="+mj-lt"/>
              </a:rPr>
              <a:t>institusjonene</a:t>
            </a:r>
          </a:p>
          <a:p>
            <a:r>
              <a:rPr lang="nb-NO" dirty="0" smtClean="0">
                <a:latin typeface="+mj-lt"/>
              </a:rPr>
              <a:t>bidra </a:t>
            </a:r>
            <a:r>
              <a:rPr lang="nb-NO" dirty="0">
                <a:latin typeface="+mj-lt"/>
              </a:rPr>
              <a:t>til oppstart av en </a:t>
            </a:r>
            <a:r>
              <a:rPr lang="nb-NO" b="1" dirty="0">
                <a:latin typeface="+mj-lt"/>
              </a:rPr>
              <a:t>pilot</a:t>
            </a:r>
            <a:r>
              <a:rPr lang="nb-NO" dirty="0">
                <a:latin typeface="+mj-lt"/>
              </a:rPr>
              <a:t> fra høsten </a:t>
            </a:r>
            <a:r>
              <a:rPr lang="nb-NO" dirty="0" smtClean="0">
                <a:latin typeface="+mj-lt"/>
              </a:rPr>
              <a:t>2019 </a:t>
            </a:r>
            <a:endParaRPr lang="nb-NO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9544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To parallelle prosjekt støttet av KD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825625"/>
            <a:ext cx="1025467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altLang="nb-NO" b="1" dirty="0" smtClean="0">
                <a:latin typeface="+mj-lt"/>
                <a:cs typeface="Times New Roman" panose="02020603050405020304" pitchFamily="18" charset="0"/>
              </a:rPr>
              <a:t>Utvikling av overgangsordning </a:t>
            </a:r>
            <a:r>
              <a:rPr lang="nb-NO" altLang="nb-NO" b="1" dirty="0">
                <a:latin typeface="+mj-lt"/>
                <a:cs typeface="Times New Roman" panose="02020603050405020304" pitchFamily="18" charset="0"/>
              </a:rPr>
              <a:t>fra maritime fagskoleutdanninger til </a:t>
            </a:r>
            <a:r>
              <a:rPr lang="nb-NO" altLang="nb-NO" b="1" dirty="0" smtClean="0">
                <a:latin typeface="+mj-lt"/>
                <a:cs typeface="Times New Roman" panose="02020603050405020304" pitchFamily="18" charset="0"/>
              </a:rPr>
              <a:t>bachelorutdanning. </a:t>
            </a:r>
            <a:br>
              <a:rPr lang="nb-NO" altLang="nb-NO" b="1" dirty="0" smtClean="0">
                <a:latin typeface="+mj-lt"/>
                <a:cs typeface="Times New Roman" panose="02020603050405020304" pitchFamily="18" charset="0"/>
              </a:rPr>
            </a:br>
            <a:r>
              <a:rPr lang="nb-NO" altLang="nb-NO" dirty="0" smtClean="0">
                <a:latin typeface="+mj-lt"/>
                <a:cs typeface="Times New Roman" panose="02020603050405020304" pitchFamily="18" charset="0"/>
              </a:rPr>
              <a:t>Eier: MARKOM</a:t>
            </a:r>
            <a:br>
              <a:rPr lang="nb-NO" altLang="nb-NO" dirty="0" smtClean="0">
                <a:latin typeface="+mj-lt"/>
                <a:cs typeface="Times New Roman" panose="02020603050405020304" pitchFamily="18" charset="0"/>
              </a:rPr>
            </a:br>
            <a:r>
              <a:rPr lang="nb-NO" altLang="nb-NO" dirty="0" smtClean="0">
                <a:latin typeface="+mj-lt"/>
                <a:cs typeface="Times New Roman" panose="02020603050405020304" pitchFamily="18" charset="0"/>
              </a:rPr>
              <a:t>Finansiering: Utviklingsmidler fra MARKOM og prosjektmidler fra KD</a:t>
            </a:r>
            <a:br>
              <a:rPr lang="nb-NO" altLang="nb-NO" dirty="0" smtClean="0">
                <a:latin typeface="+mj-lt"/>
                <a:cs typeface="Times New Roman" panose="02020603050405020304" pitchFamily="18" charset="0"/>
              </a:rPr>
            </a:br>
            <a:endParaRPr lang="nb-NO" altLang="nb-NO" dirty="0" smtClean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b="1" dirty="0" smtClean="0">
                <a:latin typeface="+mj-lt"/>
              </a:rPr>
              <a:t>Utvikling </a:t>
            </a:r>
            <a:r>
              <a:rPr lang="nb-NO" b="1" dirty="0">
                <a:latin typeface="+mj-lt"/>
              </a:rPr>
              <a:t>av overgangsordninger og tilrettelagte løp mellom tekniske fagskoleutdanninger og ingeniørutdanninger</a:t>
            </a:r>
            <a:r>
              <a:rPr lang="nb-NO" b="1" dirty="0" smtClean="0">
                <a:latin typeface="+mj-lt"/>
              </a:rPr>
              <a:t>. </a:t>
            </a:r>
            <a:br>
              <a:rPr lang="nb-NO" b="1" dirty="0" smtClean="0">
                <a:latin typeface="+mj-lt"/>
              </a:rPr>
            </a:br>
            <a:r>
              <a:rPr lang="nb-NO" dirty="0" smtClean="0">
                <a:latin typeface="+mj-lt"/>
              </a:rPr>
              <a:t>Eier: </a:t>
            </a:r>
            <a:r>
              <a:rPr lang="nb-NO" dirty="0" smtClean="0">
                <a:latin typeface="+mj-lt"/>
              </a:rPr>
              <a:t>UHR i samarbeid </a:t>
            </a:r>
            <a:r>
              <a:rPr lang="nb-NO" dirty="0" smtClean="0">
                <a:latin typeface="+mj-lt"/>
              </a:rPr>
              <a:t>med </a:t>
            </a:r>
            <a:r>
              <a:rPr lang="nb-NO" dirty="0" smtClean="0">
                <a:latin typeface="+mj-lt"/>
              </a:rPr>
              <a:t>NUTF</a:t>
            </a:r>
            <a:r>
              <a:rPr lang="nb-NO" dirty="0" smtClean="0">
                <a:latin typeface="+mj-lt"/>
              </a:rPr>
              <a:t>.</a:t>
            </a:r>
            <a:br>
              <a:rPr lang="nb-NO" dirty="0" smtClean="0">
                <a:latin typeface="+mj-lt"/>
              </a:rPr>
            </a:br>
            <a:r>
              <a:rPr lang="nb-NO" dirty="0" smtClean="0">
                <a:latin typeface="+mj-lt"/>
              </a:rPr>
              <a:t>Finansiering: KD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620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388532" y="365126"/>
            <a:ext cx="9965267" cy="1065742"/>
          </a:xfrm>
        </p:spPr>
        <p:txBody>
          <a:bodyPr>
            <a:noAutofit/>
          </a:bodyPr>
          <a:lstStyle/>
          <a:p>
            <a:pPr algn="ctr"/>
            <a:r>
              <a:rPr lang="nb-NO" sz="3000" b="1" dirty="0" smtClean="0"/>
              <a:t/>
            </a:r>
            <a:br>
              <a:rPr lang="nb-NO" sz="3000" b="1" dirty="0" smtClean="0"/>
            </a:br>
            <a:r>
              <a:rPr lang="nb-NO" sz="3000" b="1" dirty="0" smtClean="0"/>
              <a:t>Teknisk fagskole (offentlige skoler)</a:t>
            </a:r>
            <a:br>
              <a:rPr lang="nb-NO" sz="3000" b="1" dirty="0" smtClean="0"/>
            </a:br>
            <a:r>
              <a:rPr lang="nb-NO" sz="3000" b="1" dirty="0" smtClean="0"/>
              <a:t>Antall uteksaminerte kandidater per fagretning</a:t>
            </a:r>
            <a:br>
              <a:rPr lang="nb-NO" sz="3000" b="1" dirty="0" smtClean="0"/>
            </a:br>
            <a:r>
              <a:rPr lang="nb-NO" dirty="0" smtClean="0"/>
              <a:t> </a:t>
            </a:r>
            <a:r>
              <a:rPr lang="nb-NO" sz="2000" dirty="0"/>
              <a:t>(Tall fra Nasjonalt opptakskontor for fagskolen)</a:t>
            </a:r>
            <a:endParaRPr lang="nb-NO" sz="2000" b="1" dirty="0"/>
          </a:p>
        </p:txBody>
      </p:sp>
      <p:graphicFrame>
        <p:nvGraphicFramePr>
          <p:cNvPr id="3" name="Diagram 2"/>
          <p:cNvGraphicFramePr>
            <a:graphicFrameLocks/>
          </p:cNvGraphicFramePr>
          <p:nvPr>
            <p:extLst/>
          </p:nvPr>
        </p:nvGraphicFramePr>
        <p:xfrm>
          <a:off x="2324097" y="1710265"/>
          <a:ext cx="8574811" cy="476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963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Prosjektdeltakere </a:t>
            </a:r>
            <a:br>
              <a:rPr lang="nb-NO" dirty="0" smtClean="0"/>
            </a:br>
            <a:r>
              <a:rPr lang="nb-NO" dirty="0" smtClean="0"/>
              <a:t>(</a:t>
            </a:r>
            <a:r>
              <a:rPr lang="nb-NO" dirty="0" err="1" smtClean="0"/>
              <a:t>arb</a:t>
            </a:r>
            <a:r>
              <a:rPr lang="nb-NO" dirty="0" smtClean="0"/>
              <a:t>.-gruppe organisert som T84)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b-NO" sz="2800" dirty="0" smtClean="0"/>
              <a:t>Arbeidsgruppe</a:t>
            </a:r>
            <a:endParaRPr lang="nb-NO" sz="2800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>
                <a:latin typeface="+mj-lt"/>
              </a:rPr>
              <a:t>Inger Johanne Lurås, MARKOM</a:t>
            </a:r>
          </a:p>
          <a:p>
            <a:r>
              <a:rPr lang="nb-NO" dirty="0" smtClean="0">
                <a:latin typeface="+mj-lt"/>
              </a:rPr>
              <a:t>Øivind Andersen (NTNU)</a:t>
            </a:r>
          </a:p>
          <a:p>
            <a:r>
              <a:rPr lang="nb-NO" dirty="0" smtClean="0">
                <a:latin typeface="+mj-lt"/>
              </a:rPr>
              <a:t>Johanne Marie Trovåg (HVL)</a:t>
            </a:r>
          </a:p>
          <a:p>
            <a:r>
              <a:rPr lang="nb-NO" dirty="0" smtClean="0">
                <a:latin typeface="+mj-lt"/>
              </a:rPr>
              <a:t>Finn Harald Hansen (UiT)</a:t>
            </a:r>
          </a:p>
          <a:p>
            <a:r>
              <a:rPr lang="nb-NO" dirty="0" smtClean="0">
                <a:latin typeface="+mj-lt"/>
              </a:rPr>
              <a:t>William Gyldensten (USN)</a:t>
            </a:r>
          </a:p>
          <a:p>
            <a:r>
              <a:rPr lang="nb-NO" dirty="0" smtClean="0">
                <a:latin typeface="+mj-lt"/>
              </a:rPr>
              <a:t>Lars Hellevik (FS Hordaland)</a:t>
            </a:r>
          </a:p>
          <a:p>
            <a:r>
              <a:rPr lang="nb-NO" dirty="0" smtClean="0">
                <a:latin typeface="+mj-lt"/>
              </a:rPr>
              <a:t>Tor Åge Gravdal (FS Sogn og </a:t>
            </a:r>
            <a:r>
              <a:rPr lang="nb-NO" dirty="0" err="1" smtClean="0">
                <a:latin typeface="+mj-lt"/>
              </a:rPr>
              <a:t>fjordane</a:t>
            </a:r>
            <a:r>
              <a:rPr lang="nb-NO" dirty="0" smtClean="0">
                <a:latin typeface="+mj-lt"/>
              </a:rPr>
              <a:t>)</a:t>
            </a:r>
            <a:endParaRPr lang="nb-NO" dirty="0">
              <a:latin typeface="+mj-lt"/>
            </a:endParaRP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nb-NO" sz="2800" dirty="0" smtClean="0"/>
              <a:t>Administrativ support</a:t>
            </a:r>
            <a:endParaRPr lang="nb-NO" sz="2800" dirty="0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742709" cy="3684588"/>
          </a:xfrm>
        </p:spPr>
        <p:txBody>
          <a:bodyPr/>
          <a:lstStyle/>
          <a:p>
            <a:r>
              <a:rPr lang="nb-NO" dirty="0">
                <a:latin typeface="+mj-lt"/>
              </a:rPr>
              <a:t>Elisabeth Hagen (NTNU, Ålesund)</a:t>
            </a:r>
          </a:p>
          <a:p>
            <a:r>
              <a:rPr lang="nb-NO" dirty="0" smtClean="0">
                <a:latin typeface="+mj-lt"/>
              </a:rPr>
              <a:t>Eva </a:t>
            </a:r>
            <a:r>
              <a:rPr lang="nb-NO" dirty="0" err="1" smtClean="0">
                <a:latin typeface="+mj-lt"/>
              </a:rPr>
              <a:t>Leirbæk</a:t>
            </a:r>
            <a:r>
              <a:rPr lang="nb-NO" dirty="0" smtClean="0">
                <a:latin typeface="+mj-lt"/>
              </a:rPr>
              <a:t> (HVL)</a:t>
            </a:r>
          </a:p>
          <a:p>
            <a:r>
              <a:rPr lang="nb-NO" dirty="0" smtClean="0">
                <a:latin typeface="+mj-lt"/>
              </a:rPr>
              <a:t>Trine Lydersen (UiT)</a:t>
            </a:r>
          </a:p>
          <a:p>
            <a:pPr lvl="0"/>
            <a:r>
              <a:rPr lang="nb-NO" dirty="0">
                <a:latin typeface="+mj-lt"/>
              </a:rPr>
              <a:t>Monica Husby (USN)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29954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Modell </a:t>
            </a:r>
            <a:r>
              <a:rPr lang="nb-NO" dirty="0" smtClean="0"/>
              <a:t>for </a:t>
            </a:r>
            <a:r>
              <a:rPr lang="nb-NO" dirty="0" smtClean="0"/>
              <a:t>nasjonal modell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825624"/>
            <a:ext cx="10698018" cy="4870740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spcAft>
                <a:spcPts val="1800"/>
              </a:spcAft>
              <a:buFont typeface="+mj-lt"/>
              <a:buAutoNum type="romanUcPeriod"/>
            </a:pPr>
            <a:r>
              <a:rPr lang="nb-NO" u="sng" dirty="0" smtClean="0">
                <a:latin typeface="+mj-lt"/>
              </a:rPr>
              <a:t>Nasjonal </a:t>
            </a:r>
            <a:r>
              <a:rPr lang="nb-NO" u="sng" dirty="0" err="1" smtClean="0">
                <a:latin typeface="+mj-lt"/>
              </a:rPr>
              <a:t>fellesgrad</a:t>
            </a:r>
            <a:r>
              <a:rPr lang="nb-NO" dirty="0" smtClean="0">
                <a:latin typeface="+mj-lt"/>
              </a:rPr>
              <a:t>: «Samarbeid </a:t>
            </a:r>
            <a:r>
              <a:rPr lang="nb-NO" dirty="0">
                <a:latin typeface="+mj-lt"/>
              </a:rPr>
              <a:t>der flere utdanningsinstitusjoner går sammen om å utvikle </a:t>
            </a:r>
            <a:r>
              <a:rPr lang="nb-NO" dirty="0" smtClean="0">
                <a:latin typeface="+mj-lt"/>
              </a:rPr>
              <a:t>én </a:t>
            </a:r>
            <a:r>
              <a:rPr lang="nb-NO" dirty="0">
                <a:latin typeface="+mj-lt"/>
              </a:rPr>
              <a:t>integrert studieplan, som gjennomføres og eies i felleskap av </a:t>
            </a:r>
            <a:r>
              <a:rPr lang="nb-NO" dirty="0" smtClean="0">
                <a:latin typeface="+mj-lt"/>
              </a:rPr>
              <a:t>partnerinstitusjonene</a:t>
            </a:r>
            <a:r>
              <a:rPr lang="nb-NO" dirty="0">
                <a:latin typeface="+mj-lt"/>
              </a:rPr>
              <a:t>. Partnerne har et felles ansvar for gjennomføring av studiet, og studiet fører til en felles grad</a:t>
            </a:r>
            <a:r>
              <a:rPr lang="nb-NO" dirty="0" smtClean="0">
                <a:latin typeface="+mj-lt"/>
              </a:rPr>
              <a:t>.» (NOKUT).</a:t>
            </a:r>
            <a:r>
              <a:rPr lang="nb-NO" dirty="0">
                <a:latin typeface="+mj-lt"/>
              </a:rPr>
              <a:t/>
            </a:r>
            <a:br>
              <a:rPr lang="nb-NO" dirty="0">
                <a:latin typeface="+mj-lt"/>
              </a:rPr>
            </a:br>
            <a:r>
              <a:rPr lang="nb-NO" dirty="0" smtClean="0">
                <a:latin typeface="+mj-lt"/>
              </a:rPr>
              <a:t/>
            </a:r>
            <a:br>
              <a:rPr lang="nb-NO" dirty="0" smtClean="0">
                <a:latin typeface="+mj-lt"/>
              </a:rPr>
            </a:br>
            <a:r>
              <a:rPr lang="nb-NO" dirty="0" smtClean="0">
                <a:latin typeface="+mj-lt"/>
              </a:rPr>
              <a:t>Foreslår ett felles program, ett opptak, felles vitnemål, konsortium, programstyre, koordinator.</a:t>
            </a:r>
            <a:endParaRPr lang="nb-NO" dirty="0">
              <a:latin typeface="+mj-lt"/>
            </a:endParaRPr>
          </a:p>
          <a:p>
            <a:pPr marL="571500" indent="-571500">
              <a:buFont typeface="+mj-lt"/>
              <a:buAutoNum type="romanUcPeriod"/>
            </a:pPr>
            <a:r>
              <a:rPr lang="nb-NO" u="sng" dirty="0" smtClean="0">
                <a:latin typeface="+mj-lt"/>
              </a:rPr>
              <a:t>Felles plan for studiet, men separate program på hver institusjon</a:t>
            </a:r>
            <a:r>
              <a:rPr lang="nb-NO" dirty="0" smtClean="0">
                <a:latin typeface="+mj-lt"/>
              </a:rPr>
              <a:t/>
            </a:r>
            <a:br>
              <a:rPr lang="nb-NO" dirty="0" smtClean="0">
                <a:latin typeface="+mj-lt"/>
              </a:rPr>
            </a:br>
            <a:r>
              <a:rPr lang="nb-NO" dirty="0" smtClean="0">
                <a:latin typeface="+mj-lt"/>
              </a:rPr>
              <a:t>Ett program eller studieretning per institusjon. </a:t>
            </a:r>
            <a:br>
              <a:rPr lang="nb-NO" dirty="0" smtClean="0">
                <a:latin typeface="+mj-lt"/>
              </a:rPr>
            </a:br>
            <a:r>
              <a:rPr lang="nb-NO" dirty="0" smtClean="0">
                <a:latin typeface="+mj-lt"/>
              </a:rPr>
              <a:t>Separate opptak og vitnemål. </a:t>
            </a:r>
            <a:br>
              <a:rPr lang="nb-NO" dirty="0" smtClean="0">
                <a:latin typeface="+mj-lt"/>
              </a:rPr>
            </a:br>
            <a:r>
              <a:rPr lang="nb-NO" dirty="0" smtClean="0">
                <a:latin typeface="+mj-lt"/>
              </a:rPr>
              <a:t>Kan dra nytte av allerede eksisterende prosedyrer og systemer for opptak, kvalitetssikring etc.</a:t>
            </a:r>
            <a:br>
              <a:rPr lang="nb-NO" dirty="0" smtClean="0">
                <a:latin typeface="+mj-lt"/>
              </a:rPr>
            </a:br>
            <a:r>
              <a:rPr lang="nb-NO" dirty="0" smtClean="0">
                <a:latin typeface="+mj-lt"/>
              </a:rPr>
              <a:t>Felles overordnet organ.</a:t>
            </a:r>
            <a:br>
              <a:rPr lang="nb-NO" dirty="0" smtClean="0">
                <a:latin typeface="+mj-lt"/>
              </a:rPr>
            </a:br>
            <a:endParaRPr lang="nb-NO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62314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Formålet </a:t>
            </a:r>
            <a:r>
              <a:rPr lang="nb-NO" dirty="0"/>
              <a:t>med å etablere ett felles studietilbud: 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>
                <a:latin typeface="+mj-lt"/>
              </a:rPr>
              <a:t>Ved å dele på å tilby de 120 studiepoengene, blir det mindre «belastning» på hver institusjon</a:t>
            </a:r>
            <a:r>
              <a:rPr lang="nb-NO" dirty="0" smtClean="0">
                <a:latin typeface="+mj-lt"/>
              </a:rPr>
              <a:t>.</a:t>
            </a:r>
            <a:endParaRPr lang="nb-NO" dirty="0" smtClean="0">
              <a:latin typeface="+mj-lt"/>
            </a:endParaRPr>
          </a:p>
          <a:p>
            <a:pPr lvl="0"/>
            <a:r>
              <a:rPr lang="nb-NO" dirty="0" smtClean="0">
                <a:latin typeface="+mj-lt"/>
              </a:rPr>
              <a:t>Rekrutteringsgrunnlaget </a:t>
            </a:r>
            <a:r>
              <a:rPr lang="nb-NO" dirty="0">
                <a:latin typeface="+mj-lt"/>
              </a:rPr>
              <a:t>forventes </a:t>
            </a:r>
            <a:r>
              <a:rPr lang="nb-NO" dirty="0" smtClean="0">
                <a:latin typeface="+mj-lt"/>
              </a:rPr>
              <a:t>å </a:t>
            </a:r>
            <a:r>
              <a:rPr lang="nb-NO" dirty="0">
                <a:latin typeface="+mj-lt"/>
              </a:rPr>
              <a:t>variere fra region til region, </a:t>
            </a:r>
            <a:r>
              <a:rPr lang="nb-NO" dirty="0" smtClean="0">
                <a:latin typeface="+mj-lt"/>
              </a:rPr>
              <a:t/>
            </a:r>
            <a:br>
              <a:rPr lang="nb-NO" dirty="0" smtClean="0">
                <a:latin typeface="+mj-lt"/>
              </a:rPr>
            </a:br>
            <a:r>
              <a:rPr lang="nb-NO" dirty="0" smtClean="0">
                <a:latin typeface="+mj-lt"/>
              </a:rPr>
              <a:t>og </a:t>
            </a:r>
            <a:r>
              <a:rPr lang="nb-NO" dirty="0">
                <a:latin typeface="+mj-lt"/>
              </a:rPr>
              <a:t>er mest sannsynlig ikke stort nok til 4 uavhengige program</a:t>
            </a:r>
          </a:p>
          <a:p>
            <a:pPr lvl="0"/>
            <a:r>
              <a:rPr lang="nb-NO" dirty="0">
                <a:latin typeface="+mj-lt"/>
              </a:rPr>
              <a:t>Kan bygge på kompetanse fra institusjonenes spesialiseringer </a:t>
            </a:r>
          </a:p>
          <a:p>
            <a:pPr lvl="0"/>
            <a:r>
              <a:rPr lang="nb-NO" dirty="0">
                <a:latin typeface="+mj-lt"/>
              </a:rPr>
              <a:t>Bidrar til å skape ett stort felles fagmiljø tilknyttet programmet</a:t>
            </a:r>
          </a:p>
          <a:p>
            <a:pPr lvl="0"/>
            <a:r>
              <a:rPr lang="nb-NO" dirty="0" smtClean="0">
                <a:latin typeface="+mj-lt"/>
              </a:rPr>
              <a:t>Skaper </a:t>
            </a:r>
            <a:r>
              <a:rPr lang="nb-NO" dirty="0">
                <a:latin typeface="+mj-lt"/>
              </a:rPr>
              <a:t>forutsigbarhet for studenter som ønsker overgang fagskole – UH</a:t>
            </a:r>
          </a:p>
          <a:p>
            <a:pPr lvl="0"/>
            <a:r>
              <a:rPr lang="nb-NO" dirty="0">
                <a:latin typeface="+mj-lt"/>
              </a:rPr>
              <a:t>Et nasjonalt bachelorstudium vil bidra til å forplikte og knytte de maritime studiene sammen også i tiden etter MARKOM2020</a:t>
            </a:r>
          </a:p>
          <a:p>
            <a:pPr marL="0" indent="0">
              <a:buNone/>
            </a:pPr>
            <a:endParaRPr lang="nb-NO" dirty="0">
              <a:latin typeface="+mj-lt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5810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98018" cy="1325563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sz="4000" dirty="0" smtClean="0"/>
              <a:t>Antall </a:t>
            </a:r>
            <a:r>
              <a:rPr lang="nb-NO" sz="4000" dirty="0"/>
              <a:t>uteksaminerte kandidater per maritim fagskole </a:t>
            </a:r>
            <a:r>
              <a:rPr lang="nb-NO" sz="4000" dirty="0" smtClean="0"/>
              <a:t>2016-2017 </a:t>
            </a:r>
            <a:r>
              <a:rPr lang="nb-NO" sz="3100" dirty="0" smtClean="0"/>
              <a:t>(Tall fra Nasjonalt opptakskontor for fagskolen)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718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2121</TotalTime>
  <Words>345</Words>
  <Application>Microsoft Office PowerPoint</Application>
  <PresentationFormat>Widescreen</PresentationFormat>
  <Paragraphs>66</Paragraphs>
  <Slides>16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Times New Roman</vt:lpstr>
      <vt:lpstr>Office-tema</vt:lpstr>
      <vt:lpstr>Bachelor i Maritime Management</vt:lpstr>
      <vt:lpstr>Prosjekt overgang fagskole - UH</vt:lpstr>
      <vt:lpstr>  Føringer i tildelingsbrev fra KD datert 15.12.2017  </vt:lpstr>
      <vt:lpstr>To parallelle prosjekt støttet av KD</vt:lpstr>
      <vt:lpstr> Teknisk fagskole (offentlige skoler) Antall uteksaminerte kandidater per fagretning  (Tall fra Nasjonalt opptakskontor for fagskolen)</vt:lpstr>
      <vt:lpstr>Prosjektdeltakere  (arb.-gruppe organisert som T84)</vt:lpstr>
      <vt:lpstr>Modell for nasjonal modell</vt:lpstr>
      <vt:lpstr> Formålet med å etablere ett felles studietilbud:  </vt:lpstr>
      <vt:lpstr> Antall uteksaminerte kandidater per maritim fagskole 2016-2017 (Tall fra Nasjonalt opptakskontor for fagskolen) </vt:lpstr>
      <vt:lpstr>Overgangsordning - Pilot</vt:lpstr>
      <vt:lpstr>Bachelor i Maritime Management</vt:lpstr>
      <vt:lpstr>PowerPoint-presentasjon</vt:lpstr>
      <vt:lpstr>PowerPoint-presentasjon</vt:lpstr>
      <vt:lpstr>PowerPoint-presentasjon</vt:lpstr>
      <vt:lpstr>Bachelor i Maritime Management - Status for arbeidet med piloten</vt:lpstr>
      <vt:lpstr>PowerPoint-presentasjon</vt:lpstr>
    </vt:vector>
  </TitlesOfParts>
  <Company>USN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Overgangsordninger og tilrettelagte løp mellom tekniske fagskoleutdanninger og ingeniørutdanninger</dc:title>
  <dc:creator>Inger Johanne Lurås</dc:creator>
  <cp:lastModifiedBy>Inger Johanne Lurås</cp:lastModifiedBy>
  <cp:revision>188</cp:revision>
  <dcterms:created xsi:type="dcterms:W3CDTF">2018-04-26T18:39:10Z</dcterms:created>
  <dcterms:modified xsi:type="dcterms:W3CDTF">2018-11-27T07:38:36Z</dcterms:modified>
</cp:coreProperties>
</file>