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68" r:id="rId2"/>
    <p:sldId id="294" r:id="rId3"/>
    <p:sldId id="285" r:id="rId4"/>
    <p:sldId id="291" r:id="rId5"/>
    <p:sldId id="277" r:id="rId6"/>
    <p:sldId id="295" r:id="rId7"/>
    <p:sldId id="296" r:id="rId8"/>
    <p:sldId id="289" r:id="rId9"/>
    <p:sldId id="293" r:id="rId10"/>
    <p:sldId id="278" r:id="rId11"/>
    <p:sldId id="280" r:id="rId12"/>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66432" autoAdjust="0"/>
  </p:normalViewPr>
  <p:slideViewPr>
    <p:cSldViewPr snapToGrid="0" snapToObjects="1">
      <p:cViewPr varScale="1">
        <p:scale>
          <a:sx n="70" d="100"/>
          <a:sy n="70" d="100"/>
        </p:scale>
        <p:origin x="1008" y="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324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11EC1BB-DD4E-48BF-9D7A-C957C3F7B37D}" type="datetimeFigureOut">
              <a:rPr lang="nb-NO" smtClean="0"/>
              <a:t>27.11.2018</a:t>
            </a:fld>
            <a:endParaRPr lang="nb-NO"/>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8CA0565-2927-4314-86CC-D4E2C787ECE1}" type="slidenum">
              <a:rPr lang="nb-NO" smtClean="0"/>
              <a:t>‹#›</a:t>
            </a:fld>
            <a:endParaRPr lang="nb-NO"/>
          </a:p>
        </p:txBody>
      </p:sp>
    </p:spTree>
    <p:extLst>
      <p:ext uri="{BB962C8B-B14F-4D97-AF65-F5344CB8AC3E}">
        <p14:creationId xmlns:p14="http://schemas.microsoft.com/office/powerpoint/2010/main" val="329875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1745283-168F-8940-A073-B2FF66BC4C5E}" type="datetimeFigureOut">
              <a:rPr lang="nb-NO" smtClean="0"/>
              <a:t>27.11.2018</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B4BF77-11FD-8E4D-B223-FC6B75E0C356}" type="slidenum">
              <a:rPr lang="nb-NO" smtClean="0"/>
              <a:t>‹#›</a:t>
            </a:fld>
            <a:endParaRPr lang="nb-NO"/>
          </a:p>
        </p:txBody>
      </p:sp>
    </p:spTree>
    <p:extLst>
      <p:ext uri="{BB962C8B-B14F-4D97-AF65-F5344CB8AC3E}">
        <p14:creationId xmlns:p14="http://schemas.microsoft.com/office/powerpoint/2010/main" val="153198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a:t>
            </a:r>
          </a:p>
        </p:txBody>
      </p:sp>
      <p:sp>
        <p:nvSpPr>
          <p:cNvPr id="4" name="Plassholder for lysbildenummer 3"/>
          <p:cNvSpPr>
            <a:spLocks noGrp="1"/>
          </p:cNvSpPr>
          <p:nvPr>
            <p:ph type="sldNum" sz="quarter" idx="10"/>
          </p:nvPr>
        </p:nvSpPr>
        <p:spPr/>
        <p:txBody>
          <a:bodyPr/>
          <a:lstStyle/>
          <a:p>
            <a:fld id="{F8B4BF77-11FD-8E4D-B223-FC6B75E0C356}" type="slidenum">
              <a:rPr lang="nb-NO" smtClean="0"/>
              <a:t>1</a:t>
            </a:fld>
            <a:endParaRPr lang="nb-NO"/>
          </a:p>
        </p:txBody>
      </p:sp>
    </p:spTree>
    <p:extLst>
      <p:ext uri="{BB962C8B-B14F-4D97-AF65-F5344CB8AC3E}">
        <p14:creationId xmlns:p14="http://schemas.microsoft.com/office/powerpoint/2010/main" val="74083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smtClean="0"/>
              <a:t>Vi</a:t>
            </a:r>
            <a:r>
              <a:rPr lang="nb-NO" baseline="0" dirty="0" smtClean="0"/>
              <a:t> har i mange år både tenkt – og fått tilbakemeldinger fra næringen om – at det er for få bachelorutdanninger for maskinister i Norge. Det ønsker vi nå – i samarbeid med fagskolene i Haugesund og Bergen – å gjøre noe med.</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For 2019 har vi derfor søkt M2020 og fått midler til en utredning av en bachelorutdanning i marin- og IT-teknisk drift – for å ser på mulighetene for å utdanne fremtidsrettede maskinister med en bachelor i skipssekken.</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dirty="0" smtClean="0"/>
              <a:t>I</a:t>
            </a:r>
            <a:r>
              <a:rPr lang="nb-NO" baseline="0" dirty="0" smtClean="0"/>
              <a:t> dette tiltaket skal vi u</a:t>
            </a:r>
            <a:r>
              <a:rPr lang="nb-NO" dirty="0" smtClean="0"/>
              <a:t>trede et slikt studietilbud</a:t>
            </a:r>
            <a:r>
              <a:rPr lang="nb-NO" baseline="0" dirty="0" smtClean="0"/>
              <a:t> i form av </a:t>
            </a:r>
            <a:r>
              <a:rPr lang="nb-NO" dirty="0" smtClean="0"/>
              <a:t>opptaksgrunnlag, oppbygging av studieprogrammet, nødvendige fasiliteter, undervisningsressurser, samarbeid med næringen om kadettplasser, o.l. </a:t>
            </a:r>
          </a:p>
          <a:p>
            <a:pPr marL="0" indent="0">
              <a:buFont typeface="Arial" panose="020B0604020202020204" pitchFamily="34" charset="0"/>
              <a:buNone/>
            </a:pPr>
            <a:endParaRPr lang="nb-NO" dirty="0" smtClean="0"/>
          </a:p>
          <a:p>
            <a:pPr marL="0" indent="0">
              <a:buFont typeface="Arial" panose="020B0604020202020204" pitchFamily="34" charset="0"/>
              <a:buNone/>
            </a:pPr>
            <a:r>
              <a:rPr lang="nb-NO" dirty="0" smtClean="0"/>
              <a:t>Med en målsetning om oppstart</a:t>
            </a:r>
            <a:r>
              <a:rPr lang="nb-NO" baseline="0" dirty="0" smtClean="0"/>
              <a:t> fra og med høsten 2020, dersom dette viser seg å være mulig, skal vi i tiltaket avklare opptaksgrunnlag, utrede muligheter for samarbeid med fagskolen, etablere en overordnet studieprogrambeskrivelse i tråd med regelverkskrav og næringens behov for kompetanse, utarbeide en detaljert studieprogrambeskrivelse og emnebeskrivelser, utarbeide styresak for høgskolestyret om nytt utdanningstilbud, identifisere behov for undervisningsressurser og initiere ansettelsesprosesser.</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Forhåpentligvis kan jeg på MUF 2019 gi dere en god oppdatering på hvordan dette ligger an, og om vi får til et slikt program med oppstart i 2020.</a:t>
            </a:r>
          </a:p>
        </p:txBody>
      </p:sp>
      <p:sp>
        <p:nvSpPr>
          <p:cNvPr id="4" name="Plassholder for lysbildenummer 3"/>
          <p:cNvSpPr>
            <a:spLocks noGrp="1"/>
          </p:cNvSpPr>
          <p:nvPr>
            <p:ph type="sldNum" sz="quarter" idx="10"/>
          </p:nvPr>
        </p:nvSpPr>
        <p:spPr/>
        <p:txBody>
          <a:bodyPr/>
          <a:lstStyle/>
          <a:p>
            <a:fld id="{F8B4BF77-11FD-8E4D-B223-FC6B75E0C356}" type="slidenum">
              <a:rPr lang="nb-NO" smtClean="0"/>
              <a:t>10</a:t>
            </a:fld>
            <a:endParaRPr lang="nb-NO"/>
          </a:p>
        </p:txBody>
      </p:sp>
    </p:spTree>
    <p:extLst>
      <p:ext uri="{BB962C8B-B14F-4D97-AF65-F5344CB8AC3E}">
        <p14:creationId xmlns:p14="http://schemas.microsoft.com/office/powerpoint/2010/main" val="374597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Takk for meg.</a:t>
            </a:r>
          </a:p>
          <a:p>
            <a:endParaRPr lang="nb-NO" dirty="0" smtClean="0"/>
          </a:p>
          <a:p>
            <a:r>
              <a:rPr lang="nb-NO" dirty="0" smtClean="0"/>
              <a:t>Spørsmål?</a:t>
            </a:r>
          </a:p>
          <a:p>
            <a:endParaRPr lang="nb-NO" dirty="0"/>
          </a:p>
        </p:txBody>
      </p:sp>
      <p:sp>
        <p:nvSpPr>
          <p:cNvPr id="4" name="Plassholder for lysbildenummer 3"/>
          <p:cNvSpPr>
            <a:spLocks noGrp="1"/>
          </p:cNvSpPr>
          <p:nvPr>
            <p:ph type="sldNum" sz="quarter" idx="10"/>
          </p:nvPr>
        </p:nvSpPr>
        <p:spPr/>
        <p:txBody>
          <a:bodyPr/>
          <a:lstStyle/>
          <a:p>
            <a:fld id="{F8B4BF77-11FD-8E4D-B223-FC6B75E0C356}" type="slidenum">
              <a:rPr lang="nb-NO" smtClean="0"/>
              <a:t>11</a:t>
            </a:fld>
            <a:endParaRPr lang="nb-NO"/>
          </a:p>
        </p:txBody>
      </p:sp>
    </p:spTree>
    <p:extLst>
      <p:ext uri="{BB962C8B-B14F-4D97-AF65-F5344CB8AC3E}">
        <p14:creationId xmlns:p14="http://schemas.microsoft.com/office/powerpoint/2010/main" val="217301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 Martin</a:t>
            </a:r>
            <a:r>
              <a:rPr lang="nb-NO" baseline="0" dirty="0" smtClean="0"/>
              <a:t> Luther King, og snakket om et tema som nok er </a:t>
            </a:r>
            <a:r>
              <a:rPr lang="nb-NO" baseline="0" dirty="0" err="1" smtClean="0"/>
              <a:t>bittelitt</a:t>
            </a:r>
            <a:r>
              <a:rPr lang="nb-NO" baseline="0" dirty="0" smtClean="0"/>
              <a:t> viktigere, enn maritim utdanning.</a:t>
            </a:r>
          </a:p>
          <a:p>
            <a:endParaRPr lang="nb-NO" baseline="0" dirty="0" smtClean="0"/>
          </a:p>
          <a:p>
            <a:r>
              <a:rPr lang="nb-NO" baseline="0" dirty="0" smtClean="0"/>
              <a:t>Men jeg har også en drøm, og selv om den ikke er like viktig for folk generelt og resten av verden, mener jeg at den er viktig for maritim utdanning!</a:t>
            </a:r>
            <a:endParaRPr lang="nb-NO" dirty="0"/>
          </a:p>
        </p:txBody>
      </p:sp>
      <p:sp>
        <p:nvSpPr>
          <p:cNvPr id="4" name="Plassholder for lysbildenummer 3"/>
          <p:cNvSpPr>
            <a:spLocks noGrp="1"/>
          </p:cNvSpPr>
          <p:nvPr>
            <p:ph type="sldNum" sz="quarter" idx="10"/>
          </p:nvPr>
        </p:nvSpPr>
        <p:spPr/>
        <p:txBody>
          <a:bodyPr/>
          <a:lstStyle/>
          <a:p>
            <a:fld id="{F8B4BF77-11FD-8E4D-B223-FC6B75E0C356}" type="slidenum">
              <a:rPr lang="nb-NO" smtClean="0"/>
              <a:t>2</a:t>
            </a:fld>
            <a:endParaRPr lang="nb-NO"/>
          </a:p>
        </p:txBody>
      </p:sp>
    </p:spTree>
    <p:extLst>
      <p:ext uri="{BB962C8B-B14F-4D97-AF65-F5344CB8AC3E}">
        <p14:creationId xmlns:p14="http://schemas.microsoft.com/office/powerpoint/2010/main" val="292090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smtClean="0"/>
              <a:t>Siden</a:t>
            </a:r>
            <a:r>
              <a:rPr lang="nb-NO" baseline="0" dirty="0" smtClean="0"/>
              <a:t> jeg kom inn i maritim utdanning på fulltid i 2012, har jeg drømt om en utdanning hvor studentene løser D3-sertifikat etter endt utdanning. Da får de vitnemål og sitt første sertifikat omtrent samtidig.</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I årene siden 2012 har drømmen om integrert praksis endret seg noe, men den er like fullt til stede og like viktig som den var for seks og et halvt år siden.</a:t>
            </a:r>
          </a:p>
          <a:p>
            <a:pPr marL="0" indent="0">
              <a:buFont typeface="Arial" panose="020B0604020202020204" pitchFamily="34" charset="0"/>
              <a:buNone/>
            </a:pPr>
            <a:endParaRPr lang="nb-NO" baseline="0" dirty="0" smtClean="0"/>
          </a:p>
          <a:p>
            <a:pPr marL="0" indent="0">
              <a:buFont typeface="Arial" panose="020B0604020202020204" pitchFamily="34" charset="0"/>
              <a:buNone/>
            </a:pPr>
            <a:r>
              <a:rPr lang="nb-NO" baseline="0" dirty="0" smtClean="0"/>
              <a:t>Vi kan begynne med litt historikk.</a:t>
            </a:r>
            <a:endParaRPr lang="nb-NO" dirty="0" smtClean="0"/>
          </a:p>
        </p:txBody>
      </p:sp>
      <p:sp>
        <p:nvSpPr>
          <p:cNvPr id="4" name="Plassholder for lysbildenummer 3"/>
          <p:cNvSpPr>
            <a:spLocks noGrp="1"/>
          </p:cNvSpPr>
          <p:nvPr>
            <p:ph type="sldNum" sz="quarter" idx="10"/>
          </p:nvPr>
        </p:nvSpPr>
        <p:spPr/>
        <p:txBody>
          <a:bodyPr/>
          <a:lstStyle/>
          <a:p>
            <a:fld id="{F8B4BF77-11FD-8E4D-B223-FC6B75E0C356}" type="slidenum">
              <a:rPr lang="nb-NO" smtClean="0"/>
              <a:t>3</a:t>
            </a:fld>
            <a:endParaRPr lang="nb-NO"/>
          </a:p>
        </p:txBody>
      </p:sp>
    </p:spTree>
    <p:extLst>
      <p:ext uri="{BB962C8B-B14F-4D97-AF65-F5344CB8AC3E}">
        <p14:creationId xmlns:p14="http://schemas.microsoft.com/office/powerpoint/2010/main" val="258279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Den langsiktige målsetningen</a:t>
            </a:r>
            <a:r>
              <a:rPr lang="nb-NO" baseline="0" dirty="0" smtClean="0"/>
              <a:t> er fra vår side et fullintegrert studieløp med vekselvis teori og praksis – som fører til at studentene etter endt utdanning kan løse D3.</a:t>
            </a:r>
          </a:p>
          <a:p>
            <a:endParaRPr lang="nb-NO" baseline="0" dirty="0" smtClean="0"/>
          </a:p>
          <a:p>
            <a:r>
              <a:rPr lang="nb-NO" baseline="0" dirty="0" smtClean="0"/>
              <a:t>Men først må litt regelverk endres, det må skje noen politiske grep og vi må alle – både i skoleverk og i næringen – ønske å forplikte oss langsiktig…</a:t>
            </a:r>
          </a:p>
          <a:p>
            <a:endParaRPr lang="nb-NO" baseline="0" dirty="0" smtClean="0"/>
          </a:p>
          <a:p>
            <a:r>
              <a:rPr lang="nb-NO" baseline="0" dirty="0" smtClean="0"/>
              <a:t>Gjennom MARKOM2020 har vi gjennomført ulike tiltak.</a:t>
            </a:r>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F8B4BF77-11FD-8E4D-B223-FC6B75E0C356}" type="slidenum">
              <a:rPr lang="nb-NO" smtClean="0"/>
              <a:t>4</a:t>
            </a:fld>
            <a:endParaRPr lang="nb-NO"/>
          </a:p>
        </p:txBody>
      </p:sp>
    </p:spTree>
    <p:extLst>
      <p:ext uri="{BB962C8B-B14F-4D97-AF65-F5344CB8AC3E}">
        <p14:creationId xmlns:p14="http://schemas.microsoft.com/office/powerpoint/2010/main" val="220553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Gjennom Markom2020 har vi over flere år søkt og fått finansiering på ulike tiltak for å prøve å gjøre noe med dette. Så langt har det resultert i utredninger i form av en bacheloroppgave og en rapport, samt et gjennomført pilotprosjekt med integrert praksis som </a:t>
            </a:r>
            <a:r>
              <a:rPr lang="nb-NO" baseline="0" dirty="0" err="1" smtClean="0"/>
              <a:t>valgemne</a:t>
            </a:r>
            <a:r>
              <a:rPr lang="nb-NO" baseline="0" dirty="0" smtClean="0"/>
              <a:t>. Vi har også laget et saksgrunnlag som styringsgruppen MARKOM2020 nylig vedtok å utrede videre.</a:t>
            </a:r>
          </a:p>
          <a:p>
            <a:endParaRPr lang="nb-NO" baseline="0" dirty="0" smtClean="0"/>
          </a:p>
          <a:p>
            <a:r>
              <a:rPr lang="nb-NO" baseline="0" dirty="0" smtClean="0"/>
              <a:t>Kort om bakgrunnen:</a:t>
            </a:r>
          </a:p>
          <a:p>
            <a:pPr marL="0" indent="0">
              <a:buFont typeface="Arial" panose="020B0604020202020204" pitchFamily="34" charset="0"/>
              <a:buNone/>
            </a:pPr>
            <a:r>
              <a:rPr lang="nb-NO" dirty="0" smtClean="0"/>
              <a:t>Arbeidet startet med</a:t>
            </a:r>
            <a:r>
              <a:rPr lang="nb-NO" baseline="0" dirty="0" smtClean="0"/>
              <a:t> en kvalitativ studie hvor tre av våre studenter i bacheloroppgaven sin identifiserte at hovedutfordringene med å innføre integrert praksis. </a:t>
            </a:r>
          </a:p>
          <a:p>
            <a:pPr marL="0" indent="0">
              <a:buFont typeface="Arial" panose="020B0604020202020204" pitchFamily="34" charset="0"/>
              <a:buNone/>
            </a:pPr>
            <a:r>
              <a:rPr lang="nb-NO" baseline="0" dirty="0" smtClean="0"/>
              <a:t>Disse problemstillingene ble videre utredet i en rapport som kom i 2015. Målet med rapporten var å utrede hvordan praksis kunne implementeres som en integrert del av utdanningsløpet ved daværende HSH. I rapporten er også problemstillingen rundt de praktiske, </a:t>
            </a:r>
            <a:r>
              <a:rPr lang="nb-NO" baseline="0" dirty="0" err="1" smtClean="0"/>
              <a:t>regelverksmessige</a:t>
            </a:r>
            <a:r>
              <a:rPr lang="nb-NO" baseline="0" dirty="0" smtClean="0"/>
              <a:t> og logistiske problemstillingene som bacheloroppgaven pekte på undersøkt.</a:t>
            </a:r>
          </a:p>
          <a:p>
            <a:endParaRPr lang="nb-NO" dirty="0" smtClean="0">
              <a:solidFill>
                <a:schemeClr val="tx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Som</a:t>
            </a:r>
            <a:r>
              <a:rPr lang="nb-NO" baseline="0" dirty="0" smtClean="0"/>
              <a:t> en oppfølging ble et pilotprosjekt hvor praksis ble integrert i studieprogrammet som et </a:t>
            </a:r>
            <a:r>
              <a:rPr lang="nb-NO" baseline="0" dirty="0" err="1" smtClean="0"/>
              <a:t>valgemne</a:t>
            </a:r>
            <a:r>
              <a:rPr lang="nb-NO" baseline="0" dirty="0" smtClean="0"/>
              <a:t> gjennomført. Emnet NAB3038 Integrert praksis ble etablert og hadde første gjennomføring høsten 2017. Også i år har vi studenter ute i praksis.</a:t>
            </a:r>
            <a:endParaRPr lang="nb-NO" dirty="0" smtClean="0"/>
          </a:p>
          <a:p>
            <a:endParaRPr lang="nb-NO" baseline="0" dirty="0" smtClean="0"/>
          </a:p>
        </p:txBody>
      </p:sp>
      <p:sp>
        <p:nvSpPr>
          <p:cNvPr id="4" name="Plassholder for lysbildenummer 3"/>
          <p:cNvSpPr>
            <a:spLocks noGrp="1"/>
          </p:cNvSpPr>
          <p:nvPr>
            <p:ph type="sldNum" sz="quarter" idx="10"/>
          </p:nvPr>
        </p:nvSpPr>
        <p:spPr/>
        <p:txBody>
          <a:bodyPr/>
          <a:lstStyle/>
          <a:p>
            <a:fld id="{F8B4BF77-11FD-8E4D-B223-FC6B75E0C356}" type="slidenum">
              <a:rPr lang="nb-NO" smtClean="0"/>
              <a:t>5</a:t>
            </a:fld>
            <a:endParaRPr lang="nb-NO"/>
          </a:p>
        </p:txBody>
      </p:sp>
    </p:spTree>
    <p:extLst>
      <p:ext uri="{BB962C8B-B14F-4D97-AF65-F5344CB8AC3E}">
        <p14:creationId xmlns:p14="http://schemas.microsoft.com/office/powerpoint/2010/main" val="323973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Saksgrunnlaget</a:t>
            </a:r>
            <a:r>
              <a:rPr lang="nb-NO" baseline="0" dirty="0" smtClean="0"/>
              <a:t> som ble utarbeidet til styringsgruppemøtet i M2020 i november gjorde opp status så langt, samt trakk inn relevant arbeid som er gjort knyttet til benchmarking av maritim høyere utdanning gjennom tiltaket T79 </a:t>
            </a:r>
            <a:r>
              <a:rPr lang="nb-NO" baseline="0" dirty="0" err="1" smtClean="0"/>
              <a:t>Nautical</a:t>
            </a:r>
            <a:r>
              <a:rPr lang="nb-NO" baseline="0" dirty="0" smtClean="0"/>
              <a:t> </a:t>
            </a:r>
            <a:r>
              <a:rPr lang="nb-NO" baseline="0" dirty="0" err="1" smtClean="0"/>
              <a:t>BSc</a:t>
            </a:r>
            <a:r>
              <a:rPr lang="nb-NO" baseline="0" dirty="0" smtClean="0"/>
              <a:t> programs in Norway and </a:t>
            </a:r>
            <a:r>
              <a:rPr lang="nb-NO" baseline="0" dirty="0" err="1" smtClean="0"/>
              <a:t>abroad</a:t>
            </a:r>
            <a:r>
              <a:rPr lang="nb-NO" baseline="0" dirty="0" smtClean="0"/>
              <a:t> og gjennom Tine ved USN sitt arbeid med fremtidens maritime kompetanse.</a:t>
            </a:r>
          </a:p>
          <a:p>
            <a:endParaRPr lang="nb-NO" baseline="0" dirty="0" smtClean="0"/>
          </a:p>
          <a:p>
            <a:r>
              <a:rPr lang="nb-NO" sz="1200" kern="1200" dirty="0" smtClean="0">
                <a:solidFill>
                  <a:schemeClr val="tx1"/>
                </a:solidFill>
                <a:effectLst/>
                <a:latin typeface="+mn-lt"/>
                <a:ea typeface="+mn-ea"/>
                <a:cs typeface="+mn-cs"/>
              </a:rPr>
              <a:t>Oppsummerer man de ulike funnene i utredningene og rapportene som er samlet i saksgrunnlaget kan det slås fast</a:t>
            </a:r>
            <a:r>
              <a:rPr lang="nb-NO" sz="1200" kern="1200" baseline="0" dirty="0" smtClean="0">
                <a:solidFill>
                  <a:schemeClr val="tx1"/>
                </a:solidFill>
                <a:effectLst/>
                <a:latin typeface="+mn-lt"/>
                <a:ea typeface="+mn-ea"/>
                <a:cs typeface="+mn-cs"/>
              </a:rPr>
              <a:t> at det er </a:t>
            </a:r>
            <a:r>
              <a:rPr lang="nb-NO" sz="1200" kern="1200" baseline="0" dirty="0" err="1" smtClean="0">
                <a:solidFill>
                  <a:schemeClr val="tx1"/>
                </a:solidFill>
                <a:effectLst/>
                <a:latin typeface="+mn-lt"/>
                <a:ea typeface="+mn-ea"/>
                <a:cs typeface="+mn-cs"/>
              </a:rPr>
              <a:t>er</a:t>
            </a:r>
            <a:r>
              <a:rPr lang="nb-NO" sz="1200" kern="1200" baseline="0" dirty="0" smtClean="0">
                <a:solidFill>
                  <a:schemeClr val="tx1"/>
                </a:solidFill>
                <a:effectLst/>
                <a:latin typeface="+mn-lt"/>
                <a:ea typeface="+mn-ea"/>
                <a:cs typeface="+mn-cs"/>
              </a:rPr>
              <a:t> behov for å utrede muligheter med integrert praksis videre, og det fremstår klart at </a:t>
            </a:r>
            <a:r>
              <a:rPr lang="nb-NO" sz="1200" kern="1200" dirty="0" smtClean="0">
                <a:solidFill>
                  <a:schemeClr val="tx1"/>
                </a:solidFill>
                <a:effectLst/>
                <a:latin typeface="+mn-lt"/>
                <a:ea typeface="+mn-ea"/>
                <a:cs typeface="+mn-cs"/>
              </a:rPr>
              <a:t>det vil være behov for (mer av) andre typer kompetanse enn det som tradisjonelt sett har inngått i nautikkutdanningen (jf. </a:t>
            </a:r>
            <a:r>
              <a:rPr lang="nb-NO" sz="1200" kern="1200" dirty="0" err="1" smtClean="0">
                <a:solidFill>
                  <a:schemeClr val="tx1"/>
                </a:solidFill>
                <a:effectLst/>
                <a:latin typeface="+mn-lt"/>
                <a:ea typeface="+mn-ea"/>
                <a:cs typeface="+mn-cs"/>
              </a:rPr>
              <a:t>pkt</a:t>
            </a:r>
            <a:r>
              <a:rPr lang="nb-NO" sz="1200" kern="1200" dirty="0" smtClean="0">
                <a:solidFill>
                  <a:schemeClr val="tx1"/>
                </a:solidFill>
                <a:effectLst/>
                <a:latin typeface="+mn-lt"/>
                <a:ea typeface="+mn-ea"/>
                <a:cs typeface="+mn-cs"/>
              </a:rPr>
              <a:t> 2.5). I saksgrunnlaget ble flere modeller omtalt kort;</a:t>
            </a:r>
          </a:p>
          <a:p>
            <a:pPr marL="228600" indent="-228600">
              <a:buAutoNum type="arabicPeriod"/>
            </a:pPr>
            <a:r>
              <a:rPr lang="nb-NO" sz="1200" kern="1200" dirty="0" smtClean="0">
                <a:solidFill>
                  <a:schemeClr val="tx1"/>
                </a:solidFill>
                <a:effectLst/>
                <a:latin typeface="+mn-lt"/>
                <a:ea typeface="+mn-ea"/>
                <a:cs typeface="+mn-cs"/>
              </a:rPr>
              <a:t>Status </a:t>
            </a:r>
            <a:r>
              <a:rPr lang="nb-NO" sz="1200" kern="1200" dirty="0" err="1" smtClean="0">
                <a:solidFill>
                  <a:schemeClr val="tx1"/>
                </a:solidFill>
                <a:effectLst/>
                <a:latin typeface="+mn-lt"/>
                <a:ea typeface="+mn-ea"/>
                <a:cs typeface="+mn-cs"/>
              </a:rPr>
              <a:t>quo</a:t>
            </a:r>
            <a:r>
              <a:rPr lang="nb-NO" sz="1200" kern="1200" dirty="0" smtClean="0">
                <a:solidFill>
                  <a:schemeClr val="tx1"/>
                </a:solidFill>
                <a:effectLst/>
                <a:latin typeface="+mn-lt"/>
                <a:ea typeface="+mn-ea"/>
                <a:cs typeface="+mn-cs"/>
              </a:rPr>
              <a:t> – en videreføring av dagens utdanning,</a:t>
            </a:r>
            <a:r>
              <a:rPr lang="nb-NO" sz="1200" kern="1200" baseline="0" dirty="0" smtClean="0">
                <a:solidFill>
                  <a:schemeClr val="tx1"/>
                </a:solidFill>
                <a:effectLst/>
                <a:latin typeface="+mn-lt"/>
                <a:ea typeface="+mn-ea"/>
                <a:cs typeface="+mn-cs"/>
              </a:rPr>
              <a:t> med de utfordringer dette medfører i forhold til manglende integrering av praksis, samt nye og utvidete kompetansekrav til norske navigatører. For en navigatør er ikke bare en navigatør lenger i ordets aller mest tradisjonelle betydning. Vedkommende har et mye bredere arbeidsområde nå, enn tidligere, men aktuelle problemstillinger knyttet til teknologi, ledelse, osv. </a:t>
            </a:r>
            <a:endParaRPr lang="nb-NO" sz="1200" kern="1200" dirty="0" smtClean="0">
              <a:solidFill>
                <a:schemeClr val="tx1"/>
              </a:solidFill>
              <a:effectLst/>
              <a:latin typeface="+mn-lt"/>
              <a:ea typeface="+mn-ea"/>
              <a:cs typeface="+mn-cs"/>
            </a:endParaRPr>
          </a:p>
          <a:p>
            <a:pPr marL="228600" indent="-228600">
              <a:buAutoNum type="arabicPeriod"/>
            </a:pPr>
            <a:r>
              <a:rPr lang="nb-NO" sz="1200" kern="1200" dirty="0" smtClean="0">
                <a:solidFill>
                  <a:schemeClr val="tx1"/>
                </a:solidFill>
                <a:effectLst/>
                <a:latin typeface="+mn-lt"/>
                <a:ea typeface="+mn-ea"/>
                <a:cs typeface="+mn-cs"/>
              </a:rPr>
              <a:t>Fireårig bachelor med</a:t>
            </a:r>
            <a:r>
              <a:rPr lang="nb-NO" sz="1200" kern="1200" baseline="0" dirty="0" smtClean="0">
                <a:solidFill>
                  <a:schemeClr val="tx1"/>
                </a:solidFill>
                <a:effectLst/>
                <a:latin typeface="+mn-lt"/>
                <a:ea typeface="+mn-ea"/>
                <a:cs typeface="+mn-cs"/>
              </a:rPr>
              <a:t> praksis</a:t>
            </a:r>
          </a:p>
          <a:p>
            <a:pPr marL="228600" indent="-228600">
              <a:buAutoNum type="arabicPeriod"/>
            </a:pPr>
            <a:r>
              <a:rPr lang="nb-NO" sz="1200" kern="1200" baseline="0" dirty="0" smtClean="0">
                <a:solidFill>
                  <a:schemeClr val="tx1"/>
                </a:solidFill>
                <a:effectLst/>
                <a:latin typeface="+mn-lt"/>
                <a:ea typeface="+mn-ea"/>
                <a:cs typeface="+mn-cs"/>
              </a:rPr>
              <a:t>Bachelor 4,5 år med integrert praksis og muligheter for master</a:t>
            </a:r>
          </a:p>
          <a:p>
            <a:pPr marL="228600" indent="-228600">
              <a:buAutoNum type="arabicPeriod"/>
            </a:pPr>
            <a:r>
              <a:rPr lang="nb-NO" sz="1200" kern="1200" baseline="0" dirty="0" smtClean="0">
                <a:solidFill>
                  <a:schemeClr val="tx1"/>
                </a:solidFill>
                <a:effectLst/>
                <a:latin typeface="+mn-lt"/>
                <a:ea typeface="+mn-ea"/>
                <a:cs typeface="+mn-cs"/>
              </a:rPr>
              <a:t>Femårig masterutdanning med integrert praksis</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F8B4BF77-11FD-8E4D-B223-FC6B75E0C356}" type="slidenum">
              <a:rPr lang="nb-NO" smtClean="0"/>
              <a:t>6</a:t>
            </a:fld>
            <a:endParaRPr lang="nb-NO"/>
          </a:p>
        </p:txBody>
      </p:sp>
    </p:spTree>
    <p:extLst>
      <p:ext uri="{BB962C8B-B14F-4D97-AF65-F5344CB8AC3E}">
        <p14:creationId xmlns:p14="http://schemas.microsoft.com/office/powerpoint/2010/main" val="72825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For vi som er i maritim utdanning, ser at</a:t>
            </a:r>
            <a:r>
              <a:rPr lang="nb-NO" sz="1200" kern="1200" baseline="0" dirty="0" smtClean="0">
                <a:solidFill>
                  <a:schemeClr val="tx1"/>
                </a:solidFill>
                <a:effectLst/>
                <a:latin typeface="+mn-lt"/>
                <a:ea typeface="+mn-ea"/>
                <a:cs typeface="+mn-cs"/>
              </a:rPr>
              <a:t> vi er ansvarlige for et fagfelt i endring. Og det medfører veivalg – vi kan gjøre som på bildet og begrave det – eller vi kan gjøre noe med det!</a:t>
            </a:r>
          </a:p>
          <a:p>
            <a:endParaRPr lang="nb-NO" sz="1200" kern="1200" baseline="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ikke til å komme unna at dagens sjøfolk trenger noe mer i bagasjen, som setter dem i stand til å håndtere utvikling og endringer i stort tempo og i takt med bransjens behov.  De norske sjøfolkene er helt sentrale bidragsytere til at den maritime næringen forblir konkurransedyktig, både nå og i fremtiden. Det forventes fra næringen av norske sjøfolk fremover har både innovasjonskompetanse og mer lederkompetanse.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tillegg er det elementer vi allerede vet om fremtidens shipping, og stikkordene automatisering, komplekse operasjoner og dokumentasjon som er helt sentrale. Automatisering skjer og vil fortsette å skje, både i forhold til konkret utstyr ombord, men også relatert til f.eks. autonome skip.  Det blir stadig flere ulike typer operasjoner, og den enkelte operasjon blir stadig mer kompleks og involverer et stadig økende antall mennesker, skip/installasjoner, grupper fra ulike fagdisipliner, osv. Kravene til dokumentasjon øker stadig</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både i omfang og antall. Dette er kompetansekrav vi gjennom utdanningen (og til dels også den praktiske opplæringen) må imøtekomme.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Da er det viktig at vi har gjort</a:t>
            </a:r>
            <a:r>
              <a:rPr lang="nb-NO" sz="1200" kern="1200" baseline="0" dirty="0" smtClean="0">
                <a:solidFill>
                  <a:schemeClr val="tx1"/>
                </a:solidFill>
                <a:effectLst/>
                <a:latin typeface="+mn-lt"/>
                <a:ea typeface="+mn-ea"/>
                <a:cs typeface="+mn-cs"/>
              </a:rPr>
              <a:t> gode vurderinger om hvordan vi oppnår dette.</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F8B4BF77-11FD-8E4D-B223-FC6B75E0C356}" type="slidenum">
              <a:rPr lang="nb-NO" smtClean="0"/>
              <a:t>7</a:t>
            </a:fld>
            <a:endParaRPr lang="nb-NO"/>
          </a:p>
        </p:txBody>
      </p:sp>
    </p:spTree>
    <p:extLst>
      <p:ext uri="{BB962C8B-B14F-4D97-AF65-F5344CB8AC3E}">
        <p14:creationId xmlns:p14="http://schemas.microsoft.com/office/powerpoint/2010/main" val="423448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november ble det derfor gjort opp status i Styringsgruppen i MARKOM2020, og det ble vedtatt at d</a:t>
            </a:r>
            <a:r>
              <a:rPr lang="nb-NO" sz="1200" b="0" i="0" u="none" strike="noStrike" kern="1200" baseline="0" dirty="0" smtClean="0">
                <a:solidFill>
                  <a:schemeClr val="tx1"/>
                </a:solidFill>
                <a:latin typeface="+mn-lt"/>
                <a:ea typeface="+mn-ea"/>
                <a:cs typeface="+mn-cs"/>
              </a:rPr>
              <a:t>et skal nedsettes et utvalg med representanter fra UiT, NTNU, HVL og USN, samt to næringslivsrepresentanter for å vurdere opprettelse av integrert praksis i utdanningen. Saksgrunnlaget fra HVL er ett av underlagene for utvalget. Utvalget skal verifisere utredningens modell eller andre fremkomne modeller i utvalget i forhold til </a:t>
            </a:r>
            <a:r>
              <a:rPr lang="nb-NO" sz="1200" b="0" i="0" u="none" strike="noStrike" kern="1200" baseline="0" dirty="0" err="1" smtClean="0">
                <a:solidFill>
                  <a:schemeClr val="tx1"/>
                </a:solidFill>
                <a:latin typeface="+mn-lt"/>
                <a:ea typeface="+mn-ea"/>
                <a:cs typeface="+mn-cs"/>
              </a:rPr>
              <a:t>realiserbarhet</a:t>
            </a:r>
            <a:r>
              <a:rPr lang="nb-NO" sz="1200" b="0" i="0" u="none" strike="noStrike" kern="1200" baseline="0" dirty="0" smtClean="0">
                <a:solidFill>
                  <a:schemeClr val="tx1"/>
                </a:solidFill>
                <a:latin typeface="+mn-lt"/>
                <a:ea typeface="+mn-ea"/>
                <a:cs typeface="+mn-cs"/>
              </a:rPr>
              <a:t> og ønskelighet både for hver institusjon og for næringslivet. </a:t>
            </a:r>
          </a:p>
          <a:p>
            <a:endParaRPr lang="nb-NO" sz="1200" b="0" i="0" u="none" strike="noStrike" kern="1200" baseline="0" dirty="0" smtClean="0">
              <a:solidFill>
                <a:schemeClr val="tx1"/>
              </a:solidFill>
              <a:latin typeface="+mn-lt"/>
              <a:ea typeface="+mn-ea"/>
              <a:cs typeface="+mn-cs"/>
            </a:endParaRPr>
          </a:p>
          <a:p>
            <a:r>
              <a:rPr lang="nb-NO" sz="1200" b="0" i="0" u="none" strike="noStrike" kern="1200" baseline="0" dirty="0" smtClean="0">
                <a:solidFill>
                  <a:schemeClr val="tx1"/>
                </a:solidFill>
                <a:latin typeface="+mn-lt"/>
                <a:ea typeface="+mn-ea"/>
                <a:cs typeface="+mn-cs"/>
              </a:rPr>
              <a:t>I Styringsgruppemøtet i juni 2019 skal utvalget legge frem sin begrunnede innstilling. Hvis utvalget mener at integrering av praksis er gjennomførbart skal de foreslå aktuelle modeller og handlingsplaner. </a:t>
            </a:r>
            <a:endParaRPr lang="nb-NO" dirty="0" smtClean="0"/>
          </a:p>
          <a:p>
            <a:endParaRPr lang="nb-NO" baseline="0" dirty="0" smtClean="0"/>
          </a:p>
        </p:txBody>
      </p:sp>
      <p:sp>
        <p:nvSpPr>
          <p:cNvPr id="4" name="Plassholder for lysbildenummer 3"/>
          <p:cNvSpPr>
            <a:spLocks noGrp="1"/>
          </p:cNvSpPr>
          <p:nvPr>
            <p:ph type="sldNum" sz="quarter" idx="10"/>
          </p:nvPr>
        </p:nvSpPr>
        <p:spPr/>
        <p:txBody>
          <a:bodyPr/>
          <a:lstStyle/>
          <a:p>
            <a:fld id="{F8B4BF77-11FD-8E4D-B223-FC6B75E0C356}" type="slidenum">
              <a:rPr lang="nb-NO" smtClean="0"/>
              <a:t>8</a:t>
            </a:fld>
            <a:endParaRPr lang="nb-NO"/>
          </a:p>
        </p:txBody>
      </p:sp>
    </p:spTree>
    <p:extLst>
      <p:ext uri="{BB962C8B-B14F-4D97-AF65-F5344CB8AC3E}">
        <p14:creationId xmlns:p14="http://schemas.microsoft.com/office/powerpoint/2010/main" val="86277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a:t>
            </a:r>
          </a:p>
        </p:txBody>
      </p:sp>
      <p:sp>
        <p:nvSpPr>
          <p:cNvPr id="4" name="Plassholder for lysbildenummer 3"/>
          <p:cNvSpPr>
            <a:spLocks noGrp="1"/>
          </p:cNvSpPr>
          <p:nvPr>
            <p:ph type="sldNum" sz="quarter" idx="10"/>
          </p:nvPr>
        </p:nvSpPr>
        <p:spPr/>
        <p:txBody>
          <a:bodyPr/>
          <a:lstStyle/>
          <a:p>
            <a:fld id="{F8B4BF77-11FD-8E4D-B223-FC6B75E0C356}" type="slidenum">
              <a:rPr lang="nb-NO" smtClean="0"/>
              <a:t>9</a:t>
            </a:fld>
            <a:endParaRPr lang="nb-NO"/>
          </a:p>
        </p:txBody>
      </p:sp>
    </p:spTree>
    <p:extLst>
      <p:ext uri="{BB962C8B-B14F-4D97-AF65-F5344CB8AC3E}">
        <p14:creationId xmlns:p14="http://schemas.microsoft.com/office/powerpoint/2010/main" val="2791764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lys - stående bilde">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2016223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side mørk - to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smtClean="0"/>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5521472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n spalte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976" y="1354730"/>
            <a:ext cx="10926000" cy="5058000"/>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bunntekst 3"/>
          <p:cNvSpPr>
            <a:spLocks noGrp="1"/>
          </p:cNvSpPr>
          <p:nvPr>
            <p:ph type="ftr" sz="quarter" idx="10"/>
          </p:nvPr>
        </p:nvSpPr>
        <p:spPr/>
        <p:txBody>
          <a:bodyPr/>
          <a:lstStyle/>
          <a:p>
            <a:endParaRPr lang="nb-NO" dirty="0"/>
          </a:p>
        </p:txBody>
      </p:sp>
      <p:sp>
        <p:nvSpPr>
          <p:cNvPr id="6" name="Plassholder for lysbildenummer 5"/>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4823882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o spalter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0" name="Plassholder for bunntekst 19"/>
          <p:cNvSpPr>
            <a:spLocks noGrp="1"/>
          </p:cNvSpPr>
          <p:nvPr>
            <p:ph type="ftr" sz="quarter" idx="10"/>
          </p:nvPr>
        </p:nvSpPr>
        <p:spPr/>
        <p:txBody>
          <a:bodyPr/>
          <a:lstStyle/>
          <a:p>
            <a:endParaRPr lang="nb-NO" dirty="0"/>
          </a:p>
        </p:txBody>
      </p:sp>
      <p:sp>
        <p:nvSpPr>
          <p:cNvPr id="21" name="Plassholder for lysbildenummer 20"/>
          <p:cNvSpPr>
            <a:spLocks noGrp="1"/>
          </p:cNvSpPr>
          <p:nvPr>
            <p:ph type="sldNum" sz="quarter" idx="11"/>
          </p:nvPr>
        </p:nvSpPr>
        <p:spPr/>
        <p:txBody>
          <a:bodyPr/>
          <a:lstStyle/>
          <a:p>
            <a:fld id="{D0BEE4E4-E047-6A49-BCB9-4D06E7BA237B}" type="slidenum">
              <a:rPr lang="nb-NO" smtClean="0"/>
              <a:pPr/>
              <a:t>‹#›</a:t>
            </a:fld>
            <a:endParaRPr lang="nb-NO" dirty="0"/>
          </a:p>
        </p:txBody>
      </p: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047" y="135202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2"/>
          </p:nvPr>
        </p:nvSpPr>
        <p:spPr>
          <a:xfrm>
            <a:off x="6479976" y="1347919"/>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8961912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75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side">
    <p:bg>
      <p:bgRef idx="1001">
        <a:schemeClr val="bg1"/>
      </p:bgRef>
    </p:bg>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0" y="0"/>
            <a:ext cx="12192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33967362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side lys">
    <p:bg>
      <p:bgRef idx="1001">
        <a:schemeClr val="bg1"/>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2"/>
                </a:solidFill>
              </a:defRPr>
            </a:lvl1pPr>
          </a:lstStyle>
          <a:p>
            <a:r>
              <a:rPr lang="nb-NO" smtClean="0"/>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744265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ningsside mørk">
    <p:bg>
      <p:bgRef idx="1001">
        <a:schemeClr val="bg2"/>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1"/>
                </a:solidFill>
              </a:defRPr>
            </a:lvl1pPr>
          </a:lstStyle>
          <a:p>
            <a:r>
              <a:rPr lang="nb-NO" smtClean="0"/>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18220560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smtClean="0"/>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382904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rk - stående bilde">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980648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ørk -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smtClean="0"/>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3964940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n spalte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mtClean="0"/>
              <a:t>  </a:t>
            </a:r>
            <a:endParaRPr lang="nb-NO" dirty="0"/>
          </a:p>
        </p:txBody>
      </p:sp>
      <p:cxnSp>
        <p:nvCxnSpPr>
          <p:cNvPr id="6" name="Rett linje 5"/>
          <p:cNvCxnSpPr/>
          <p:nvPr userDrawn="1"/>
        </p:nvCxnSpPr>
        <p:spPr>
          <a:xfrm>
            <a:off x="809427" y="1358552"/>
            <a:ext cx="1092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427" y="1361080"/>
            <a:ext cx="10926000" cy="5058000"/>
          </a:xfrm>
          <a:noFill/>
          <a:ln>
            <a:noFill/>
          </a:ln>
        </p:spPr>
        <p:txBody>
          <a:bodyPr lIns="180000" tIns="180000" rIns="180000" bIns="180000">
            <a:normAutofit/>
          </a:bodyPr>
          <a:lstStyle>
            <a:lvl1pPr marL="342900" indent="-342900">
              <a:lnSpc>
                <a:spcPct val="100000"/>
              </a:lnSpc>
              <a:buFont typeface=".AppleSystemUIFont" charset="-120"/>
              <a:buChar char="›"/>
              <a:defRPr sz="2000"/>
            </a:lvl1pPr>
            <a:lvl2pPr marL="685800" indent="-228600">
              <a:lnSpc>
                <a:spcPct val="100000"/>
              </a:lnSpc>
              <a:buFont typeface=".AppleSystemUIFont" charset="-120"/>
              <a:buChar char="›"/>
              <a:defRPr sz="2000">
                <a:latin typeface="+mn-lt"/>
              </a:defRPr>
            </a:lvl2pPr>
            <a:lvl3pPr marL="1143000" indent="-228600">
              <a:lnSpc>
                <a:spcPct val="100000"/>
              </a:lnSpc>
              <a:buFont typeface=".AppleSystemUIFont" charset="-120"/>
              <a:buChar char="›"/>
              <a:defRPr sz="2000">
                <a:latin typeface="+mn-lt"/>
              </a:defRPr>
            </a:lvl3pPr>
            <a:lvl4pPr marL="1600200" indent="-228600">
              <a:lnSpc>
                <a:spcPct val="100000"/>
              </a:lnSpc>
              <a:buFont typeface=".AppleSystemUIFont" charset="-120"/>
              <a:buChar char="›"/>
              <a:defRPr sz="2000">
                <a:latin typeface="+mn-lt"/>
              </a:defRPr>
            </a:lvl4pPr>
            <a:lvl5pPr marL="2057400" indent="-228600">
              <a:lnSpc>
                <a:spcPct val="100000"/>
              </a:lnSpc>
              <a:buFont typeface=".AppleSystemUIFont" charset="-120"/>
              <a:buChar char="›"/>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22" name="Plassholder for bunntekst 21"/>
          <p:cNvSpPr>
            <a:spLocks noGrp="1"/>
          </p:cNvSpPr>
          <p:nvPr>
            <p:ph type="ftr" sz="quarter" idx="10"/>
          </p:nvPr>
        </p:nvSpPr>
        <p:spPr/>
        <p:txBody>
          <a:bodyPr/>
          <a:lstStyle/>
          <a:p>
            <a:endParaRPr lang="nb-NO" dirty="0"/>
          </a:p>
        </p:txBody>
      </p:sp>
      <p:sp>
        <p:nvSpPr>
          <p:cNvPr id="23" name="Plassholder for lysbildenummer 22"/>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348523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o spalter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dirty="0" smtClean="0"/>
              <a:t>  </a:t>
            </a:r>
            <a:endParaRPr lang="nb-NO" dirty="0"/>
          </a:p>
        </p:txBody>
      </p:sp>
      <p:sp>
        <p:nvSpPr>
          <p:cNvPr id="11" name="Rektangel 10"/>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mtClean="0"/>
              <a:t>  </a:t>
            </a:r>
            <a:endParaRPr lang="nb-NO" dirty="0"/>
          </a:p>
        </p:txBody>
      </p:sp>
      <p:cxnSp>
        <p:nvCxnSpPr>
          <p:cNvPr id="6" name="Rett linje 5"/>
          <p:cNvCxnSpPr/>
          <p:nvPr userDrawn="1"/>
        </p:nvCxnSpPr>
        <p:spPr>
          <a:xfrm>
            <a:off x="809427" y="1362845"/>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normAutofit/>
          </a:bodyPr>
          <a:lstStyle>
            <a:lvl1pPr algn="l">
              <a:lnSpc>
                <a:spcPct val="100000"/>
              </a:lnSpc>
              <a:defRPr sz="2800"/>
            </a:lvl1pPr>
          </a:lstStyle>
          <a:p>
            <a:r>
              <a:rPr lang="nb-NO" smtClean="0"/>
              <a:t>Klikk for å redigere tittelstil</a:t>
            </a:r>
            <a:endParaRPr lang="nb-NO" dirty="0"/>
          </a:p>
        </p:txBody>
      </p:sp>
      <p:sp>
        <p:nvSpPr>
          <p:cNvPr id="3" name="Plassholder for innhold 2"/>
          <p:cNvSpPr>
            <a:spLocks noGrp="1"/>
          </p:cNvSpPr>
          <p:nvPr>
            <p:ph idx="1"/>
          </p:nvPr>
        </p:nvSpPr>
        <p:spPr>
          <a:xfrm>
            <a:off x="802127" y="136411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2"/>
          </p:nvPr>
        </p:nvSpPr>
        <p:spPr>
          <a:xfrm>
            <a:off x="6491935" y="1347919"/>
            <a:ext cx="5256000" cy="5058000"/>
          </a:xfrm>
          <a:noFill/>
          <a:ln>
            <a:noFill/>
          </a:ln>
        </p:spPr>
        <p:txBody>
          <a:bodyPr lIns="180000" tIns="180000" rIns="180000" bIns="180000">
            <a:normAutofit/>
          </a:bodyPr>
          <a:lstStyle>
            <a:lvl1pPr>
              <a:defRPr sz="2000"/>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17" name="Rett linje 16"/>
          <p:cNvCxnSpPr/>
          <p:nvPr userDrawn="1"/>
        </p:nvCxnSpPr>
        <p:spPr>
          <a:xfrm>
            <a:off x="6472438" y="1361941"/>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Plassholder for bunntekst 4"/>
          <p:cNvSpPr>
            <a:spLocks noGrp="1"/>
          </p:cNvSpPr>
          <p:nvPr>
            <p:ph type="ftr" sz="quarter" idx="13"/>
          </p:nvPr>
        </p:nvSpPr>
        <p:spPr/>
        <p:txBody>
          <a:bodyPr/>
          <a:lstStyle/>
          <a:p>
            <a:endParaRPr lang="nb-NO" dirty="0"/>
          </a:p>
        </p:txBody>
      </p:sp>
      <p:sp>
        <p:nvSpPr>
          <p:cNvPr id="7" name="Plassholder for lysbildenummer 6"/>
          <p:cNvSpPr>
            <a:spLocks noGrp="1"/>
          </p:cNvSpPr>
          <p:nvPr>
            <p:ph type="sldNum" sz="quarter" idx="14"/>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20920502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lys - stående bilde">
    <p:bg>
      <p:bgRef idx="1001">
        <a:schemeClr val="bg1"/>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smtClean="0"/>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823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mørk - stående bilde">
    <p:bg>
      <p:bgRef idx="1001">
        <a:schemeClr val="bg2"/>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smtClean="0"/>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85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smtClean="0"/>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211101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3414" y="-1"/>
            <a:ext cx="10926000" cy="1350000"/>
          </a:xfrm>
          <a:prstGeom prst="rect">
            <a:avLst/>
          </a:prstGeom>
        </p:spPr>
        <p:txBody>
          <a:bodyPr vert="horz" lIns="0" tIns="0" rIns="0" bIns="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11859" y="1349999"/>
            <a:ext cx="10927084" cy="5056055"/>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6" name="Plassholder for bunntekst 4"/>
          <p:cNvSpPr>
            <a:spLocks noGrp="1"/>
          </p:cNvSpPr>
          <p:nvPr>
            <p:ph type="ftr" sz="quarter" idx="3"/>
          </p:nvPr>
        </p:nvSpPr>
        <p:spPr>
          <a:xfrm>
            <a:off x="811950" y="6408000"/>
            <a:ext cx="5252673" cy="450000"/>
          </a:xfrm>
          <a:prstGeom prst="rect">
            <a:avLst/>
          </a:prstGeom>
        </p:spPr>
        <p:txBody>
          <a:bodyPr lIns="0" tIns="0" rIns="0" bIns="0" anchor="ctr" anchorCtr="0"/>
          <a:lstStyle>
            <a:lvl1pPr algn="l">
              <a:defRPr sz="1000">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11738087" y="6406054"/>
            <a:ext cx="450000" cy="450000"/>
          </a:xfrm>
          <a:prstGeom prst="rect">
            <a:avLst/>
          </a:prstGeom>
        </p:spPr>
        <p:txBody>
          <a:bodyPr lIns="0" tIns="0" rIns="0" bIns="0" anchor="ctr" anchorCtr="0"/>
          <a:lstStyle>
            <a:lvl1pPr algn="ctr">
              <a:defRPr sz="1000" b="0">
                <a:solidFill>
                  <a:schemeClr val="bg1">
                    <a:lumMod val="50000"/>
                  </a:schemeClr>
                </a:solidFill>
                <a:latin typeface="+mn-lt"/>
              </a:defRPr>
            </a:lvl1p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37725917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3" r:id="rId3"/>
    <p:sldLayoutId id="2147483674" r:id="rId4"/>
    <p:sldLayoutId id="2147483650" r:id="rId5"/>
    <p:sldLayoutId id="2147483664" r:id="rId6"/>
    <p:sldLayoutId id="2147483671" r:id="rId7"/>
    <p:sldLayoutId id="2147483667" r:id="rId8"/>
    <p:sldLayoutId id="2147483672" r:id="rId9"/>
    <p:sldLayoutId id="2147483670" r:id="rId10"/>
    <p:sldLayoutId id="2147483665" r:id="rId11"/>
    <p:sldLayoutId id="2147483666" r:id="rId12"/>
    <p:sldLayoutId id="2147483655" r:id="rId13"/>
    <p:sldLayoutId id="2147483661" r:id="rId14"/>
    <p:sldLayoutId id="2147483668" r:id="rId15"/>
    <p:sldLayoutId id="2147483675" r:id="rId16"/>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800" b="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1000"/>
        </a:spcBef>
        <a:buClr>
          <a:schemeClr val="accent1"/>
        </a:buClr>
        <a:buFont typeface=".AppleSystemUIFont" charset="-12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46073" y="2079606"/>
            <a:ext cx="5040000" cy="2308149"/>
          </a:xfrm>
        </p:spPr>
        <p:txBody>
          <a:bodyPr>
            <a:normAutofit/>
          </a:bodyPr>
          <a:lstStyle/>
          <a:p>
            <a:r>
              <a:rPr lang="nb-NO" dirty="0" smtClean="0"/>
              <a:t>Integrert </a:t>
            </a:r>
            <a:r>
              <a:rPr lang="nb-NO" dirty="0"/>
              <a:t>praksis</a:t>
            </a:r>
            <a:br>
              <a:rPr lang="nb-NO" dirty="0"/>
            </a:br>
            <a:r>
              <a:rPr lang="nb-NO" dirty="0"/>
              <a:t>Bachelor i marin- og IT-teknisk drift</a:t>
            </a:r>
          </a:p>
        </p:txBody>
      </p:sp>
      <p:sp>
        <p:nvSpPr>
          <p:cNvPr id="4" name="Plassholder for tekst 3"/>
          <p:cNvSpPr>
            <a:spLocks noGrp="1"/>
          </p:cNvSpPr>
          <p:nvPr>
            <p:ph type="body" idx="10"/>
          </p:nvPr>
        </p:nvSpPr>
        <p:spPr>
          <a:xfrm>
            <a:off x="542441" y="5596146"/>
            <a:ext cx="6117071" cy="908050"/>
          </a:xfrm>
        </p:spPr>
        <p:txBody>
          <a:bodyPr>
            <a:normAutofit lnSpcReduction="10000"/>
          </a:bodyPr>
          <a:lstStyle/>
          <a:p>
            <a:endParaRPr lang="nb-NO" sz="1100" dirty="0" smtClean="0"/>
          </a:p>
          <a:p>
            <a:r>
              <a:rPr lang="nb-NO" sz="1100" dirty="0" smtClean="0"/>
              <a:t>Johanne Marie Trovåg</a:t>
            </a:r>
          </a:p>
          <a:p>
            <a:r>
              <a:rPr lang="nb-NO" sz="1100" dirty="0" smtClean="0"/>
              <a:t>Instituttleder, Institutt for maritime studier</a:t>
            </a:r>
          </a:p>
          <a:p>
            <a:r>
              <a:rPr lang="nb-NO" sz="1100" dirty="0" smtClean="0"/>
              <a:t>Prodekan for utdanning, Fakultet for økonomi og samfunnsvitenskap</a:t>
            </a:r>
          </a:p>
          <a:p>
            <a:r>
              <a:rPr lang="nb-NO" sz="1100" dirty="0" err="1" smtClean="0"/>
              <a:t>Høgskulen</a:t>
            </a:r>
            <a:r>
              <a:rPr lang="nb-NO" sz="1100" dirty="0" smtClean="0"/>
              <a:t> på Vestlandet</a:t>
            </a:r>
            <a:br>
              <a:rPr lang="nb-NO" sz="1100" dirty="0" smtClean="0"/>
            </a:br>
            <a:r>
              <a:rPr lang="nb-NO" sz="1100" dirty="0" smtClean="0"/>
              <a:t>27. november 2018</a:t>
            </a:r>
            <a:endParaRPr lang="nb-NO" sz="1100" dirty="0"/>
          </a:p>
        </p:txBody>
      </p:sp>
      <p:pic>
        <p:nvPicPr>
          <p:cNvPr id="1026" name="Picture 2" descr="\\hsh.no\ans\home\jmt\HVL-mal\HVL Maritim Rapport 2016 170x1255 (3).jp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830" b="58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1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4294967295"/>
          </p:nvPr>
        </p:nvSpPr>
        <p:spPr>
          <a:xfrm>
            <a:off x="11741150" y="6405563"/>
            <a:ext cx="450850" cy="450850"/>
          </a:xfrm>
        </p:spPr>
        <p:txBody>
          <a:bodyPr/>
          <a:lstStyle/>
          <a:p>
            <a:fld id="{D0BEE4E4-E047-6A49-BCB9-4D06E7BA237B}" type="slidenum">
              <a:rPr lang="nb-NO" smtClean="0"/>
              <a:pPr/>
              <a:t>10</a:t>
            </a:fld>
            <a:endParaRPr lang="nb-NO" dirty="0"/>
          </a:p>
        </p:txBody>
      </p:sp>
      <p:pic>
        <p:nvPicPr>
          <p:cNvPr id="10" name="Plassholder for innhold 9"/>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713252"/>
            <a:ext cx="12192000" cy="8167276"/>
          </a:xfrm>
        </p:spPr>
      </p:pic>
      <p:sp>
        <p:nvSpPr>
          <p:cNvPr id="2" name="TekstSylinder 1"/>
          <p:cNvSpPr txBox="1"/>
          <p:nvPr/>
        </p:nvSpPr>
        <p:spPr>
          <a:xfrm>
            <a:off x="4358641" y="13648"/>
            <a:ext cx="8511198" cy="5632311"/>
          </a:xfrm>
          <a:prstGeom prst="rect">
            <a:avLst/>
          </a:prstGeom>
          <a:noFill/>
        </p:spPr>
        <p:txBody>
          <a:bodyPr wrap="square" rtlCol="0">
            <a:spAutoFit/>
          </a:bodyPr>
          <a:lstStyle/>
          <a:p>
            <a:pPr algn="ctr"/>
            <a:endParaRPr lang="nb-NO" sz="4000" b="1" dirty="0" smtClean="0">
              <a:solidFill>
                <a:schemeClr val="tx1">
                  <a:lumMod val="50000"/>
                </a:schemeClr>
              </a:solidFill>
            </a:endParaRPr>
          </a:p>
          <a:p>
            <a:pPr algn="ctr"/>
            <a:endParaRPr lang="nb-NO" sz="4000" b="1" dirty="0" smtClean="0">
              <a:solidFill>
                <a:schemeClr val="tx1">
                  <a:lumMod val="50000"/>
                </a:schemeClr>
              </a:solidFill>
            </a:endParaRPr>
          </a:p>
          <a:p>
            <a:pPr algn="ctr"/>
            <a:r>
              <a:rPr lang="nb-NO" sz="6000" b="1" dirty="0" smtClean="0">
                <a:solidFill>
                  <a:schemeClr val="tx1">
                    <a:lumMod val="50000"/>
                  </a:schemeClr>
                </a:solidFill>
              </a:rPr>
              <a:t>Dekk + maskin </a:t>
            </a:r>
          </a:p>
          <a:p>
            <a:pPr algn="ctr"/>
            <a:r>
              <a:rPr lang="nb-NO" sz="6000" b="1" dirty="0" smtClean="0">
                <a:solidFill>
                  <a:schemeClr val="tx1">
                    <a:lumMod val="50000"/>
                  </a:schemeClr>
                </a:solidFill>
              </a:rPr>
              <a:t>= helhet</a:t>
            </a:r>
          </a:p>
          <a:p>
            <a:pPr algn="ctr"/>
            <a:endParaRPr lang="nb-NO" sz="4000" b="1" dirty="0" smtClean="0">
              <a:solidFill>
                <a:schemeClr val="bg1"/>
              </a:solidFill>
            </a:endParaRPr>
          </a:p>
          <a:p>
            <a:pPr algn="ctr"/>
            <a:endParaRPr lang="nb-NO" sz="4000" b="1" dirty="0">
              <a:solidFill>
                <a:schemeClr val="bg1"/>
              </a:solidFill>
            </a:endParaRPr>
          </a:p>
          <a:p>
            <a:pPr algn="ctr"/>
            <a:endParaRPr lang="nb-NO" sz="4000" b="1" dirty="0" smtClean="0">
              <a:solidFill>
                <a:schemeClr val="bg1"/>
              </a:solidFill>
            </a:endParaRPr>
          </a:p>
          <a:p>
            <a:pPr algn="ctr"/>
            <a:endParaRPr lang="nb-NO" sz="4000" b="1" dirty="0" smtClean="0">
              <a:solidFill>
                <a:schemeClr val="bg1"/>
              </a:solidFill>
            </a:endParaRPr>
          </a:p>
        </p:txBody>
      </p:sp>
    </p:spTree>
    <p:extLst>
      <p:ext uri="{BB962C8B-B14F-4D97-AF65-F5344CB8AC3E}">
        <p14:creationId xmlns:p14="http://schemas.microsoft.com/office/powerpoint/2010/main" val="204258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95325" y="5755342"/>
            <a:ext cx="10858500" cy="360000"/>
          </a:xfrm>
        </p:spPr>
        <p:txBody>
          <a:bodyPr>
            <a:normAutofit fontScale="90000"/>
          </a:bodyPr>
          <a:lstStyle/>
          <a:p>
            <a:r>
              <a:rPr lang="nb-NO" dirty="0" smtClean="0"/>
              <a:t>Takk for oppmerksomheten</a:t>
            </a:r>
            <a:r>
              <a:rPr lang="nb-NO" dirty="0" smtClean="0">
                <a:sym typeface="Wingdings" panose="05000000000000000000" pitchFamily="2" charset="2"/>
              </a:rPr>
              <a:t></a:t>
            </a:r>
            <a:endParaRPr lang="nb-NO" dirty="0"/>
          </a:p>
        </p:txBody>
      </p:sp>
    </p:spTree>
    <p:extLst>
      <p:ext uri="{BB962C8B-B14F-4D97-AF65-F5344CB8AC3E}">
        <p14:creationId xmlns:p14="http://schemas.microsoft.com/office/powerpoint/2010/main" val="115433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0325"/>
            <a:ext cx="12242042" cy="8694189"/>
          </a:xfrm>
          <a:prstGeom prst="rect">
            <a:avLst/>
          </a:prstGeom>
        </p:spPr>
      </p:pic>
      <p:sp>
        <p:nvSpPr>
          <p:cNvPr id="8" name="TekstSylinder 7"/>
          <p:cNvSpPr txBox="1"/>
          <p:nvPr/>
        </p:nvSpPr>
        <p:spPr>
          <a:xfrm>
            <a:off x="832513" y="6544101"/>
            <a:ext cx="6101350" cy="246221"/>
          </a:xfrm>
          <a:prstGeom prst="rect">
            <a:avLst/>
          </a:prstGeom>
          <a:noFill/>
        </p:spPr>
        <p:txBody>
          <a:bodyPr wrap="none" rtlCol="0">
            <a:spAutoFit/>
          </a:bodyPr>
          <a:lstStyle/>
          <a:p>
            <a:r>
              <a:rPr lang="nb-NO" sz="1000" dirty="0">
                <a:solidFill>
                  <a:schemeClr val="bg1">
                    <a:lumMod val="65000"/>
                  </a:schemeClr>
                </a:solidFill>
              </a:rPr>
              <a:t>http://thesource.com/2014/01/20/10-standout-quotes-from-martin-luther-king-jr-s-i-have-a-dream-speech/</a:t>
            </a:r>
          </a:p>
        </p:txBody>
      </p:sp>
    </p:spTree>
    <p:extLst>
      <p:ext uri="{BB962C8B-B14F-4D97-AF65-F5344CB8AC3E}">
        <p14:creationId xmlns:p14="http://schemas.microsoft.com/office/powerpoint/2010/main" val="17281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280720" cy="3907631"/>
          </a:xfrm>
          <a:prstGeom prst="rect">
            <a:avLst/>
          </a:prstGeom>
        </p:spPr>
      </p:pic>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93151" y="541040"/>
            <a:ext cx="4270384" cy="3202788"/>
          </a:xfrm>
          <a:prstGeom prst="rect">
            <a:avLst/>
          </a:prstGeom>
        </p:spPr>
      </p:pic>
      <p:sp>
        <p:nvSpPr>
          <p:cNvPr id="2" name="TekstSylinder 1"/>
          <p:cNvSpPr txBox="1"/>
          <p:nvPr/>
        </p:nvSpPr>
        <p:spPr>
          <a:xfrm>
            <a:off x="9462624" y="1326805"/>
            <a:ext cx="2659702" cy="3785652"/>
          </a:xfrm>
          <a:prstGeom prst="rect">
            <a:avLst/>
          </a:prstGeom>
          <a:noFill/>
        </p:spPr>
        <p:txBody>
          <a:bodyPr wrap="none" rtlCol="0">
            <a:spAutoFit/>
          </a:bodyPr>
          <a:lstStyle/>
          <a:p>
            <a:pPr algn="ctr"/>
            <a:r>
              <a:rPr lang="nb-NO" sz="4000" b="1" dirty="0" smtClean="0">
                <a:solidFill>
                  <a:schemeClr val="tx1">
                    <a:lumMod val="50000"/>
                  </a:schemeClr>
                </a:solidFill>
              </a:rPr>
              <a:t>Integrert </a:t>
            </a:r>
          </a:p>
          <a:p>
            <a:pPr algn="ctr"/>
            <a:r>
              <a:rPr lang="nb-NO" sz="4000" b="1" dirty="0" smtClean="0">
                <a:solidFill>
                  <a:schemeClr val="tx1">
                    <a:lumMod val="50000"/>
                  </a:schemeClr>
                </a:solidFill>
              </a:rPr>
              <a:t>praksis </a:t>
            </a:r>
          </a:p>
          <a:p>
            <a:pPr algn="ctr"/>
            <a:r>
              <a:rPr lang="nb-NO" sz="4000" b="1" dirty="0" smtClean="0">
                <a:solidFill>
                  <a:schemeClr val="tx1">
                    <a:lumMod val="50000"/>
                  </a:schemeClr>
                </a:solidFill>
              </a:rPr>
              <a:t>i </a:t>
            </a:r>
          </a:p>
          <a:p>
            <a:pPr algn="ctr"/>
            <a:r>
              <a:rPr lang="nb-NO" sz="4000" b="1" dirty="0" smtClean="0">
                <a:solidFill>
                  <a:schemeClr val="tx1">
                    <a:lumMod val="50000"/>
                  </a:schemeClr>
                </a:solidFill>
              </a:rPr>
              <a:t>maritim </a:t>
            </a:r>
          </a:p>
          <a:p>
            <a:pPr algn="ctr"/>
            <a:r>
              <a:rPr lang="nb-NO" sz="4000" b="1" dirty="0" smtClean="0">
                <a:solidFill>
                  <a:schemeClr val="tx1">
                    <a:lumMod val="50000"/>
                  </a:schemeClr>
                </a:solidFill>
              </a:rPr>
              <a:t>(høyere) </a:t>
            </a:r>
          </a:p>
          <a:p>
            <a:pPr algn="ctr"/>
            <a:r>
              <a:rPr lang="nb-NO" sz="4000" b="1" dirty="0" smtClean="0">
                <a:solidFill>
                  <a:schemeClr val="tx1">
                    <a:lumMod val="50000"/>
                  </a:schemeClr>
                </a:solidFill>
              </a:rPr>
              <a:t>utdanning</a:t>
            </a:r>
            <a:endParaRPr lang="nb-NO" sz="4000" b="1" dirty="0">
              <a:solidFill>
                <a:schemeClr val="tx1">
                  <a:lumMod val="50000"/>
                </a:schemeClr>
              </a:solidFill>
            </a:endParaRPr>
          </a:p>
        </p:txBody>
      </p:sp>
      <p:sp>
        <p:nvSpPr>
          <p:cNvPr id="11" name="TekstSylinder 10"/>
          <p:cNvSpPr txBox="1"/>
          <p:nvPr/>
        </p:nvSpPr>
        <p:spPr>
          <a:xfrm>
            <a:off x="4802392" y="6589317"/>
            <a:ext cx="3327094" cy="184666"/>
          </a:xfrm>
          <a:prstGeom prst="rect">
            <a:avLst/>
          </a:prstGeom>
          <a:noFill/>
        </p:spPr>
        <p:txBody>
          <a:bodyPr wrap="square" rtlCol="0">
            <a:spAutoFit/>
          </a:bodyPr>
          <a:lstStyle/>
          <a:p>
            <a:r>
              <a:rPr lang="nb-NO" sz="600" dirty="0" smtClean="0">
                <a:solidFill>
                  <a:schemeClr val="bg1">
                    <a:lumMod val="65000"/>
                  </a:schemeClr>
                </a:solidFill>
              </a:rPr>
              <a:t>Foto: Karl-Henrik Nilsen (student i praksis hos </a:t>
            </a:r>
            <a:r>
              <a:rPr lang="nb-NO" sz="600" dirty="0" err="1" smtClean="0">
                <a:solidFill>
                  <a:schemeClr val="bg1">
                    <a:lumMod val="65000"/>
                  </a:schemeClr>
                </a:solidFill>
              </a:rPr>
              <a:t>Sølvtrans</a:t>
            </a:r>
            <a:r>
              <a:rPr lang="nb-NO" sz="600" dirty="0" smtClean="0">
                <a:solidFill>
                  <a:schemeClr val="bg1">
                    <a:lumMod val="65000"/>
                  </a:schemeClr>
                </a:solidFill>
              </a:rPr>
              <a:t>)</a:t>
            </a:r>
            <a:endParaRPr lang="nb-NO" sz="600" dirty="0">
              <a:solidFill>
                <a:schemeClr val="bg1">
                  <a:lumMod val="65000"/>
                </a:schemeClr>
              </a:solidFill>
            </a:endParaRPr>
          </a:p>
        </p:txBody>
      </p:sp>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956" y="3900385"/>
            <a:ext cx="10122694" cy="2957615"/>
          </a:xfrm>
          <a:prstGeom prst="rect">
            <a:avLst/>
          </a:prstGeom>
        </p:spPr>
      </p:pic>
    </p:spTree>
    <p:extLst>
      <p:ext uri="{BB962C8B-B14F-4D97-AF65-F5344CB8AC3E}">
        <p14:creationId xmlns:p14="http://schemas.microsoft.com/office/powerpoint/2010/main" val="99726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000" b="5000"/>
          <a:stretch>
            <a:fillRect/>
          </a:stretch>
        </p:blipFill>
        <p:spPr>
          <a:prstGeom prst="rect">
            <a:avLst/>
          </a:prstGeom>
        </p:spPr>
      </p:pic>
      <p:pic>
        <p:nvPicPr>
          <p:cNvPr id="4" name="Picture 2" descr="\\hsh.no\ans\home\jmt\Bow Spring\Regnbu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55" y="-258406"/>
            <a:ext cx="12433110" cy="9324082"/>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1269242" y="2203374"/>
            <a:ext cx="9711269" cy="1107996"/>
          </a:xfrm>
          <a:prstGeom prst="rect">
            <a:avLst/>
          </a:prstGeom>
          <a:noFill/>
        </p:spPr>
        <p:txBody>
          <a:bodyPr wrap="square" rtlCol="0">
            <a:spAutoFit/>
          </a:bodyPr>
          <a:lstStyle/>
          <a:p>
            <a:pPr algn="ctr"/>
            <a:r>
              <a:rPr lang="nb-NO" sz="4800" b="1" dirty="0" smtClean="0">
                <a:solidFill>
                  <a:schemeClr val="tx1">
                    <a:lumMod val="50000"/>
                  </a:schemeClr>
                </a:solidFill>
              </a:rPr>
              <a:t>Målet</a:t>
            </a:r>
          </a:p>
          <a:p>
            <a:pPr algn="ctr"/>
            <a:r>
              <a:rPr lang="nb-NO" b="1" dirty="0">
                <a:solidFill>
                  <a:schemeClr val="tx1">
                    <a:lumMod val="50000"/>
                  </a:schemeClr>
                </a:solidFill>
              </a:rPr>
              <a:t>(</a:t>
            </a:r>
            <a:r>
              <a:rPr lang="nb-NO" b="1" dirty="0" smtClean="0">
                <a:solidFill>
                  <a:schemeClr val="tx1">
                    <a:lumMod val="50000"/>
                  </a:schemeClr>
                </a:solidFill>
              </a:rPr>
              <a:t>langt der fremme…)</a:t>
            </a:r>
            <a:endParaRPr lang="nb-NO" b="1" dirty="0">
              <a:solidFill>
                <a:schemeClr val="tx1">
                  <a:lumMod val="50000"/>
                </a:schemeClr>
              </a:solidFill>
            </a:endParaRPr>
          </a:p>
        </p:txBody>
      </p:sp>
    </p:spTree>
    <p:extLst>
      <p:ext uri="{BB962C8B-B14F-4D97-AF65-F5344CB8AC3E}">
        <p14:creationId xmlns:p14="http://schemas.microsoft.com/office/powerpoint/2010/main" val="252951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h.no\ans\home\jmt\HVL-mal\Eidesvik-SevenViking-3680-62x41-30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8229"/>
            <a:ext cx="12192000" cy="8137202"/>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p:cNvSpPr txBox="1"/>
          <p:nvPr/>
        </p:nvSpPr>
        <p:spPr>
          <a:xfrm>
            <a:off x="7246960" y="2902228"/>
            <a:ext cx="4203395" cy="2862322"/>
          </a:xfrm>
          <a:prstGeom prst="rect">
            <a:avLst/>
          </a:prstGeom>
          <a:noFill/>
        </p:spPr>
        <p:txBody>
          <a:bodyPr wrap="none" rtlCol="0">
            <a:spAutoFit/>
          </a:bodyPr>
          <a:lstStyle/>
          <a:p>
            <a:pPr algn="ctr"/>
            <a:r>
              <a:rPr lang="nb-NO" sz="6000" b="1" dirty="0" smtClean="0">
                <a:solidFill>
                  <a:schemeClr val="tx1">
                    <a:lumMod val="50000"/>
                  </a:schemeClr>
                </a:solidFill>
              </a:rPr>
              <a:t>Drøm eller </a:t>
            </a:r>
          </a:p>
          <a:p>
            <a:pPr algn="ctr"/>
            <a:r>
              <a:rPr lang="nb-NO" sz="6000" b="1" dirty="0" smtClean="0">
                <a:solidFill>
                  <a:schemeClr val="tx1">
                    <a:lumMod val="50000"/>
                  </a:schemeClr>
                </a:solidFill>
              </a:rPr>
              <a:t>mulig </a:t>
            </a:r>
          </a:p>
          <a:p>
            <a:pPr algn="ctr"/>
            <a:r>
              <a:rPr lang="nb-NO" sz="6000" b="1" dirty="0" smtClean="0">
                <a:solidFill>
                  <a:schemeClr val="tx1">
                    <a:lumMod val="50000"/>
                  </a:schemeClr>
                </a:solidFill>
              </a:rPr>
              <a:t>realitet?</a:t>
            </a:r>
            <a:endParaRPr lang="nb-NO" sz="6000" b="1" dirty="0">
              <a:solidFill>
                <a:schemeClr val="tx1">
                  <a:lumMod val="50000"/>
                </a:schemeClr>
              </a:solidFill>
            </a:endParaRPr>
          </a:p>
        </p:txBody>
      </p:sp>
    </p:spTree>
    <p:extLst>
      <p:ext uri="{BB962C8B-B14F-4D97-AF65-F5344CB8AC3E}">
        <p14:creationId xmlns:p14="http://schemas.microsoft.com/office/powerpoint/2010/main" val="1999856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normAutofit/>
          </a:bodyPr>
          <a:lstStyle/>
          <a:p>
            <a:r>
              <a:rPr lang="nb-NO" sz="4000" dirty="0" smtClean="0"/>
              <a:t>Status</a:t>
            </a:r>
            <a:endParaRPr lang="nb-NO" sz="4000" dirty="0"/>
          </a:p>
        </p:txBody>
      </p:sp>
      <p:pic>
        <p:nvPicPr>
          <p:cNvPr id="8" name="Plassholder for innhol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3166" y="429904"/>
            <a:ext cx="5928219" cy="5910731"/>
          </a:xfrm>
        </p:spPr>
      </p:pic>
      <p:sp>
        <p:nvSpPr>
          <p:cNvPr id="10" name="Plassholder for innhold 9"/>
          <p:cNvSpPr>
            <a:spLocks noGrp="1"/>
          </p:cNvSpPr>
          <p:nvPr>
            <p:ph idx="12"/>
          </p:nvPr>
        </p:nvSpPr>
        <p:spPr>
          <a:xfrm>
            <a:off x="809976" y="1358357"/>
            <a:ext cx="4943190" cy="5058000"/>
          </a:xfrm>
        </p:spPr>
        <p:txBody>
          <a:bodyPr/>
          <a:lstStyle/>
          <a:p>
            <a:pPr marL="0" indent="0">
              <a:buNone/>
            </a:pPr>
            <a:endParaRPr lang="nb-NO" dirty="0" smtClean="0"/>
          </a:p>
          <a:p>
            <a:pPr marL="0" indent="0">
              <a:buNone/>
            </a:pPr>
            <a:r>
              <a:rPr lang="nb-NO" dirty="0" smtClean="0"/>
              <a:t>Gjennomført:</a:t>
            </a:r>
          </a:p>
          <a:p>
            <a:r>
              <a:rPr lang="nb-NO" dirty="0" smtClean="0"/>
              <a:t>Bacheloroppgave</a:t>
            </a:r>
          </a:p>
          <a:p>
            <a:r>
              <a:rPr lang="nb-NO" dirty="0" smtClean="0"/>
              <a:t>Rapport </a:t>
            </a:r>
          </a:p>
          <a:p>
            <a:r>
              <a:rPr lang="nb-NO" dirty="0" smtClean="0"/>
              <a:t>Pilotprosjekt </a:t>
            </a:r>
          </a:p>
          <a:p>
            <a:r>
              <a:rPr lang="nb-NO" dirty="0" smtClean="0"/>
              <a:t>Saksgrunnlag til styringsgruppen i MARKOM2020</a:t>
            </a:r>
            <a:endParaRPr lang="nb-NO" dirty="0"/>
          </a:p>
        </p:txBody>
      </p:sp>
    </p:spTree>
    <p:extLst>
      <p:ext uri="{BB962C8B-B14F-4D97-AF65-F5344CB8AC3E}">
        <p14:creationId xmlns:p14="http://schemas.microsoft.com/office/powerpoint/2010/main" val="43544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p:txBody>
          <a:bodyPr>
            <a:normAutofit/>
          </a:bodyPr>
          <a:lstStyle/>
          <a:p>
            <a:r>
              <a:rPr lang="nb-NO" sz="4000" dirty="0" smtClean="0"/>
              <a:t>Valg</a:t>
            </a:r>
            <a:endParaRPr lang="nb-NO" sz="4000" dirty="0"/>
          </a:p>
        </p:txBody>
      </p:sp>
      <p:sp>
        <p:nvSpPr>
          <p:cNvPr id="10" name="Plassholder for innhold 9"/>
          <p:cNvSpPr>
            <a:spLocks noGrp="1"/>
          </p:cNvSpPr>
          <p:nvPr>
            <p:ph idx="12"/>
          </p:nvPr>
        </p:nvSpPr>
        <p:spPr>
          <a:xfrm>
            <a:off x="809976" y="1358357"/>
            <a:ext cx="3943948" cy="5058000"/>
          </a:xfrm>
        </p:spPr>
        <p:txBody>
          <a:bodyPr/>
          <a:lstStyle/>
          <a:p>
            <a:endParaRPr lang="nb-NO" dirty="0" smtClean="0"/>
          </a:p>
          <a:p>
            <a:r>
              <a:rPr lang="nb-NO" sz="2800" dirty="0" smtClean="0"/>
              <a:t>Mange veivalg</a:t>
            </a:r>
          </a:p>
          <a:p>
            <a:r>
              <a:rPr lang="nb-NO" sz="2800" dirty="0" smtClean="0"/>
              <a:t>Hvilken kompetanse trenger morgendagens sjøfolk?</a:t>
            </a:r>
          </a:p>
          <a:p>
            <a:r>
              <a:rPr lang="nb-NO" sz="2800" dirty="0" smtClean="0"/>
              <a:t>Hvordan skal de få denne kompetansen? </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53924" y="317197"/>
            <a:ext cx="6775266" cy="5687818"/>
          </a:xfrm>
        </p:spPr>
      </p:pic>
    </p:spTree>
    <p:extLst>
      <p:ext uri="{BB962C8B-B14F-4D97-AF65-F5344CB8AC3E}">
        <p14:creationId xmlns:p14="http://schemas.microsoft.com/office/powerpoint/2010/main" val="33981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 b="78"/>
          <a:stretch>
            <a:fillRect/>
          </a:stretch>
        </p:blipFill>
        <p:spPr/>
      </p:pic>
      <p:sp>
        <p:nvSpPr>
          <p:cNvPr id="4" name="TekstSylinder 3"/>
          <p:cNvSpPr txBox="1"/>
          <p:nvPr/>
        </p:nvSpPr>
        <p:spPr>
          <a:xfrm>
            <a:off x="121185" y="6572177"/>
            <a:ext cx="10939750" cy="184666"/>
          </a:xfrm>
          <a:prstGeom prst="rect">
            <a:avLst/>
          </a:prstGeom>
          <a:noFill/>
        </p:spPr>
        <p:txBody>
          <a:bodyPr wrap="square" rtlCol="0">
            <a:spAutoFit/>
          </a:bodyPr>
          <a:lstStyle/>
          <a:p>
            <a:r>
              <a:rPr lang="nb-NO" sz="600">
                <a:solidFill>
                  <a:schemeClr val="bg1">
                    <a:lumMod val="50000"/>
                  </a:schemeClr>
                </a:solidFill>
              </a:rPr>
              <a:t>https://www.shutterstock.com/video/clip-20644441-stock-footage-majestic-autumn-sunshine-low-on-the-sky-with-reflection-on-sea-surface-with-mountain-background-in.html</a:t>
            </a:r>
            <a:endParaRPr lang="nb-NO" sz="600" dirty="0">
              <a:solidFill>
                <a:schemeClr val="bg1">
                  <a:lumMod val="50000"/>
                </a:schemeClr>
              </a:solidFill>
            </a:endParaRPr>
          </a:p>
        </p:txBody>
      </p:sp>
      <p:sp>
        <p:nvSpPr>
          <p:cNvPr id="5" name="TekstSylinder 4"/>
          <p:cNvSpPr txBox="1"/>
          <p:nvPr/>
        </p:nvSpPr>
        <p:spPr>
          <a:xfrm>
            <a:off x="1705214" y="1074434"/>
            <a:ext cx="8781571" cy="830997"/>
          </a:xfrm>
          <a:prstGeom prst="rect">
            <a:avLst/>
          </a:prstGeom>
          <a:noFill/>
        </p:spPr>
        <p:txBody>
          <a:bodyPr wrap="none" rtlCol="0">
            <a:spAutoFit/>
          </a:bodyPr>
          <a:lstStyle/>
          <a:p>
            <a:r>
              <a:rPr lang="nb-NO" sz="4800" b="1" dirty="0" smtClean="0">
                <a:solidFill>
                  <a:schemeClr val="tx1">
                    <a:lumMod val="50000"/>
                  </a:schemeClr>
                </a:solidFill>
              </a:rPr>
              <a:t>Hvordan finner vi riktig kurs?</a:t>
            </a:r>
            <a:endParaRPr lang="nb-NO" sz="4800" b="1" dirty="0">
              <a:solidFill>
                <a:schemeClr val="tx1">
                  <a:lumMod val="50000"/>
                </a:schemeClr>
              </a:solidFill>
            </a:endParaRPr>
          </a:p>
        </p:txBody>
      </p:sp>
    </p:spTree>
    <p:extLst>
      <p:ext uri="{BB962C8B-B14F-4D97-AF65-F5344CB8AC3E}">
        <p14:creationId xmlns:p14="http://schemas.microsoft.com/office/powerpoint/2010/main" val="1303038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46073" y="2079606"/>
            <a:ext cx="5040000" cy="1258529"/>
          </a:xfrm>
        </p:spPr>
        <p:txBody>
          <a:bodyPr/>
          <a:lstStyle/>
          <a:p>
            <a:r>
              <a:rPr lang="nb-NO" dirty="0" smtClean="0"/>
              <a:t>Bachelor i marin- og IT-teknisk drift</a:t>
            </a:r>
            <a:endParaRPr lang="nb-NO" dirty="0"/>
          </a:p>
        </p:txBody>
      </p:sp>
      <p:sp>
        <p:nvSpPr>
          <p:cNvPr id="3" name="Undertittel 2"/>
          <p:cNvSpPr>
            <a:spLocks noGrp="1"/>
          </p:cNvSpPr>
          <p:nvPr>
            <p:ph type="subTitle" idx="1"/>
          </p:nvPr>
        </p:nvSpPr>
        <p:spPr>
          <a:xfrm>
            <a:off x="1046073" y="3663940"/>
            <a:ext cx="5040000" cy="1050462"/>
          </a:xfrm>
        </p:spPr>
        <p:txBody>
          <a:bodyPr/>
          <a:lstStyle/>
          <a:p>
            <a:r>
              <a:rPr lang="nb-NO" dirty="0" smtClean="0"/>
              <a:t>- Utredning 2019</a:t>
            </a:r>
            <a:endParaRPr lang="nb-NO" dirty="0"/>
          </a:p>
        </p:txBody>
      </p:sp>
      <p:sp>
        <p:nvSpPr>
          <p:cNvPr id="4" name="Plassholder for tekst 3"/>
          <p:cNvSpPr>
            <a:spLocks noGrp="1"/>
          </p:cNvSpPr>
          <p:nvPr>
            <p:ph type="body" idx="10"/>
          </p:nvPr>
        </p:nvSpPr>
        <p:spPr>
          <a:xfrm>
            <a:off x="542441" y="5596146"/>
            <a:ext cx="6117071" cy="908050"/>
          </a:xfrm>
        </p:spPr>
        <p:txBody>
          <a:bodyPr>
            <a:normAutofit lnSpcReduction="10000"/>
          </a:bodyPr>
          <a:lstStyle/>
          <a:p>
            <a:endParaRPr lang="nb-NO" sz="1100" dirty="0" smtClean="0"/>
          </a:p>
          <a:p>
            <a:r>
              <a:rPr lang="nb-NO" sz="1100" dirty="0" smtClean="0"/>
              <a:t>Johanne Marie Trovåg</a:t>
            </a:r>
          </a:p>
          <a:p>
            <a:r>
              <a:rPr lang="nb-NO" sz="1100" dirty="0" smtClean="0"/>
              <a:t>Instituttleder, Institutt for maritime studier</a:t>
            </a:r>
          </a:p>
          <a:p>
            <a:r>
              <a:rPr lang="nb-NO" sz="1100" dirty="0" smtClean="0"/>
              <a:t>Prodekan for utdanning, Fakultet for økonomi og samfunnsvitenskap</a:t>
            </a:r>
          </a:p>
          <a:p>
            <a:r>
              <a:rPr lang="nb-NO" sz="1100" dirty="0" err="1" smtClean="0"/>
              <a:t>Høgskulen</a:t>
            </a:r>
            <a:r>
              <a:rPr lang="nb-NO" sz="1100" dirty="0" smtClean="0"/>
              <a:t> på Vestlandet</a:t>
            </a:r>
            <a:br>
              <a:rPr lang="nb-NO" sz="1100" dirty="0" smtClean="0"/>
            </a:br>
            <a:r>
              <a:rPr lang="nb-NO" sz="1100" dirty="0" smtClean="0"/>
              <a:t>27. november 2018</a:t>
            </a:r>
            <a:endParaRPr lang="nb-NO" sz="1100" dirty="0"/>
          </a:p>
        </p:txBody>
      </p:sp>
      <p:pic>
        <p:nvPicPr>
          <p:cNvPr id="1026" name="Picture 2" descr="\\hsh.no\ans\home\jmt\HVL-mal\HVL Maritim Rapport 2016 170x1255 (3).jp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830" b="58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70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HVL">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HVL_ppt_mal</Template>
  <TotalTime>1056</TotalTime>
  <Words>1315</Words>
  <Application>Microsoft Office PowerPoint</Application>
  <PresentationFormat>Widescreen</PresentationFormat>
  <Paragraphs>110</Paragraphs>
  <Slides>11</Slides>
  <Notes>11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11</vt:i4>
      </vt:variant>
    </vt:vector>
  </HeadingPairs>
  <TitlesOfParts>
    <vt:vector size="17" baseType="lpstr">
      <vt:lpstr>.AppleSystemUIFont</vt:lpstr>
      <vt:lpstr>Arial</vt:lpstr>
      <vt:lpstr>Calibri</vt:lpstr>
      <vt:lpstr>Georgia</vt:lpstr>
      <vt:lpstr>Wingdings</vt:lpstr>
      <vt:lpstr>HVL</vt:lpstr>
      <vt:lpstr>Integrert praksis Bachelor i marin- og IT-teknisk drift</vt:lpstr>
      <vt:lpstr>PowerPoint-presentasjon</vt:lpstr>
      <vt:lpstr>PowerPoint-presentasjon</vt:lpstr>
      <vt:lpstr>PowerPoint-presentasjon</vt:lpstr>
      <vt:lpstr>PowerPoint-presentasjon</vt:lpstr>
      <vt:lpstr>Status</vt:lpstr>
      <vt:lpstr>Valg</vt:lpstr>
      <vt:lpstr>PowerPoint-presentasjon</vt:lpstr>
      <vt:lpstr>Bachelor i marin- og IT-teknisk drift</vt:lpstr>
      <vt:lpstr>PowerPoint-presentasjon</vt:lpstr>
      <vt:lpstr>Takk for oppmerksomheten</vt:lpstr>
    </vt:vector>
  </TitlesOfParts>
  <Company>Hogskolen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Kamilla Hedvig Halvorsen Myklebust</dc:creator>
  <cp:lastModifiedBy>Johanne Marie Trovåg</cp:lastModifiedBy>
  <cp:revision>77</cp:revision>
  <cp:lastPrinted>2017-02-06T14:51:06Z</cp:lastPrinted>
  <dcterms:created xsi:type="dcterms:W3CDTF">2016-11-30T08:20:17Z</dcterms:created>
  <dcterms:modified xsi:type="dcterms:W3CDTF">2018-11-27T13:19:10Z</dcterms:modified>
</cp:coreProperties>
</file>