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6" r:id="rId6"/>
    <p:sldId id="268" r:id="rId7"/>
    <p:sldId id="267" r:id="rId8"/>
    <p:sldId id="265" r:id="rId9"/>
    <p:sldId id="260" r:id="rId10"/>
    <p:sldId id="277" r:id="rId11"/>
    <p:sldId id="278" r:id="rId12"/>
    <p:sldId id="270" r:id="rId13"/>
    <p:sldId id="271" r:id="rId14"/>
    <p:sldId id="27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489320-6A4B-4AD4-AE95-1FB2CFC04A61}" v="139" dt="2018-11-26T09:29:18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EFAC-72CE-4576-832E-2C71E404EC1F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58CD-10CA-481B-AAA0-0DD46BEE4E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809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A558CD-10CA-481B-AAA0-0DD46BEE4EF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878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A72719-4711-4F12-8025-2662D155A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852369E-9858-443B-9611-F1C3806F4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F48824-B27E-4049-BF94-D9F25323C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967E40-DB27-4F69-A394-3E732B2D0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E82B0E3-9B08-4648-A73D-C023FDF5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816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E89797-F825-42D0-97AE-390809ED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EB83C6E-2674-40ED-B50F-8370E735F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20BFCA-17C4-4E61-BB96-F6249204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F4950C-E3F2-463D-A688-A716B2CF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48B24C-A2A4-4EF5-A41F-2EDB0F8C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8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72B710B-B2A6-4A3A-86EF-260C7A144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31B727-800E-4B86-A642-6C18768BF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BB968D-38A2-428C-83B0-E8B44D8B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0D9365-002B-4B01-A0B7-023EFB93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4F791A6-E344-4E10-9458-AEF6D9FE5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53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899B95-3ED4-4AA0-AA8A-6C759FADC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68DCD68-0874-4E04-BD8D-9565B03F2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830923-0299-4C1A-BB82-74C507DE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B26D25-682B-45D8-9FA9-35CCE03A2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06A57B-AFB9-49BA-8FD7-9BB5F1F0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5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67D4CB-CFAA-42DA-8417-34D0DFAB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2F7C11-5DDF-44C9-AC58-4DA216FE7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EB00AC-BC84-4FD7-B713-3320A1BDD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2C64C6-15CA-4162-9CD6-1826427B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BD7FBB-F1CE-45D1-A2B7-89830CCA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067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47A79D-2BB0-42CF-BD73-EE613CCD1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8E7866-2E30-42C5-9CCA-359CF19DAC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3B6378-CE9A-4FB4-9DF2-D5632770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10633-2166-428F-9743-099E6EC57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D222ECF-2541-4925-A3B3-EACE765D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3DF4C8-00D7-4136-BF21-401BEC8E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66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0D9FA5-E4E3-4E2C-B353-06BD5B44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9DED7A-D7EF-4B04-A878-1DF409CD7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52F0BE7-5875-4C0A-9132-586DAC2B8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663185C-95E5-40E7-9094-13C4ECF04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0C2D44-4194-4576-8401-CBDD3201E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3A2D9B6-AE5E-40A8-9636-3716D71B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4AA5741-C09C-4A91-93CB-CBDA466D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CE37D5F-41C6-4679-B3C8-EA6A75AB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60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7B75A5-1B78-4A31-BC8B-235FD406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2861971-9D5C-4515-822E-A33BCCB2F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C0E5315-1244-4D1B-A975-3A9757F2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F0A4D59-B3E0-4350-AA30-D98A2E02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9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E9008F6-1377-4DEC-8BFF-4AD04CDEC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2C406FA-16D1-4A46-A31D-C49EB5788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18AAAC6-4647-4FF0-A8B6-C68837CD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07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1DCD50-5702-40A8-8AD1-597ED389E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460D9B-0312-4409-9458-D91D097EA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341E912-2143-44D3-AC14-46D531145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953AC4-4C1B-4FD0-912A-A674FB49B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0DAB52B-1AB9-4D7C-B9F2-D7272B9AF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10D44B-04B3-4467-B0C8-392F7D64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07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D50F8B-B71F-4550-94C5-6E4E062E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65B2EF1-50FC-4909-A846-D2BD21E0F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9611EC-63DB-449B-8FC0-32C92E198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0BEF08-802A-4369-B0D2-B11E3AD2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88FF84-4F7E-4918-A992-681C0528D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68CB59F-1298-4427-999C-34927ACC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02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A3D5DEE-24F8-462D-AA22-720E7320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5EC7B83-745E-4F9A-90C1-AC70D09F8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774569B-A8AC-4F92-85D6-6EE6F351C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8C832-A14B-46C5-BB13-1D7F0D17DAE3}" type="datetimeFigureOut">
              <a:rPr lang="nb-NO" smtClean="0"/>
              <a:t>26.11.2018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460B6E-14D5-4C7F-A25B-EDF696D768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50B6517-24B6-45AD-A843-7E4C2B2A1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AB7A7-B353-4C2D-9323-1DF770FAA71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0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2.gif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357D0A-48FF-4DF5-B4A1-806C25F30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/>
          <a:lstStyle/>
          <a:p>
            <a:r>
              <a:rPr lang="nb-NO" dirty="0"/>
              <a:t>Maritim kompetanse i en digital fremtid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CB5DC96-9825-4F00-B857-BA9BCFB84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73450"/>
            <a:ext cx="9144000" cy="2664039"/>
          </a:xfrm>
        </p:spPr>
        <p:txBody>
          <a:bodyPr>
            <a:normAutofit/>
          </a:bodyPr>
          <a:lstStyle/>
          <a:p>
            <a:endParaRPr lang="nb-NO" dirty="0">
              <a:latin typeface="+mj-lt"/>
            </a:endParaRPr>
          </a:p>
          <a:p>
            <a:r>
              <a:rPr lang="nb-NO" dirty="0">
                <a:latin typeface="+mj-lt"/>
              </a:rPr>
              <a:t>Et samarbeidsprosjekt mellom </a:t>
            </a:r>
          </a:p>
          <a:p>
            <a:r>
              <a:rPr lang="nb-NO" dirty="0">
                <a:latin typeface="+mj-lt"/>
              </a:rPr>
              <a:t>Norsk Sjøoffisersforbund og Norges Rederiforbund</a:t>
            </a:r>
          </a:p>
          <a:p>
            <a:pPr algn="l">
              <a:spcBef>
                <a:spcPts val="0"/>
              </a:spcBef>
            </a:pPr>
            <a:endParaRPr lang="nb-NO" sz="1200" dirty="0"/>
          </a:p>
          <a:p>
            <a:pPr algn="l">
              <a:spcBef>
                <a:spcPts val="0"/>
              </a:spcBef>
            </a:pPr>
            <a:endParaRPr lang="nb-NO" sz="1200" dirty="0"/>
          </a:p>
          <a:p>
            <a:pPr algn="l">
              <a:spcBef>
                <a:spcPts val="0"/>
              </a:spcBef>
            </a:pPr>
            <a:endParaRPr lang="nb-NO" sz="1200" dirty="0"/>
          </a:p>
          <a:p>
            <a:pPr algn="l">
              <a:spcBef>
                <a:spcPts val="0"/>
              </a:spcBef>
            </a:pPr>
            <a:r>
              <a:rPr lang="nb-NO" sz="900" dirty="0"/>
              <a:t>MUF Konferansen 26. november 2018</a:t>
            </a:r>
          </a:p>
          <a:p>
            <a:pPr algn="l">
              <a:spcBef>
                <a:spcPts val="0"/>
              </a:spcBef>
            </a:pPr>
            <a:r>
              <a:rPr lang="nb-NO" sz="900" dirty="0"/>
              <a:t>Karin Gjerløw Høidahl </a:t>
            </a:r>
          </a:p>
          <a:p>
            <a:pPr algn="l">
              <a:spcBef>
                <a:spcPts val="0"/>
              </a:spcBef>
            </a:pPr>
            <a:r>
              <a:rPr lang="nb-NO" sz="900" dirty="0"/>
              <a:t>Norges Rederiforbund </a:t>
            </a:r>
          </a:p>
        </p:txBody>
      </p:sp>
      <p:pic>
        <p:nvPicPr>
          <p:cNvPr id="1026" name="Picture 2" descr="Hjem">
            <a:extLst>
              <a:ext uri="{FF2B5EF4-FFF2-40B4-BE49-F238E27FC236}">
                <a16:creationId xmlns:a16="http://schemas.microsoft.com/office/drawing/2014/main" id="{5B2EADCD-BA45-4AD0-BC87-AAD7C4C7C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660" y="5543755"/>
            <a:ext cx="1030849" cy="8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4AE63D9-796A-4E81-A533-A022923E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03"/>
          <a:stretch/>
        </p:blipFill>
        <p:spPr>
          <a:xfrm>
            <a:off x="7216169" y="5616371"/>
            <a:ext cx="813707" cy="819150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D8ECD85-9422-4683-8A9E-88573E06018F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21984071-751D-469F-A6A3-CA660F53F0C5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F017246-13D6-4EA3-ADD7-83DEF3DD5473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EA42574-05A5-4A15-BBF8-194DF935D172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14" name="Plassholder for lysbildenummer 3">
            <a:extLst>
              <a:ext uri="{FF2B5EF4-FFF2-40B4-BE49-F238E27FC236}">
                <a16:creationId xmlns:a16="http://schemas.microsoft.com/office/drawing/2014/main" id="{516F1166-6F3C-4D90-A090-54B4CD56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7DC448-C29E-4ECE-BC34-F4239DB43094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33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e 98">
            <a:extLst>
              <a:ext uri="{FF2B5EF4-FFF2-40B4-BE49-F238E27FC236}">
                <a16:creationId xmlns:a16="http://schemas.microsoft.com/office/drawing/2014/main" id="{8A2B8854-A01A-4A66-BF2D-1669DECD4A18}"/>
              </a:ext>
            </a:extLst>
          </p:cNvPr>
          <p:cNvGrpSpPr/>
          <p:nvPr/>
        </p:nvGrpSpPr>
        <p:grpSpPr>
          <a:xfrm>
            <a:off x="9643404" y="2257408"/>
            <a:ext cx="502616" cy="502616"/>
            <a:chOff x="1410729" y="5349240"/>
            <a:chExt cx="502616" cy="502616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054A43DE-61E3-4C6B-B552-4A58585ADA6C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1A534AF0-9B9B-40A9-96A9-4A02E997014F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uppe 101">
            <a:extLst>
              <a:ext uri="{FF2B5EF4-FFF2-40B4-BE49-F238E27FC236}">
                <a16:creationId xmlns:a16="http://schemas.microsoft.com/office/drawing/2014/main" id="{390D06CD-490E-4132-BDD6-E37A3AD47A35}"/>
              </a:ext>
            </a:extLst>
          </p:cNvPr>
          <p:cNvGrpSpPr/>
          <p:nvPr/>
        </p:nvGrpSpPr>
        <p:grpSpPr>
          <a:xfrm>
            <a:off x="9273438" y="2253773"/>
            <a:ext cx="502616" cy="502616"/>
            <a:chOff x="1410729" y="5349240"/>
            <a:chExt cx="502616" cy="502616"/>
          </a:xfrm>
        </p:grpSpPr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C709D78B-A3A2-4C8F-8F10-A00360AC665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C50BD06E-2F5A-4B7D-BD09-4308F1CB6FA8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278531C3-3120-447B-8317-939B8A7415FE}"/>
              </a:ext>
            </a:extLst>
          </p:cNvPr>
          <p:cNvGrpSpPr/>
          <p:nvPr/>
        </p:nvGrpSpPr>
        <p:grpSpPr>
          <a:xfrm>
            <a:off x="4946592" y="2247712"/>
            <a:ext cx="502616" cy="502616"/>
            <a:chOff x="1410729" y="5349240"/>
            <a:chExt cx="502616" cy="502616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427AB00D-F017-402C-B0A0-B6E8CC67C54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3DAD0E29-F8A4-4421-BE97-2BE26C74224B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3E81C8B2-4E97-4F73-82D5-25FA5C9C74CA}"/>
              </a:ext>
            </a:extLst>
          </p:cNvPr>
          <p:cNvGrpSpPr/>
          <p:nvPr/>
        </p:nvGrpSpPr>
        <p:grpSpPr>
          <a:xfrm>
            <a:off x="4576626" y="2244077"/>
            <a:ext cx="502616" cy="502616"/>
            <a:chOff x="1410729" y="5349240"/>
            <a:chExt cx="502616" cy="502616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EB5F93E4-64E0-4D88-80B5-B9CD3277B56B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31AA67FA-76B0-4A3C-B0C7-EFA4DD9958EE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71268" y="797017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87DD6F9F-3CE0-4821-A4CB-593328C760B3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465528" y="1699412"/>
            <a:ext cx="769620" cy="762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8BF93DD0-D7DB-4E73-B7D0-435C5E0236FA}"/>
              </a:ext>
            </a:extLst>
          </p:cNvPr>
          <p:cNvCxnSpPr>
            <a:cxnSpLocks/>
          </p:cNvCxnSpPr>
          <p:nvPr/>
        </p:nvCxnSpPr>
        <p:spPr>
          <a:xfrm>
            <a:off x="453069" y="1699412"/>
            <a:ext cx="91440" cy="0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96412E80-E792-490B-942F-64859DBD2B73}"/>
              </a:ext>
            </a:extLst>
          </p:cNvPr>
          <p:cNvCxnSpPr>
            <a:cxnSpLocks/>
            <a:stCxn id="72" idx="6"/>
            <a:endCxn id="75" idx="2"/>
          </p:cNvCxnSpPr>
          <p:nvPr/>
        </p:nvCxnSpPr>
        <p:spPr>
          <a:xfrm flipV="1">
            <a:off x="1710731" y="1689258"/>
            <a:ext cx="1753781" cy="1015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00FB4DC-BE67-41B2-937F-5731E3F3C632}"/>
              </a:ext>
            </a:extLst>
          </p:cNvPr>
          <p:cNvCxnSpPr>
            <a:cxnSpLocks/>
            <a:stCxn id="75" idx="6"/>
            <a:endCxn id="78" idx="2"/>
          </p:cNvCxnSpPr>
          <p:nvPr/>
        </p:nvCxnSpPr>
        <p:spPr>
          <a:xfrm>
            <a:off x="3913063" y="1689258"/>
            <a:ext cx="2207975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7059CF50-014C-4637-A052-C556AB581E7A}"/>
              </a:ext>
            </a:extLst>
          </p:cNvPr>
          <p:cNvCxnSpPr>
            <a:cxnSpLocks/>
            <a:stCxn id="77" idx="6"/>
            <a:endCxn id="81" idx="2"/>
          </p:cNvCxnSpPr>
          <p:nvPr/>
        </p:nvCxnSpPr>
        <p:spPr>
          <a:xfrm flipV="1">
            <a:off x="6596622" y="1684171"/>
            <a:ext cx="1692621" cy="5087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69709550-1C01-45BD-8863-41922D56F78D}"/>
              </a:ext>
            </a:extLst>
          </p:cNvPr>
          <p:cNvGrpSpPr/>
          <p:nvPr/>
        </p:nvGrpSpPr>
        <p:grpSpPr>
          <a:xfrm>
            <a:off x="1235148" y="1448104"/>
            <a:ext cx="502616" cy="502616"/>
            <a:chOff x="1410729" y="5349240"/>
            <a:chExt cx="502616" cy="502616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8CE6F063-D67B-4193-A340-FA33FFEB51A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488F831-5FB8-43C8-A9B0-966050C7CFC9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069E6F6A-103B-4A0C-81D8-6C225E65C611}"/>
              </a:ext>
            </a:extLst>
          </p:cNvPr>
          <p:cNvGrpSpPr/>
          <p:nvPr/>
        </p:nvGrpSpPr>
        <p:grpSpPr>
          <a:xfrm>
            <a:off x="3437480" y="1437950"/>
            <a:ext cx="502616" cy="502616"/>
            <a:chOff x="1410729" y="5349240"/>
            <a:chExt cx="502616" cy="502616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B3011BA-06CD-4CF7-ABA3-B72586EE0BF0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DF17705-9F98-4CF4-8A23-C3018529B864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B76CD8C8-9209-4956-8C12-C9E075B6C189}"/>
              </a:ext>
            </a:extLst>
          </p:cNvPr>
          <p:cNvGrpSpPr/>
          <p:nvPr/>
        </p:nvGrpSpPr>
        <p:grpSpPr>
          <a:xfrm>
            <a:off x="6094006" y="1437950"/>
            <a:ext cx="502616" cy="502616"/>
            <a:chOff x="1410729" y="5349240"/>
            <a:chExt cx="502616" cy="50261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4777451-D8CD-4776-BD7B-E78EF269E2B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FAE4C55-C941-4C64-81FC-B954D5A5109D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uppe 78">
            <a:extLst>
              <a:ext uri="{FF2B5EF4-FFF2-40B4-BE49-F238E27FC236}">
                <a16:creationId xmlns:a16="http://schemas.microsoft.com/office/drawing/2014/main" id="{C704BF90-E402-4CBF-BD96-7A2096ABD64C}"/>
              </a:ext>
            </a:extLst>
          </p:cNvPr>
          <p:cNvGrpSpPr/>
          <p:nvPr/>
        </p:nvGrpSpPr>
        <p:grpSpPr>
          <a:xfrm>
            <a:off x="8262211" y="1432863"/>
            <a:ext cx="502616" cy="502616"/>
            <a:chOff x="1410729" y="5349240"/>
            <a:chExt cx="502616" cy="502616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8477AA3-062E-4980-B3BD-A8655AFEBE84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A171F8B-ED3C-4F02-9210-90886317DA11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B41F895E-1312-4026-99A5-B3C46F96A7E1}"/>
              </a:ext>
            </a:extLst>
          </p:cNvPr>
          <p:cNvCxnSpPr>
            <a:cxnSpLocks/>
            <a:stCxn id="80" idx="6"/>
          </p:cNvCxnSpPr>
          <p:nvPr/>
        </p:nvCxnSpPr>
        <p:spPr>
          <a:xfrm>
            <a:off x="8764827" y="1684171"/>
            <a:ext cx="2228930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C8398FB-D089-4E94-A05B-9A5A2D5E984A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22327" y="2023111"/>
            <a:ext cx="634454" cy="380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2EC4B8-C951-4673-981A-7768EF7CEE09}"/>
              </a:ext>
            </a:extLst>
          </p:cNvPr>
          <p:cNvSpPr/>
          <p:nvPr/>
        </p:nvSpPr>
        <p:spPr>
          <a:xfrm>
            <a:off x="501888" y="2729966"/>
            <a:ext cx="1949122" cy="1949122"/>
          </a:xfrm>
          <a:prstGeom prst="ellipse">
            <a:avLst/>
          </a:prstGeom>
          <a:solidFill>
            <a:schemeClr val="bg1"/>
          </a:solidFill>
          <a:ln w="107950">
            <a:solidFill>
              <a:srgbClr val="3F5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40285D3-D322-4596-BA0F-EB69C35E184C}"/>
              </a:ext>
            </a:extLst>
          </p:cNvPr>
          <p:cNvSpPr/>
          <p:nvPr/>
        </p:nvSpPr>
        <p:spPr>
          <a:xfrm>
            <a:off x="2719308" y="2729966"/>
            <a:ext cx="1949122" cy="1949122"/>
          </a:xfrm>
          <a:prstGeom prst="ellipse">
            <a:avLst/>
          </a:prstGeom>
          <a:noFill/>
          <a:ln w="107950">
            <a:solidFill>
              <a:srgbClr val="862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1F04C66-D0AC-4F6B-9560-F5B17F3A705E}"/>
              </a:ext>
            </a:extLst>
          </p:cNvPr>
          <p:cNvSpPr/>
          <p:nvPr/>
        </p:nvSpPr>
        <p:spPr>
          <a:xfrm>
            <a:off x="5378688" y="2729966"/>
            <a:ext cx="1949122" cy="1949122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B93E50-DE40-46AB-84F6-F39392157656}"/>
              </a:ext>
            </a:extLst>
          </p:cNvPr>
          <p:cNvSpPr/>
          <p:nvPr/>
        </p:nvSpPr>
        <p:spPr>
          <a:xfrm>
            <a:off x="7538958" y="2729966"/>
            <a:ext cx="1949122" cy="1949122"/>
          </a:xfrm>
          <a:prstGeom prst="ellipse">
            <a:avLst/>
          </a:prstGeom>
          <a:noFill/>
          <a:ln w="107950">
            <a:solidFill>
              <a:srgbClr val="00A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6710AF9-0CEB-4683-9D35-51A6B7BF5A6E}"/>
              </a:ext>
            </a:extLst>
          </p:cNvPr>
          <p:cNvSpPr/>
          <p:nvPr/>
        </p:nvSpPr>
        <p:spPr>
          <a:xfrm>
            <a:off x="4231882" y="4673737"/>
            <a:ext cx="1577340" cy="1577340"/>
          </a:xfrm>
          <a:prstGeom prst="ellipse">
            <a:avLst/>
          </a:prstGeom>
          <a:noFill/>
          <a:ln w="107950">
            <a:solidFill>
              <a:srgbClr val="227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Styringsgruppen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CB64E5-9D13-4E36-8CD2-9C3CAAD47A4B}"/>
              </a:ext>
            </a:extLst>
          </p:cNvPr>
          <p:cNvSpPr/>
          <p:nvPr/>
        </p:nvSpPr>
        <p:spPr>
          <a:xfrm>
            <a:off x="8940393" y="4668794"/>
            <a:ext cx="1577340" cy="1577340"/>
          </a:xfrm>
          <a:prstGeom prst="ellipse">
            <a:avLst/>
          </a:prstGeom>
          <a:noFill/>
          <a:ln w="107950">
            <a:solidFill>
              <a:srgbClr val="227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Styringsgruppen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DBAD608-E44D-466C-8BA4-1CE33A2BA3DC}"/>
              </a:ext>
            </a:extLst>
          </p:cNvPr>
          <p:cNvSpPr/>
          <p:nvPr/>
        </p:nvSpPr>
        <p:spPr>
          <a:xfrm>
            <a:off x="9970046" y="2824550"/>
            <a:ext cx="2001277" cy="1902319"/>
          </a:xfrm>
          <a:prstGeom prst="ellipse">
            <a:avLst/>
          </a:prstGeom>
          <a:noFill/>
          <a:ln w="107950">
            <a:solidFill>
              <a:srgbClr val="E35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583B0B9E-F6EC-4FCA-97F7-3D85B23DD6ED}"/>
              </a:ext>
            </a:extLst>
          </p:cNvPr>
          <p:cNvCxnSpPr>
            <a:cxnSpLocks/>
          </p:cNvCxnSpPr>
          <p:nvPr/>
        </p:nvCxnSpPr>
        <p:spPr>
          <a:xfrm>
            <a:off x="457200" y="2026920"/>
            <a:ext cx="91440" cy="0"/>
          </a:xfrm>
          <a:prstGeom prst="straightConnector1">
            <a:avLst/>
          </a:prstGeom>
          <a:ln w="34925">
            <a:solidFill>
              <a:srgbClr val="35567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FA903C1D-1998-42E4-B00C-73ECE3D04604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763949" y="2023110"/>
            <a:ext cx="1643868" cy="2228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30083B05-6411-4710-83D7-F316B77407D9}"/>
              </a:ext>
            </a:extLst>
          </p:cNvPr>
          <p:cNvCxnSpPr>
            <a:cxnSpLocks/>
            <a:stCxn id="38" idx="6"/>
            <a:endCxn id="48" idx="2"/>
          </p:cNvCxnSpPr>
          <p:nvPr/>
        </p:nvCxnSpPr>
        <p:spPr>
          <a:xfrm flipV="1">
            <a:off x="3980473" y="2015976"/>
            <a:ext cx="2076713" cy="9362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0A851218-3CAF-4BA7-A7D1-8F0F7F6CAAB4}"/>
              </a:ext>
            </a:extLst>
          </p:cNvPr>
          <p:cNvCxnSpPr>
            <a:cxnSpLocks/>
            <a:stCxn id="47" idx="6"/>
            <a:endCxn id="65" idx="2"/>
          </p:cNvCxnSpPr>
          <p:nvPr/>
        </p:nvCxnSpPr>
        <p:spPr>
          <a:xfrm flipV="1">
            <a:off x="6661848" y="2013573"/>
            <a:ext cx="1568250" cy="2404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6499F011-6446-4756-A3C0-953324264FB2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8834758" y="2013574"/>
            <a:ext cx="894304" cy="5011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316233D3-6972-4C0F-9BF7-B09AF74908D9}"/>
              </a:ext>
            </a:extLst>
          </p:cNvPr>
          <p:cNvGrpSpPr/>
          <p:nvPr/>
        </p:nvGrpSpPr>
        <p:grpSpPr>
          <a:xfrm>
            <a:off x="1156781" y="1702270"/>
            <a:ext cx="641681" cy="641681"/>
            <a:chOff x="1410729" y="5349240"/>
            <a:chExt cx="502616" cy="502616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81B4759-A97E-4D58-A5DE-BE1583DA0E5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E1AE153-ACAC-4484-A845-4D368FF86E5C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A06703E3-E88F-4BCA-9EE2-566CAEFACE6C}"/>
              </a:ext>
            </a:extLst>
          </p:cNvPr>
          <p:cNvGrpSpPr/>
          <p:nvPr/>
        </p:nvGrpSpPr>
        <p:grpSpPr>
          <a:xfrm>
            <a:off x="3373306" y="1704499"/>
            <a:ext cx="641680" cy="641680"/>
            <a:chOff x="1410729" y="5349240"/>
            <a:chExt cx="502616" cy="502616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173E7E96-B22D-4536-AFF0-D9128F2F8684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64ADA157-A151-4867-A9EA-FAA2AF7C687D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E6BFDADC-1D00-4EA8-9A86-522B9A5EB374}"/>
              </a:ext>
            </a:extLst>
          </p:cNvPr>
          <p:cNvGrpSpPr/>
          <p:nvPr/>
        </p:nvGrpSpPr>
        <p:grpSpPr>
          <a:xfrm>
            <a:off x="4677249" y="2383405"/>
            <a:ext cx="642975" cy="642975"/>
            <a:chOff x="1410729" y="5349240"/>
            <a:chExt cx="502616" cy="502616"/>
          </a:xfrm>
          <a:solidFill>
            <a:schemeClr val="bg1"/>
          </a:solidFill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497E4E8-EA38-408B-B280-4D394CE5DB38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grpFill/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43D881A3-C443-40A4-ABBB-9E3203FE8BF1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227839"/>
            </a:solidFill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C8D5E846-01EE-4D52-B6A2-A14CA9710A14}"/>
              </a:ext>
            </a:extLst>
          </p:cNvPr>
          <p:cNvGrpSpPr/>
          <p:nvPr/>
        </p:nvGrpSpPr>
        <p:grpSpPr>
          <a:xfrm>
            <a:off x="6022817" y="1696461"/>
            <a:ext cx="639031" cy="639031"/>
            <a:chOff x="1410729" y="5349240"/>
            <a:chExt cx="502616" cy="502616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1C270005-7530-44C1-8C9A-11F302E2DE81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91A9A5D-61CB-48F5-BCEE-4176F338D5FE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nb-NO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CE023AB2-DE96-4196-8A9B-5FB9BB2DE1F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998736" y="2067837"/>
            <a:ext cx="0" cy="350149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D2536734-A65A-4722-90BC-70598ECA4971}"/>
              </a:ext>
            </a:extLst>
          </p:cNvPr>
          <p:cNvCxnSpPr>
            <a:cxnSpLocks/>
            <a:stCxn id="42" idx="4"/>
            <a:endCxn id="14" idx="0"/>
          </p:cNvCxnSpPr>
          <p:nvPr/>
        </p:nvCxnSpPr>
        <p:spPr>
          <a:xfrm>
            <a:off x="4998737" y="3026380"/>
            <a:ext cx="21815" cy="164735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6ADE651F-A794-41C1-A92F-3BD140F7655C}"/>
              </a:ext>
            </a:extLst>
          </p:cNvPr>
          <p:cNvCxnSpPr>
            <a:cxnSpLocks/>
            <a:stCxn id="37" idx="4"/>
            <a:endCxn id="11" idx="0"/>
          </p:cNvCxnSpPr>
          <p:nvPr/>
        </p:nvCxnSpPr>
        <p:spPr>
          <a:xfrm flipH="1">
            <a:off x="3693869" y="2346179"/>
            <a:ext cx="277" cy="38378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230CF31-E6C2-4069-AE33-57F7E5DA5287}"/>
              </a:ext>
            </a:extLst>
          </p:cNvPr>
          <p:cNvCxnSpPr>
            <a:cxnSpLocks/>
            <a:stCxn id="32" idx="4"/>
            <a:endCxn id="10" idx="0"/>
          </p:cNvCxnSpPr>
          <p:nvPr/>
        </p:nvCxnSpPr>
        <p:spPr>
          <a:xfrm flipH="1">
            <a:off x="1476449" y="2343951"/>
            <a:ext cx="1173" cy="386015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25B9A95E-438C-4B5A-B1E3-B37335234231}"/>
              </a:ext>
            </a:extLst>
          </p:cNvPr>
          <p:cNvCxnSpPr>
            <a:cxnSpLocks/>
            <a:stCxn id="64" idx="4"/>
            <a:endCxn id="13" idx="0"/>
          </p:cNvCxnSpPr>
          <p:nvPr/>
        </p:nvCxnSpPr>
        <p:spPr>
          <a:xfrm flipH="1">
            <a:off x="8513519" y="2333088"/>
            <a:ext cx="1725" cy="396878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>
            <a:extLst>
              <a:ext uri="{FF2B5EF4-FFF2-40B4-BE49-F238E27FC236}">
                <a16:creationId xmlns:a16="http://schemas.microsoft.com/office/drawing/2014/main" id="{6342C172-5447-4366-BE33-F80C457912C6}"/>
              </a:ext>
            </a:extLst>
          </p:cNvPr>
          <p:cNvCxnSpPr>
            <a:cxnSpLocks/>
            <a:stCxn id="47" idx="4"/>
            <a:endCxn id="12" idx="0"/>
          </p:cNvCxnSpPr>
          <p:nvPr/>
        </p:nvCxnSpPr>
        <p:spPr>
          <a:xfrm>
            <a:off x="6342333" y="2335492"/>
            <a:ext cx="10916" cy="394474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181780DE-58D3-4C93-8CA3-E117C1915F89}"/>
              </a:ext>
            </a:extLst>
          </p:cNvPr>
          <p:cNvGrpSpPr/>
          <p:nvPr/>
        </p:nvGrpSpPr>
        <p:grpSpPr>
          <a:xfrm>
            <a:off x="8195729" y="1694059"/>
            <a:ext cx="639029" cy="639029"/>
            <a:chOff x="1410729" y="5349240"/>
            <a:chExt cx="502616" cy="502616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5A48F41-0767-4A16-96BC-163052FC24F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85F9B55-66B9-4546-AA07-026383FBE723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263B4DAC-E130-45F5-8443-FE0C9408D55A}"/>
              </a:ext>
            </a:extLst>
          </p:cNvPr>
          <p:cNvGrpSpPr/>
          <p:nvPr/>
        </p:nvGrpSpPr>
        <p:grpSpPr>
          <a:xfrm>
            <a:off x="9411521" y="2377087"/>
            <a:ext cx="641232" cy="641232"/>
            <a:chOff x="1410729" y="5349240"/>
            <a:chExt cx="502616" cy="502616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B2C069F5-5984-4022-84B0-D44566830C39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1EC9D5C0-5BCC-4FB3-8BFE-FE9D0B9C77F5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227839"/>
            </a:solidFill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A8B7F4C1-AE75-4D7C-A1E0-7E57C9D04D63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9718320" y="2029967"/>
            <a:ext cx="13817" cy="347120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88C68D3B-1D32-44DF-81C0-5CF61F516E06}"/>
              </a:ext>
            </a:extLst>
          </p:cNvPr>
          <p:cNvCxnSpPr>
            <a:cxnSpLocks/>
            <a:stCxn id="83" idx="4"/>
            <a:endCxn id="15" idx="0"/>
          </p:cNvCxnSpPr>
          <p:nvPr/>
        </p:nvCxnSpPr>
        <p:spPr>
          <a:xfrm flipH="1">
            <a:off x="9729063" y="3018319"/>
            <a:ext cx="3074" cy="1650475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2B880D93-96A9-4D64-9D68-083E6BE66A88}"/>
              </a:ext>
            </a:extLst>
          </p:cNvPr>
          <p:cNvGrpSpPr/>
          <p:nvPr/>
        </p:nvGrpSpPr>
        <p:grpSpPr>
          <a:xfrm>
            <a:off x="1109025" y="5602990"/>
            <a:ext cx="2951755" cy="860569"/>
            <a:chOff x="687546" y="4625449"/>
            <a:chExt cx="2951755" cy="860569"/>
          </a:xfrm>
        </p:grpSpPr>
        <p:pic>
          <p:nvPicPr>
            <p:cNvPr id="135" name="Grafikk 134" descr="Dokument">
              <a:extLst>
                <a:ext uri="{FF2B5EF4-FFF2-40B4-BE49-F238E27FC236}">
                  <a16:creationId xmlns:a16="http://schemas.microsoft.com/office/drawing/2014/main" id="{E38A43B0-EBD1-4A50-93C9-A663CAC8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546" y="4642874"/>
              <a:ext cx="684409" cy="684409"/>
            </a:xfrm>
            <a:prstGeom prst="rect">
              <a:avLst/>
            </a:prstGeom>
          </p:spPr>
        </p:pic>
        <p:pic>
          <p:nvPicPr>
            <p:cNvPr id="136" name="Grafikk 135" descr="Dokument">
              <a:extLst>
                <a:ext uri="{FF2B5EF4-FFF2-40B4-BE49-F238E27FC236}">
                  <a16:creationId xmlns:a16="http://schemas.microsoft.com/office/drawing/2014/main" id="{0FB635FB-7A68-4BB6-8FF0-9F57BA54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2642" y="4625449"/>
              <a:ext cx="684409" cy="684409"/>
            </a:xfrm>
            <a:prstGeom prst="rect">
              <a:avLst/>
            </a:prstGeom>
          </p:spPr>
        </p:pic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581C089A-DAAF-456B-BA45-50CF02771D25}"/>
                </a:ext>
              </a:extLst>
            </p:cNvPr>
            <p:cNvCxnSpPr>
              <a:stCxn id="135" idx="2"/>
            </p:cNvCxnSpPr>
            <p:nvPr/>
          </p:nvCxnSpPr>
          <p:spPr>
            <a:xfrm flipH="1">
              <a:off x="1029750" y="5327283"/>
              <a:ext cx="1" cy="158735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tt linje 140">
              <a:extLst>
                <a:ext uri="{FF2B5EF4-FFF2-40B4-BE49-F238E27FC236}">
                  <a16:creationId xmlns:a16="http://schemas.microsoft.com/office/drawing/2014/main" id="{51A00098-9355-4EDA-B098-E7684AEBEDDE}"/>
                </a:ext>
              </a:extLst>
            </p:cNvPr>
            <p:cNvCxnSpPr>
              <a:cxnSpLocks/>
              <a:stCxn id="136" idx="2"/>
            </p:cNvCxnSpPr>
            <p:nvPr/>
          </p:nvCxnSpPr>
          <p:spPr>
            <a:xfrm flipH="1">
              <a:off x="3258857" y="5309858"/>
              <a:ext cx="5990" cy="141227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tt pilkobling 143">
              <a:extLst>
                <a:ext uri="{FF2B5EF4-FFF2-40B4-BE49-F238E27FC236}">
                  <a16:creationId xmlns:a16="http://schemas.microsoft.com/office/drawing/2014/main" id="{30A5DD37-2CB1-4199-81E6-2CA6CD98B484}"/>
                </a:ext>
              </a:extLst>
            </p:cNvPr>
            <p:cNvCxnSpPr/>
            <p:nvPr/>
          </p:nvCxnSpPr>
          <p:spPr>
            <a:xfrm>
              <a:off x="970469" y="5486018"/>
              <a:ext cx="2668832" cy="0"/>
            </a:xfrm>
            <a:prstGeom prst="straightConnector1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kstSylinder 144">
              <a:extLst>
                <a:ext uri="{FF2B5EF4-FFF2-40B4-BE49-F238E27FC236}">
                  <a16:creationId xmlns:a16="http://schemas.microsoft.com/office/drawing/2014/main" id="{8A0BCCEF-CBD0-45FC-AD8D-01EEA9D19068}"/>
                </a:ext>
              </a:extLst>
            </p:cNvPr>
            <p:cNvSpPr txBox="1"/>
            <p:nvPr/>
          </p:nvSpPr>
          <p:spPr>
            <a:xfrm>
              <a:off x="1560682" y="5020433"/>
              <a:ext cx="144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Rapport 1  </a:t>
              </a:r>
            </a:p>
          </p:txBody>
        </p:sp>
      </p:grpSp>
      <p:pic>
        <p:nvPicPr>
          <p:cNvPr id="148" name="Grafikk 147" descr="Dokument">
            <a:extLst>
              <a:ext uri="{FF2B5EF4-FFF2-40B4-BE49-F238E27FC236}">
                <a16:creationId xmlns:a16="http://schemas.microsoft.com/office/drawing/2014/main" id="{157E6140-4A73-480C-A8BB-2C6EDD9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743" y="5599071"/>
            <a:ext cx="684409" cy="684409"/>
          </a:xfrm>
          <a:prstGeom prst="rect">
            <a:avLst/>
          </a:prstGeom>
        </p:spPr>
      </p:pic>
      <p:pic>
        <p:nvPicPr>
          <p:cNvPr id="149" name="Grafikk 148" descr="Dokument">
            <a:extLst>
              <a:ext uri="{FF2B5EF4-FFF2-40B4-BE49-F238E27FC236}">
                <a16:creationId xmlns:a16="http://schemas.microsoft.com/office/drawing/2014/main" id="{4E30331D-358C-4E0C-B386-5CDF713C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298" y="5579192"/>
            <a:ext cx="684409" cy="684409"/>
          </a:xfrm>
          <a:prstGeom prst="rect">
            <a:avLst/>
          </a:prstGeom>
        </p:spPr>
      </p:pic>
      <p:cxnSp>
        <p:nvCxnSpPr>
          <p:cNvPr id="150" name="Rett linje 149">
            <a:extLst>
              <a:ext uri="{FF2B5EF4-FFF2-40B4-BE49-F238E27FC236}">
                <a16:creationId xmlns:a16="http://schemas.microsoft.com/office/drawing/2014/main" id="{678B4059-3087-4283-B452-55883827B5F3}"/>
              </a:ext>
            </a:extLst>
          </p:cNvPr>
          <p:cNvCxnSpPr>
            <a:stCxn id="148" idx="2"/>
          </p:cNvCxnSpPr>
          <p:nvPr/>
        </p:nvCxnSpPr>
        <p:spPr>
          <a:xfrm flipH="1">
            <a:off x="6431947" y="6283480"/>
            <a:ext cx="1" cy="158735"/>
          </a:xfrm>
          <a:prstGeom prst="line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tt linje 150">
            <a:extLst>
              <a:ext uri="{FF2B5EF4-FFF2-40B4-BE49-F238E27FC236}">
                <a16:creationId xmlns:a16="http://schemas.microsoft.com/office/drawing/2014/main" id="{408E6EDE-EDB1-4D83-9A1B-4C4AD5F44641}"/>
              </a:ext>
            </a:extLst>
          </p:cNvPr>
          <p:cNvCxnSpPr>
            <a:cxnSpLocks/>
            <a:stCxn id="149" idx="2"/>
          </p:cNvCxnSpPr>
          <p:nvPr/>
        </p:nvCxnSpPr>
        <p:spPr>
          <a:xfrm flipH="1">
            <a:off x="8538513" y="6263601"/>
            <a:ext cx="5990" cy="141227"/>
          </a:xfrm>
          <a:prstGeom prst="line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tt pilkobling 151">
            <a:extLst>
              <a:ext uri="{FF2B5EF4-FFF2-40B4-BE49-F238E27FC236}">
                <a16:creationId xmlns:a16="http://schemas.microsoft.com/office/drawing/2014/main" id="{5A3F9BFC-A437-4CE6-BB67-A93A56A49325}"/>
              </a:ext>
            </a:extLst>
          </p:cNvPr>
          <p:cNvCxnSpPr>
            <a:cxnSpLocks/>
          </p:cNvCxnSpPr>
          <p:nvPr/>
        </p:nvCxnSpPr>
        <p:spPr>
          <a:xfrm>
            <a:off x="6422008" y="6420017"/>
            <a:ext cx="2528324" cy="1544"/>
          </a:xfrm>
          <a:prstGeom prst="straightConnector1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C995C7AC-E19F-4424-9C5C-D486358734E2}"/>
              </a:ext>
            </a:extLst>
          </p:cNvPr>
          <p:cNvSpPr txBox="1"/>
          <p:nvPr/>
        </p:nvSpPr>
        <p:spPr>
          <a:xfrm>
            <a:off x="6861100" y="5903119"/>
            <a:ext cx="144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Rapport </a:t>
            </a:r>
            <a:r>
              <a:rPr lang="nb-NO" sz="12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2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&amp; 3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9175DCD-5FD5-4E30-A1E5-D3891AEE86D0}"/>
              </a:ext>
            </a:extLst>
          </p:cNvPr>
          <p:cNvSpPr txBox="1"/>
          <p:nvPr/>
        </p:nvSpPr>
        <p:spPr>
          <a:xfrm>
            <a:off x="419100" y="1376990"/>
            <a:ext cx="6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FaFo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4296CF7-57C0-4080-BD36-00DA2AB4957B}"/>
              </a:ext>
            </a:extLst>
          </p:cNvPr>
          <p:cNvSpPr txBox="1"/>
          <p:nvPr/>
        </p:nvSpPr>
        <p:spPr>
          <a:xfrm>
            <a:off x="391211" y="1996440"/>
            <a:ext cx="9166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Menon</a:t>
            </a:r>
          </a:p>
        </p:txBody>
      </p: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0C2AE35F-B2AB-46AD-BBCB-530A38E01883}"/>
              </a:ext>
            </a:extLst>
          </p:cNvPr>
          <p:cNvCxnSpPr>
            <a:endCxn id="16" idx="0"/>
          </p:cNvCxnSpPr>
          <p:nvPr/>
        </p:nvCxnSpPr>
        <p:spPr>
          <a:xfrm flipH="1">
            <a:off x="10970685" y="1689258"/>
            <a:ext cx="23072" cy="1135292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Plassholder for lysbildenummer 3">
            <a:extLst>
              <a:ext uri="{FF2B5EF4-FFF2-40B4-BE49-F238E27FC236}">
                <a16:creationId xmlns:a16="http://schemas.microsoft.com/office/drawing/2014/main" id="{28FBB9DB-7680-46C4-AA7B-4F9B963A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BF8AF951-F2AE-4CDA-8DE6-FC6CA564239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kstSylinder 104">
            <a:extLst>
              <a:ext uri="{FF2B5EF4-FFF2-40B4-BE49-F238E27FC236}">
                <a16:creationId xmlns:a16="http://schemas.microsoft.com/office/drawing/2014/main" id="{A76B2E83-C8FC-4B73-A008-9BE2EB7E68A5}"/>
              </a:ext>
            </a:extLst>
          </p:cNvPr>
          <p:cNvSpPr txBox="1"/>
          <p:nvPr/>
        </p:nvSpPr>
        <p:spPr>
          <a:xfrm>
            <a:off x="9946021" y="3235965"/>
            <a:ext cx="2025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Sluttrapport: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«Maritim Kompetanse i en Digital Fremtid</a:t>
            </a: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50887FDB-B208-4E8A-821D-0CD890A58197}"/>
              </a:ext>
            </a:extLst>
          </p:cNvPr>
          <p:cNvSpPr txBox="1"/>
          <p:nvPr/>
        </p:nvSpPr>
        <p:spPr>
          <a:xfrm>
            <a:off x="7584032" y="3231308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Implikasjoner av digitalisering for de maritime utdanningsinstitusjonene </a:t>
            </a:r>
          </a:p>
        </p:txBody>
      </p:sp>
      <p:sp>
        <p:nvSpPr>
          <p:cNvPr id="107" name="TekstSylinder 106">
            <a:extLst>
              <a:ext uri="{FF2B5EF4-FFF2-40B4-BE49-F238E27FC236}">
                <a16:creationId xmlns:a16="http://schemas.microsoft.com/office/drawing/2014/main" id="{FEA2DD90-CC60-4B7D-A3A8-8D7A0EA686EE}"/>
              </a:ext>
            </a:extLst>
          </p:cNvPr>
          <p:cNvSpPr txBox="1"/>
          <p:nvPr/>
        </p:nvSpPr>
        <p:spPr>
          <a:xfrm>
            <a:off x="5418770" y="3277839"/>
            <a:ext cx="1861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Implikasjoner for sjøfolkenes kompetanse </a:t>
            </a: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CDFFC3C7-1DFD-4B9B-8D14-639590402CD1}"/>
              </a:ext>
            </a:extLst>
          </p:cNvPr>
          <p:cNvSpPr txBox="1"/>
          <p:nvPr/>
        </p:nvSpPr>
        <p:spPr>
          <a:xfrm>
            <a:off x="2781547" y="3247203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Digitaliseringens muligheter og bedrifters kompetansebehov II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E888F5ED-C9AC-4F15-A3A5-686DFEF4004E}"/>
              </a:ext>
            </a:extLst>
          </p:cNvPr>
          <p:cNvSpPr txBox="1"/>
          <p:nvPr/>
        </p:nvSpPr>
        <p:spPr>
          <a:xfrm>
            <a:off x="545774" y="3239287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Digitaliseringens muligheter og bedrifters kompetansebehov I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0" name="Picture 4" descr="Relatert bilde">
            <a:extLst>
              <a:ext uri="{FF2B5EF4-FFF2-40B4-BE49-F238E27FC236}">
                <a16:creationId xmlns:a16="http://schemas.microsoft.com/office/drawing/2014/main" id="{E1F492BA-60A2-4ED5-91D3-65CD96B8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rgbClr val="E35F1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74" y="3802503"/>
            <a:ext cx="846505" cy="6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Bilderesultat for symbol school">
            <a:extLst>
              <a:ext uri="{FF2B5EF4-FFF2-40B4-BE49-F238E27FC236}">
                <a16:creationId xmlns:a16="http://schemas.microsoft.com/office/drawing/2014/main" id="{0B85CCB1-260E-4A05-BF77-7B4FC6D6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98" y="3688764"/>
            <a:ext cx="780117" cy="7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Bilde 111">
            <a:extLst>
              <a:ext uri="{FF2B5EF4-FFF2-40B4-BE49-F238E27FC236}">
                <a16:creationId xmlns:a16="http://schemas.microsoft.com/office/drawing/2014/main" id="{82775C31-93AD-4AA2-9D3F-DB1E5E8DAF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98"/>
          <a:stretch/>
        </p:blipFill>
        <p:spPr>
          <a:xfrm>
            <a:off x="6032912" y="3772563"/>
            <a:ext cx="633063" cy="632448"/>
          </a:xfrm>
          <a:prstGeom prst="rect">
            <a:avLst/>
          </a:prstGeom>
        </p:spPr>
      </p:pic>
      <p:pic>
        <p:nvPicPr>
          <p:cNvPr id="113" name="Bilde 112">
            <a:extLst>
              <a:ext uri="{FF2B5EF4-FFF2-40B4-BE49-F238E27FC236}">
                <a16:creationId xmlns:a16="http://schemas.microsoft.com/office/drawing/2014/main" id="{FFD84A18-748D-4FEC-8FC4-47DBD96979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882" y="3836129"/>
            <a:ext cx="910876" cy="454273"/>
          </a:xfrm>
          <a:prstGeom prst="rect">
            <a:avLst/>
          </a:prstGeom>
        </p:spPr>
      </p:pic>
      <p:pic>
        <p:nvPicPr>
          <p:cNvPr id="114" name="Bilde 113">
            <a:extLst>
              <a:ext uri="{FF2B5EF4-FFF2-40B4-BE49-F238E27FC236}">
                <a16:creationId xmlns:a16="http://schemas.microsoft.com/office/drawing/2014/main" id="{B6DFDB66-44C5-49E6-95DA-A7551B0E523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6783" y="3836128"/>
            <a:ext cx="910876" cy="454273"/>
          </a:xfrm>
          <a:prstGeom prst="rect">
            <a:avLst/>
          </a:prstGeom>
        </p:spPr>
      </p:pic>
      <p:cxnSp>
        <p:nvCxnSpPr>
          <p:cNvPr id="117" name="Rett pilkobling 116">
            <a:extLst>
              <a:ext uri="{FF2B5EF4-FFF2-40B4-BE49-F238E27FC236}">
                <a16:creationId xmlns:a16="http://schemas.microsoft.com/office/drawing/2014/main" id="{AD47A8C2-C81C-46A3-B7D2-A0DBF7C0277F}"/>
              </a:ext>
            </a:extLst>
          </p:cNvPr>
          <p:cNvCxnSpPr>
            <a:cxnSpLocks/>
          </p:cNvCxnSpPr>
          <p:nvPr/>
        </p:nvCxnSpPr>
        <p:spPr>
          <a:xfrm>
            <a:off x="5004456" y="1684170"/>
            <a:ext cx="0" cy="318290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tt pilkobling 117">
            <a:extLst>
              <a:ext uri="{FF2B5EF4-FFF2-40B4-BE49-F238E27FC236}">
                <a16:creationId xmlns:a16="http://schemas.microsoft.com/office/drawing/2014/main" id="{4BDB46CD-8DAF-466C-B256-3FDD6C86314D}"/>
              </a:ext>
            </a:extLst>
          </p:cNvPr>
          <p:cNvCxnSpPr>
            <a:cxnSpLocks/>
          </p:cNvCxnSpPr>
          <p:nvPr/>
        </p:nvCxnSpPr>
        <p:spPr>
          <a:xfrm>
            <a:off x="9716436" y="1678150"/>
            <a:ext cx="0" cy="318290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FD038893-7C02-4E5F-BB66-19F09B8BFF8D}"/>
              </a:ext>
            </a:extLst>
          </p:cNvPr>
          <p:cNvSpPr/>
          <p:nvPr/>
        </p:nvSpPr>
        <p:spPr>
          <a:xfrm>
            <a:off x="962640" y="4575339"/>
            <a:ext cx="1000255" cy="956603"/>
          </a:xfrm>
          <a:prstGeom prst="ellipse">
            <a:avLst/>
          </a:prstGeom>
          <a:solidFill>
            <a:schemeClr val="bg1"/>
          </a:solidFill>
          <a:ln w="107950">
            <a:solidFill>
              <a:srgbClr val="3F5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Bergen 31.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august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433326FE-9420-4300-B141-2E1CB369043E}"/>
              </a:ext>
            </a:extLst>
          </p:cNvPr>
          <p:cNvSpPr/>
          <p:nvPr/>
        </p:nvSpPr>
        <p:spPr>
          <a:xfrm>
            <a:off x="3184645" y="4623558"/>
            <a:ext cx="946800" cy="910800"/>
          </a:xfrm>
          <a:prstGeom prst="ellipse">
            <a:avLst/>
          </a:prstGeom>
          <a:noFill/>
          <a:ln w="107950">
            <a:solidFill>
              <a:srgbClr val="862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Ålesund 17. sept.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DB6EAE82-59D3-4647-919D-B8BA0B4F8613}"/>
              </a:ext>
            </a:extLst>
          </p:cNvPr>
          <p:cNvSpPr/>
          <p:nvPr/>
        </p:nvSpPr>
        <p:spPr>
          <a:xfrm>
            <a:off x="5918021" y="4604027"/>
            <a:ext cx="946800" cy="910800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Oslo 22. oktober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B1831FBE-C491-4E41-96A7-5D72DF830302}"/>
              </a:ext>
            </a:extLst>
          </p:cNvPr>
          <p:cNvSpPr/>
          <p:nvPr/>
        </p:nvSpPr>
        <p:spPr>
          <a:xfrm>
            <a:off x="8017143" y="4613966"/>
            <a:ext cx="946800" cy="910800"/>
          </a:xfrm>
          <a:prstGeom prst="ellipse">
            <a:avLst/>
          </a:prstGeom>
          <a:noFill/>
          <a:ln w="107950">
            <a:solidFill>
              <a:srgbClr val="00A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Tr.heim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12. nov.</a:t>
            </a:r>
          </a:p>
        </p:txBody>
      </p:sp>
    </p:spTree>
    <p:extLst>
      <p:ext uri="{BB962C8B-B14F-4D97-AF65-F5344CB8AC3E}">
        <p14:creationId xmlns:p14="http://schemas.microsoft.com/office/powerpoint/2010/main" val="15817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5CB5DC96-9825-4F00-B857-BA9BCFB84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28" y="1825576"/>
            <a:ext cx="9956559" cy="510271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nb-NO" sz="2000" dirty="0">
              <a:latin typeface="Calibri Light"/>
              <a:cs typeface="Calibri Light"/>
            </a:endParaRP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nb-NO" sz="2000" dirty="0">
                <a:latin typeface="Calibri Light"/>
                <a:cs typeface="Calibri Light"/>
              </a:rPr>
              <a:t>Prosjektet presentert og omtalt </a:t>
            </a:r>
          </a:p>
          <a:p>
            <a:pPr marL="171450" indent="-171450" algn="l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nb-NO" sz="1200" dirty="0">
                <a:latin typeface="Calibri Light"/>
                <a:cs typeface="Calibri Light"/>
              </a:rPr>
              <a:t>Lansering av prosjektet med Næringsministeren  </a:t>
            </a:r>
          </a:p>
          <a:p>
            <a:pPr marL="171450" indent="-171450" algn="l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nb-NO" sz="1200" dirty="0">
                <a:latin typeface="Calibri Light"/>
                <a:cs typeface="Calibri Light"/>
              </a:rPr>
              <a:t>Sjøsikkerhetskonferansen</a:t>
            </a:r>
          </a:p>
          <a:p>
            <a:pPr marL="171450" indent="-171450" algn="l">
              <a:lnSpc>
                <a:spcPct val="100000"/>
              </a:lnSpc>
              <a:spcAft>
                <a:spcPts val="1200"/>
              </a:spcAft>
              <a:buChar char="•"/>
            </a:pPr>
            <a:r>
              <a:rPr lang="nb-NO" sz="1200" dirty="0">
                <a:latin typeface="Calibri Light"/>
                <a:cs typeface="Calibri Light"/>
              </a:rPr>
              <a:t>MUF - konferansen </a:t>
            </a:r>
          </a:p>
          <a:p>
            <a:pPr marL="171450" indent="-171450" algn="l">
              <a:lnSpc>
                <a:spcPct val="100000"/>
              </a:lnSpc>
              <a:spcAft>
                <a:spcPts val="1200"/>
              </a:spcAft>
              <a:buChar char="•"/>
            </a:pPr>
            <a:endParaRPr lang="nb-NO" sz="1200" dirty="0">
              <a:latin typeface="Calibri Light"/>
              <a:cs typeface="Calibri Light"/>
            </a:endParaRP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nb-NO" sz="2000" dirty="0">
              <a:latin typeface="Calibri Light"/>
              <a:cs typeface="Calibri Light"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D8ECD85-9422-4683-8A9E-88573E06018F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21984071-751D-469F-A6A3-CA660F53F0C5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F017246-13D6-4EA3-ADD7-83DEF3DD5473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EA42574-05A5-4A15-BBF8-194DF935D172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14" name="Plassholder for lysbildenummer 3">
            <a:extLst>
              <a:ext uri="{FF2B5EF4-FFF2-40B4-BE49-F238E27FC236}">
                <a16:creationId xmlns:a16="http://schemas.microsoft.com/office/drawing/2014/main" id="{516F1166-6F3C-4D90-A090-54B4CD56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7DC448-C29E-4ECE-BC34-F4239DB43094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5" descr="Et bilde som inneholder person, mann&#10;&#10;Beskrivelse som er generert med svært høy visshet">
            <a:extLst>
              <a:ext uri="{FF2B5EF4-FFF2-40B4-BE49-F238E27FC236}">
                <a16:creationId xmlns:a16="http://schemas.microsoft.com/office/drawing/2014/main" id="{BE17B13B-F35F-4B51-8263-781B2E052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180" y="3286096"/>
            <a:ext cx="2053877" cy="2955068"/>
          </a:xfrm>
          <a:prstGeom prst="rect">
            <a:avLst/>
          </a:prstGeom>
        </p:spPr>
      </p:pic>
      <p:pic>
        <p:nvPicPr>
          <p:cNvPr id="7" name="Bilde 7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2DFE2649-1145-44FF-AA5C-64D972970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0000">
            <a:off x="7132620" y="882568"/>
            <a:ext cx="2590800" cy="2809875"/>
          </a:xfrm>
          <a:prstGeom prst="rect">
            <a:avLst/>
          </a:prstGeom>
        </p:spPr>
      </p:pic>
      <p:pic>
        <p:nvPicPr>
          <p:cNvPr id="9" name="Bilde 15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78CD5DD7-89A9-4CEE-8605-BA20D203A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300000">
            <a:off x="5807855" y="3211017"/>
            <a:ext cx="2019300" cy="3028950"/>
          </a:xfrm>
          <a:prstGeom prst="rect">
            <a:avLst/>
          </a:prstGeom>
        </p:spPr>
      </p:pic>
      <p:pic>
        <p:nvPicPr>
          <p:cNvPr id="17" name="Bilde 17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EB6B2B51-BBC8-4D11-834C-3AFE8EF61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3273" y="3864569"/>
            <a:ext cx="2743200" cy="1529104"/>
          </a:xfrm>
          <a:prstGeom prst="rect">
            <a:avLst/>
          </a:prstGeom>
        </p:spPr>
      </p:pic>
      <p:pic>
        <p:nvPicPr>
          <p:cNvPr id="21" name="Bilde 21" descr="Et bilde som inneholder tekst, avis, mann, bygning&#10;&#10;Beskrivelse som er generert med svært høy visshet">
            <a:extLst>
              <a:ext uri="{FF2B5EF4-FFF2-40B4-BE49-F238E27FC236}">
                <a16:creationId xmlns:a16="http://schemas.microsoft.com/office/drawing/2014/main" id="{C798E955-1BAA-4CBF-9D87-2CECFC5721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8693" y="966738"/>
            <a:ext cx="2743200" cy="19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5CB5DC96-9825-4F00-B857-BA9BCFB841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940" y="1602544"/>
            <a:ext cx="9956559" cy="5102714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Maritim næring står overfor store endringer som følge av digitalisering.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Elektriske skip, økt datainnsamling, hybridisering, autonomisering har store konsekvenser for hvordan skip skal drives, vedlikeholdes og hvordan klyngen ellers kommer til å se ut. 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Som en konsekvens vil også næringens behov for kompetanse endres.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Hvis den norske maritime klyngen skal fortsette å være verdensledende, er det viktig at vi </a:t>
            </a:r>
            <a:r>
              <a:rPr lang="nb-NO" sz="2000">
                <a:latin typeface="+mj-lt"/>
              </a:rPr>
              <a:t>har den </a:t>
            </a:r>
            <a:r>
              <a:rPr lang="nb-NO" sz="2000" dirty="0">
                <a:latin typeface="+mj-lt"/>
              </a:rPr>
              <a:t>riktige kompetansen for fremtiden.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Prosjektet skal utrede fremtidig behov for norsk maritime kompetanse i klyngen. </a:t>
            </a:r>
          </a:p>
          <a:p>
            <a:pPr marL="342900" indent="-3429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sz="2000" dirty="0">
                <a:latin typeface="+mj-lt"/>
              </a:rPr>
              <a:t>Prosjektet skal i løpet av 2018 gjennomføre flere workshops hvor de ulike spørsmålene som knytter seg til problemstillingen diskuteres.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8D8ECD85-9422-4683-8A9E-88573E06018F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21984071-751D-469F-A6A3-CA660F53F0C5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F017246-13D6-4EA3-ADD7-83DEF3DD5473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EA42574-05A5-4A15-BBF8-194DF935D172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14" name="Plassholder for lysbildenummer 3">
            <a:extLst>
              <a:ext uri="{FF2B5EF4-FFF2-40B4-BE49-F238E27FC236}">
                <a16:creationId xmlns:a16="http://schemas.microsoft.com/office/drawing/2014/main" id="{516F1166-6F3C-4D90-A090-54B4CD56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37DC448-C29E-4ECE-BC34-F4239DB43094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1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uppe 98">
            <a:extLst>
              <a:ext uri="{FF2B5EF4-FFF2-40B4-BE49-F238E27FC236}">
                <a16:creationId xmlns:a16="http://schemas.microsoft.com/office/drawing/2014/main" id="{8A2B8854-A01A-4A66-BF2D-1669DECD4A18}"/>
              </a:ext>
            </a:extLst>
          </p:cNvPr>
          <p:cNvGrpSpPr/>
          <p:nvPr/>
        </p:nvGrpSpPr>
        <p:grpSpPr>
          <a:xfrm>
            <a:off x="9643404" y="2257408"/>
            <a:ext cx="502616" cy="502616"/>
            <a:chOff x="1410729" y="5349240"/>
            <a:chExt cx="502616" cy="502616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054A43DE-61E3-4C6B-B552-4A58585ADA6C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1A534AF0-9B9B-40A9-96A9-4A02E997014F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uppe 101">
            <a:extLst>
              <a:ext uri="{FF2B5EF4-FFF2-40B4-BE49-F238E27FC236}">
                <a16:creationId xmlns:a16="http://schemas.microsoft.com/office/drawing/2014/main" id="{390D06CD-490E-4132-BDD6-E37A3AD47A35}"/>
              </a:ext>
            </a:extLst>
          </p:cNvPr>
          <p:cNvGrpSpPr/>
          <p:nvPr/>
        </p:nvGrpSpPr>
        <p:grpSpPr>
          <a:xfrm>
            <a:off x="9273438" y="2253773"/>
            <a:ext cx="502616" cy="502616"/>
            <a:chOff x="1410729" y="5349240"/>
            <a:chExt cx="502616" cy="502616"/>
          </a:xfrm>
        </p:grpSpPr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C709D78B-A3A2-4C8F-8F10-A00360AC665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C50BD06E-2F5A-4B7D-BD09-4308F1CB6FA8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uppe 92">
            <a:extLst>
              <a:ext uri="{FF2B5EF4-FFF2-40B4-BE49-F238E27FC236}">
                <a16:creationId xmlns:a16="http://schemas.microsoft.com/office/drawing/2014/main" id="{278531C3-3120-447B-8317-939B8A7415FE}"/>
              </a:ext>
            </a:extLst>
          </p:cNvPr>
          <p:cNvGrpSpPr/>
          <p:nvPr/>
        </p:nvGrpSpPr>
        <p:grpSpPr>
          <a:xfrm>
            <a:off x="4946592" y="2247712"/>
            <a:ext cx="502616" cy="502616"/>
            <a:chOff x="1410729" y="5349240"/>
            <a:chExt cx="502616" cy="502616"/>
          </a:xfrm>
        </p:grpSpPr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427AB00D-F017-402C-B0A0-B6E8CC67C54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3DAD0E29-F8A4-4421-BE97-2BE26C74224B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uppe 95">
            <a:extLst>
              <a:ext uri="{FF2B5EF4-FFF2-40B4-BE49-F238E27FC236}">
                <a16:creationId xmlns:a16="http://schemas.microsoft.com/office/drawing/2014/main" id="{3E81C8B2-4E97-4F73-82D5-25FA5C9C74CA}"/>
              </a:ext>
            </a:extLst>
          </p:cNvPr>
          <p:cNvGrpSpPr/>
          <p:nvPr/>
        </p:nvGrpSpPr>
        <p:grpSpPr>
          <a:xfrm>
            <a:off x="4576626" y="2244077"/>
            <a:ext cx="502616" cy="502616"/>
            <a:chOff x="1410729" y="5349240"/>
            <a:chExt cx="502616" cy="502616"/>
          </a:xfrm>
        </p:grpSpPr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EB5F93E4-64E0-4D88-80B5-B9CD3277B56B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31AA67FA-76B0-4A3C-B0C7-EFA4DD9958EE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71268" y="797017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87DD6F9F-3CE0-4821-A4CB-593328C760B3}"/>
              </a:ext>
            </a:extLst>
          </p:cNvPr>
          <p:cNvCxnSpPr>
            <a:cxnSpLocks/>
            <a:endCxn id="71" idx="2"/>
          </p:cNvCxnSpPr>
          <p:nvPr/>
        </p:nvCxnSpPr>
        <p:spPr>
          <a:xfrm flipV="1">
            <a:off x="465528" y="1699412"/>
            <a:ext cx="769620" cy="762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8BF93DD0-D7DB-4E73-B7D0-435C5E0236FA}"/>
              </a:ext>
            </a:extLst>
          </p:cNvPr>
          <p:cNvCxnSpPr>
            <a:cxnSpLocks/>
          </p:cNvCxnSpPr>
          <p:nvPr/>
        </p:nvCxnSpPr>
        <p:spPr>
          <a:xfrm>
            <a:off x="453069" y="1699412"/>
            <a:ext cx="91440" cy="0"/>
          </a:xfrm>
          <a:prstGeom prst="straightConnector1">
            <a:avLst/>
          </a:prstGeom>
          <a:ln w="34925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tt linje 66">
            <a:extLst>
              <a:ext uri="{FF2B5EF4-FFF2-40B4-BE49-F238E27FC236}">
                <a16:creationId xmlns:a16="http://schemas.microsoft.com/office/drawing/2014/main" id="{96412E80-E792-490B-942F-64859DBD2B73}"/>
              </a:ext>
            </a:extLst>
          </p:cNvPr>
          <p:cNvCxnSpPr>
            <a:cxnSpLocks/>
            <a:stCxn id="72" idx="6"/>
            <a:endCxn id="75" idx="2"/>
          </p:cNvCxnSpPr>
          <p:nvPr/>
        </p:nvCxnSpPr>
        <p:spPr>
          <a:xfrm flipV="1">
            <a:off x="1710731" y="1689258"/>
            <a:ext cx="1753781" cy="10154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F00FB4DC-BE67-41B2-937F-5731E3F3C632}"/>
              </a:ext>
            </a:extLst>
          </p:cNvPr>
          <p:cNvCxnSpPr>
            <a:cxnSpLocks/>
            <a:stCxn id="75" idx="6"/>
            <a:endCxn id="78" idx="2"/>
          </p:cNvCxnSpPr>
          <p:nvPr/>
        </p:nvCxnSpPr>
        <p:spPr>
          <a:xfrm>
            <a:off x="3913063" y="1689258"/>
            <a:ext cx="2207975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tt linje 68">
            <a:extLst>
              <a:ext uri="{FF2B5EF4-FFF2-40B4-BE49-F238E27FC236}">
                <a16:creationId xmlns:a16="http://schemas.microsoft.com/office/drawing/2014/main" id="{7059CF50-014C-4637-A052-C556AB581E7A}"/>
              </a:ext>
            </a:extLst>
          </p:cNvPr>
          <p:cNvCxnSpPr>
            <a:cxnSpLocks/>
            <a:stCxn id="77" idx="6"/>
            <a:endCxn id="81" idx="2"/>
          </p:cNvCxnSpPr>
          <p:nvPr/>
        </p:nvCxnSpPr>
        <p:spPr>
          <a:xfrm flipV="1">
            <a:off x="6596622" y="1684171"/>
            <a:ext cx="1692621" cy="5087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uppe 69">
            <a:extLst>
              <a:ext uri="{FF2B5EF4-FFF2-40B4-BE49-F238E27FC236}">
                <a16:creationId xmlns:a16="http://schemas.microsoft.com/office/drawing/2014/main" id="{69709550-1C01-45BD-8863-41922D56F78D}"/>
              </a:ext>
            </a:extLst>
          </p:cNvPr>
          <p:cNvGrpSpPr/>
          <p:nvPr/>
        </p:nvGrpSpPr>
        <p:grpSpPr>
          <a:xfrm>
            <a:off x="1235148" y="1448104"/>
            <a:ext cx="502616" cy="502616"/>
            <a:chOff x="1410729" y="5349240"/>
            <a:chExt cx="502616" cy="502616"/>
          </a:xfrm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8CE6F063-D67B-4193-A340-FA33FFEB51A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488F831-5FB8-43C8-A9B0-966050C7CFC9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069E6F6A-103B-4A0C-81D8-6C225E65C611}"/>
              </a:ext>
            </a:extLst>
          </p:cNvPr>
          <p:cNvGrpSpPr/>
          <p:nvPr/>
        </p:nvGrpSpPr>
        <p:grpSpPr>
          <a:xfrm>
            <a:off x="3437480" y="1437950"/>
            <a:ext cx="502616" cy="502616"/>
            <a:chOff x="1410729" y="5349240"/>
            <a:chExt cx="502616" cy="502616"/>
          </a:xfrm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B3011BA-06CD-4CF7-ABA3-B72586EE0BF0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DF17705-9F98-4CF4-8A23-C3018529B864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6" name="Gruppe 75">
            <a:extLst>
              <a:ext uri="{FF2B5EF4-FFF2-40B4-BE49-F238E27FC236}">
                <a16:creationId xmlns:a16="http://schemas.microsoft.com/office/drawing/2014/main" id="{B76CD8C8-9209-4956-8C12-C9E075B6C189}"/>
              </a:ext>
            </a:extLst>
          </p:cNvPr>
          <p:cNvGrpSpPr/>
          <p:nvPr/>
        </p:nvGrpSpPr>
        <p:grpSpPr>
          <a:xfrm>
            <a:off x="6094006" y="1437950"/>
            <a:ext cx="502616" cy="502616"/>
            <a:chOff x="1410729" y="5349240"/>
            <a:chExt cx="502616" cy="502616"/>
          </a:xfrm>
        </p:grpSpPr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A4777451-D8CD-4776-BD7B-E78EF269E2B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FAE4C55-C941-4C64-81FC-B954D5A5109D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uppe 78">
            <a:extLst>
              <a:ext uri="{FF2B5EF4-FFF2-40B4-BE49-F238E27FC236}">
                <a16:creationId xmlns:a16="http://schemas.microsoft.com/office/drawing/2014/main" id="{C704BF90-E402-4CBF-BD96-7A2096ABD64C}"/>
              </a:ext>
            </a:extLst>
          </p:cNvPr>
          <p:cNvGrpSpPr/>
          <p:nvPr/>
        </p:nvGrpSpPr>
        <p:grpSpPr>
          <a:xfrm>
            <a:off x="8262211" y="1432863"/>
            <a:ext cx="502616" cy="502616"/>
            <a:chOff x="1410729" y="5349240"/>
            <a:chExt cx="502616" cy="502616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8477AA3-062E-4980-B3BD-A8655AFEBE84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A171F8B-ED3C-4F02-9210-90886317DA11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7" name="Rett linje 86">
            <a:extLst>
              <a:ext uri="{FF2B5EF4-FFF2-40B4-BE49-F238E27FC236}">
                <a16:creationId xmlns:a16="http://schemas.microsoft.com/office/drawing/2014/main" id="{B41F895E-1312-4026-99A5-B3C46F96A7E1}"/>
              </a:ext>
            </a:extLst>
          </p:cNvPr>
          <p:cNvCxnSpPr>
            <a:cxnSpLocks/>
            <a:stCxn id="80" idx="6"/>
          </p:cNvCxnSpPr>
          <p:nvPr/>
        </p:nvCxnSpPr>
        <p:spPr>
          <a:xfrm>
            <a:off x="8764827" y="1684171"/>
            <a:ext cx="2228930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C8398FB-D089-4E94-A05B-9A5A2D5E984A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522327" y="2023111"/>
            <a:ext cx="634454" cy="380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92EC4B8-C951-4673-981A-7768EF7CEE09}"/>
              </a:ext>
            </a:extLst>
          </p:cNvPr>
          <p:cNvSpPr/>
          <p:nvPr/>
        </p:nvSpPr>
        <p:spPr>
          <a:xfrm>
            <a:off x="501888" y="2729966"/>
            <a:ext cx="1949122" cy="1949122"/>
          </a:xfrm>
          <a:prstGeom prst="ellipse">
            <a:avLst/>
          </a:prstGeom>
          <a:solidFill>
            <a:schemeClr val="bg1"/>
          </a:solidFill>
          <a:ln w="107950">
            <a:solidFill>
              <a:srgbClr val="3F5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40285D3-D322-4596-BA0F-EB69C35E184C}"/>
              </a:ext>
            </a:extLst>
          </p:cNvPr>
          <p:cNvSpPr/>
          <p:nvPr/>
        </p:nvSpPr>
        <p:spPr>
          <a:xfrm>
            <a:off x="2719308" y="2729966"/>
            <a:ext cx="1949122" cy="1949122"/>
          </a:xfrm>
          <a:prstGeom prst="ellipse">
            <a:avLst/>
          </a:prstGeom>
          <a:noFill/>
          <a:ln w="107950">
            <a:solidFill>
              <a:srgbClr val="862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1F04C66-D0AC-4F6B-9560-F5B17F3A705E}"/>
              </a:ext>
            </a:extLst>
          </p:cNvPr>
          <p:cNvSpPr/>
          <p:nvPr/>
        </p:nvSpPr>
        <p:spPr>
          <a:xfrm>
            <a:off x="5378688" y="2729966"/>
            <a:ext cx="1949122" cy="1949122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DB93E50-DE40-46AB-84F6-F39392157656}"/>
              </a:ext>
            </a:extLst>
          </p:cNvPr>
          <p:cNvSpPr/>
          <p:nvPr/>
        </p:nvSpPr>
        <p:spPr>
          <a:xfrm>
            <a:off x="7538958" y="2729966"/>
            <a:ext cx="1949122" cy="1949122"/>
          </a:xfrm>
          <a:prstGeom prst="ellipse">
            <a:avLst/>
          </a:prstGeom>
          <a:noFill/>
          <a:ln w="107950">
            <a:solidFill>
              <a:srgbClr val="00A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6710AF9-0CEB-4683-9D35-51A6B7BF5A6E}"/>
              </a:ext>
            </a:extLst>
          </p:cNvPr>
          <p:cNvSpPr/>
          <p:nvPr/>
        </p:nvSpPr>
        <p:spPr>
          <a:xfrm>
            <a:off x="4231882" y="4673737"/>
            <a:ext cx="1577340" cy="1577340"/>
          </a:xfrm>
          <a:prstGeom prst="ellipse">
            <a:avLst/>
          </a:prstGeom>
          <a:noFill/>
          <a:ln w="107950">
            <a:solidFill>
              <a:srgbClr val="227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Styringsgruppen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6CB64E5-9D13-4E36-8CD2-9C3CAAD47A4B}"/>
              </a:ext>
            </a:extLst>
          </p:cNvPr>
          <p:cNvSpPr/>
          <p:nvPr/>
        </p:nvSpPr>
        <p:spPr>
          <a:xfrm>
            <a:off x="8940393" y="4668794"/>
            <a:ext cx="1577340" cy="1577340"/>
          </a:xfrm>
          <a:prstGeom prst="ellipse">
            <a:avLst/>
          </a:prstGeom>
          <a:noFill/>
          <a:ln w="107950">
            <a:solidFill>
              <a:srgbClr val="227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Styringsgruppen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DBAD608-E44D-466C-8BA4-1CE33A2BA3DC}"/>
              </a:ext>
            </a:extLst>
          </p:cNvPr>
          <p:cNvSpPr/>
          <p:nvPr/>
        </p:nvSpPr>
        <p:spPr>
          <a:xfrm>
            <a:off x="9970046" y="2824550"/>
            <a:ext cx="2001277" cy="1902319"/>
          </a:xfrm>
          <a:prstGeom prst="ellipse">
            <a:avLst/>
          </a:prstGeom>
          <a:noFill/>
          <a:ln w="107950">
            <a:solidFill>
              <a:srgbClr val="E35F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0" i="0" u="none" strike="noStrike" kern="1200" cap="none" spc="0" normalizeH="0" baseline="0" noProof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583B0B9E-F6EC-4FCA-97F7-3D85B23DD6ED}"/>
              </a:ext>
            </a:extLst>
          </p:cNvPr>
          <p:cNvCxnSpPr>
            <a:cxnSpLocks/>
          </p:cNvCxnSpPr>
          <p:nvPr/>
        </p:nvCxnSpPr>
        <p:spPr>
          <a:xfrm>
            <a:off x="457200" y="2026920"/>
            <a:ext cx="91440" cy="0"/>
          </a:xfrm>
          <a:prstGeom prst="straightConnector1">
            <a:avLst/>
          </a:prstGeom>
          <a:ln w="34925">
            <a:solidFill>
              <a:srgbClr val="35567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FA903C1D-1998-42E4-B00C-73ECE3D04604}"/>
              </a:ext>
            </a:extLst>
          </p:cNvPr>
          <p:cNvCxnSpPr>
            <a:cxnSpLocks/>
            <a:stCxn id="33" idx="6"/>
            <a:endCxn id="38" idx="2"/>
          </p:cNvCxnSpPr>
          <p:nvPr/>
        </p:nvCxnSpPr>
        <p:spPr>
          <a:xfrm>
            <a:off x="1763949" y="2023110"/>
            <a:ext cx="1643868" cy="2228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30083B05-6411-4710-83D7-F316B77407D9}"/>
              </a:ext>
            </a:extLst>
          </p:cNvPr>
          <p:cNvCxnSpPr>
            <a:cxnSpLocks/>
            <a:stCxn id="38" idx="6"/>
            <a:endCxn id="48" idx="2"/>
          </p:cNvCxnSpPr>
          <p:nvPr/>
        </p:nvCxnSpPr>
        <p:spPr>
          <a:xfrm flipV="1">
            <a:off x="3980473" y="2015976"/>
            <a:ext cx="2076713" cy="9362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0A851218-3CAF-4BA7-A7D1-8F0F7F6CAAB4}"/>
              </a:ext>
            </a:extLst>
          </p:cNvPr>
          <p:cNvCxnSpPr>
            <a:cxnSpLocks/>
            <a:stCxn id="47" idx="6"/>
            <a:endCxn id="65" idx="2"/>
          </p:cNvCxnSpPr>
          <p:nvPr/>
        </p:nvCxnSpPr>
        <p:spPr>
          <a:xfrm flipV="1">
            <a:off x="6661848" y="2013573"/>
            <a:ext cx="1568250" cy="2404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>
            <a:extLst>
              <a:ext uri="{FF2B5EF4-FFF2-40B4-BE49-F238E27FC236}">
                <a16:creationId xmlns:a16="http://schemas.microsoft.com/office/drawing/2014/main" id="{6499F011-6446-4756-A3C0-953324264FB2}"/>
              </a:ext>
            </a:extLst>
          </p:cNvPr>
          <p:cNvCxnSpPr>
            <a:cxnSpLocks/>
            <a:stCxn id="64" idx="6"/>
          </p:cNvCxnSpPr>
          <p:nvPr/>
        </p:nvCxnSpPr>
        <p:spPr>
          <a:xfrm>
            <a:off x="8834758" y="2013574"/>
            <a:ext cx="894304" cy="5011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e 33">
            <a:extLst>
              <a:ext uri="{FF2B5EF4-FFF2-40B4-BE49-F238E27FC236}">
                <a16:creationId xmlns:a16="http://schemas.microsoft.com/office/drawing/2014/main" id="{316233D3-6972-4C0F-9BF7-B09AF74908D9}"/>
              </a:ext>
            </a:extLst>
          </p:cNvPr>
          <p:cNvGrpSpPr/>
          <p:nvPr/>
        </p:nvGrpSpPr>
        <p:grpSpPr>
          <a:xfrm>
            <a:off x="1156781" y="1702270"/>
            <a:ext cx="641681" cy="641681"/>
            <a:chOff x="1410729" y="5349240"/>
            <a:chExt cx="502616" cy="502616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081B4759-A97E-4D58-A5DE-BE1583DA0E57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6E1AE153-ACAC-4484-A845-4D368FF86E5C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A06703E3-E88F-4BCA-9EE2-566CAEFACE6C}"/>
              </a:ext>
            </a:extLst>
          </p:cNvPr>
          <p:cNvGrpSpPr/>
          <p:nvPr/>
        </p:nvGrpSpPr>
        <p:grpSpPr>
          <a:xfrm>
            <a:off x="3373306" y="1704499"/>
            <a:ext cx="641680" cy="641680"/>
            <a:chOff x="1410729" y="5349240"/>
            <a:chExt cx="502616" cy="502616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173E7E96-B22D-4536-AFF0-D9128F2F8684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64ADA157-A151-4867-A9EA-FAA2AF7C687D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E6BFDADC-1D00-4EA8-9A86-522B9A5EB374}"/>
              </a:ext>
            </a:extLst>
          </p:cNvPr>
          <p:cNvGrpSpPr/>
          <p:nvPr/>
        </p:nvGrpSpPr>
        <p:grpSpPr>
          <a:xfrm>
            <a:off x="4677249" y="2383405"/>
            <a:ext cx="642975" cy="642975"/>
            <a:chOff x="1410729" y="5349240"/>
            <a:chExt cx="502616" cy="502616"/>
          </a:xfrm>
          <a:solidFill>
            <a:schemeClr val="bg1"/>
          </a:solidFill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9497E4E8-EA38-408B-B280-4D394CE5DB38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grpFill/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43D881A3-C443-40A4-ABBB-9E3203FE8BF1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227839"/>
            </a:solidFill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C8D5E846-01EE-4D52-B6A2-A14CA9710A14}"/>
              </a:ext>
            </a:extLst>
          </p:cNvPr>
          <p:cNvGrpSpPr/>
          <p:nvPr/>
        </p:nvGrpSpPr>
        <p:grpSpPr>
          <a:xfrm>
            <a:off x="6022817" y="1696461"/>
            <a:ext cx="639031" cy="639031"/>
            <a:chOff x="1410729" y="5349240"/>
            <a:chExt cx="502616" cy="502616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1C270005-7530-44C1-8C9A-11F302E2DE81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91A9A5D-61CB-48F5-BCEE-4176F338D5FE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nb-NO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53" name="Rett linje 52">
            <a:extLst>
              <a:ext uri="{FF2B5EF4-FFF2-40B4-BE49-F238E27FC236}">
                <a16:creationId xmlns:a16="http://schemas.microsoft.com/office/drawing/2014/main" id="{CE023AB2-DE96-4196-8A9B-5FB9BB2DE1F9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4998736" y="2067837"/>
            <a:ext cx="0" cy="350149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53">
            <a:extLst>
              <a:ext uri="{FF2B5EF4-FFF2-40B4-BE49-F238E27FC236}">
                <a16:creationId xmlns:a16="http://schemas.microsoft.com/office/drawing/2014/main" id="{D2536734-A65A-4722-90BC-70598ECA4971}"/>
              </a:ext>
            </a:extLst>
          </p:cNvPr>
          <p:cNvCxnSpPr>
            <a:cxnSpLocks/>
            <a:stCxn id="42" idx="4"/>
            <a:endCxn id="14" idx="0"/>
          </p:cNvCxnSpPr>
          <p:nvPr/>
        </p:nvCxnSpPr>
        <p:spPr>
          <a:xfrm>
            <a:off x="4998737" y="3026380"/>
            <a:ext cx="21815" cy="164735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tt linje 56">
            <a:extLst>
              <a:ext uri="{FF2B5EF4-FFF2-40B4-BE49-F238E27FC236}">
                <a16:creationId xmlns:a16="http://schemas.microsoft.com/office/drawing/2014/main" id="{6ADE651F-A794-41C1-A92F-3BD140F7655C}"/>
              </a:ext>
            </a:extLst>
          </p:cNvPr>
          <p:cNvCxnSpPr>
            <a:cxnSpLocks/>
            <a:stCxn id="37" idx="4"/>
            <a:endCxn id="11" idx="0"/>
          </p:cNvCxnSpPr>
          <p:nvPr/>
        </p:nvCxnSpPr>
        <p:spPr>
          <a:xfrm flipH="1">
            <a:off x="3693869" y="2346179"/>
            <a:ext cx="277" cy="383787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tt linje 58">
            <a:extLst>
              <a:ext uri="{FF2B5EF4-FFF2-40B4-BE49-F238E27FC236}">
                <a16:creationId xmlns:a16="http://schemas.microsoft.com/office/drawing/2014/main" id="{C230CF31-E6C2-4069-AE33-57F7E5DA5287}"/>
              </a:ext>
            </a:extLst>
          </p:cNvPr>
          <p:cNvCxnSpPr>
            <a:cxnSpLocks/>
            <a:stCxn id="32" idx="4"/>
            <a:endCxn id="10" idx="0"/>
          </p:cNvCxnSpPr>
          <p:nvPr/>
        </p:nvCxnSpPr>
        <p:spPr>
          <a:xfrm flipH="1">
            <a:off x="1476449" y="2343951"/>
            <a:ext cx="1173" cy="386015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25B9A95E-438C-4B5A-B1E3-B37335234231}"/>
              </a:ext>
            </a:extLst>
          </p:cNvPr>
          <p:cNvCxnSpPr>
            <a:cxnSpLocks/>
            <a:stCxn id="64" idx="4"/>
            <a:endCxn id="13" idx="0"/>
          </p:cNvCxnSpPr>
          <p:nvPr/>
        </p:nvCxnSpPr>
        <p:spPr>
          <a:xfrm flipH="1">
            <a:off x="8513519" y="2333088"/>
            <a:ext cx="1725" cy="396878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tt linje 60">
            <a:extLst>
              <a:ext uri="{FF2B5EF4-FFF2-40B4-BE49-F238E27FC236}">
                <a16:creationId xmlns:a16="http://schemas.microsoft.com/office/drawing/2014/main" id="{6342C172-5447-4366-BE33-F80C457912C6}"/>
              </a:ext>
            </a:extLst>
          </p:cNvPr>
          <p:cNvCxnSpPr>
            <a:cxnSpLocks/>
            <a:stCxn id="47" idx="4"/>
            <a:endCxn id="12" idx="0"/>
          </p:cNvCxnSpPr>
          <p:nvPr/>
        </p:nvCxnSpPr>
        <p:spPr>
          <a:xfrm>
            <a:off x="6342333" y="2335492"/>
            <a:ext cx="10916" cy="394474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181780DE-58D3-4C93-8CA3-E117C1915F89}"/>
              </a:ext>
            </a:extLst>
          </p:cNvPr>
          <p:cNvGrpSpPr/>
          <p:nvPr/>
        </p:nvGrpSpPr>
        <p:grpSpPr>
          <a:xfrm>
            <a:off x="8195729" y="1694059"/>
            <a:ext cx="639029" cy="639029"/>
            <a:chOff x="1410729" y="5349240"/>
            <a:chExt cx="502616" cy="502616"/>
          </a:xfrm>
        </p:grpSpPr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C5A48F41-0767-4A16-96BC-163052FC24FA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85F9B55-66B9-4546-AA07-026383FBE723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355675"/>
            </a:solidFill>
            <a:ln>
              <a:solidFill>
                <a:srgbClr val="355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82" name="Gruppe 81">
            <a:extLst>
              <a:ext uri="{FF2B5EF4-FFF2-40B4-BE49-F238E27FC236}">
                <a16:creationId xmlns:a16="http://schemas.microsoft.com/office/drawing/2014/main" id="{263B4DAC-E130-45F5-8443-FE0C9408D55A}"/>
              </a:ext>
            </a:extLst>
          </p:cNvPr>
          <p:cNvGrpSpPr/>
          <p:nvPr/>
        </p:nvGrpSpPr>
        <p:grpSpPr>
          <a:xfrm>
            <a:off x="9411521" y="2377087"/>
            <a:ext cx="641232" cy="641232"/>
            <a:chOff x="1410729" y="5349240"/>
            <a:chExt cx="502616" cy="502616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B2C069F5-5984-4022-84B0-D44566830C39}"/>
                </a:ext>
              </a:extLst>
            </p:cNvPr>
            <p:cNvSpPr/>
            <p:nvPr/>
          </p:nvSpPr>
          <p:spPr>
            <a:xfrm>
              <a:off x="1410729" y="5349240"/>
              <a:ext cx="502616" cy="502616"/>
            </a:xfrm>
            <a:prstGeom prst="ellipse">
              <a:avLst/>
            </a:prstGeom>
            <a:noFill/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1EC9D5C0-5BCC-4FB3-8BFE-FE9D0B9C77F5}"/>
                </a:ext>
              </a:extLst>
            </p:cNvPr>
            <p:cNvSpPr/>
            <p:nvPr/>
          </p:nvSpPr>
          <p:spPr>
            <a:xfrm>
              <a:off x="1437761" y="5376272"/>
              <a:ext cx="448551" cy="448551"/>
            </a:xfrm>
            <a:prstGeom prst="ellipse">
              <a:avLst/>
            </a:prstGeom>
            <a:solidFill>
              <a:srgbClr val="227839"/>
            </a:solidFill>
            <a:ln>
              <a:solidFill>
                <a:srgbClr val="2278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SG</a:t>
              </a:r>
              <a:r>
                <a:rPr kumimoji="0" lang="nb-NO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5" name="Rett linje 84">
            <a:extLst>
              <a:ext uri="{FF2B5EF4-FFF2-40B4-BE49-F238E27FC236}">
                <a16:creationId xmlns:a16="http://schemas.microsoft.com/office/drawing/2014/main" id="{A8B7F4C1-AE75-4D7C-A1E0-7E57C9D04D63}"/>
              </a:ext>
            </a:extLst>
          </p:cNvPr>
          <p:cNvCxnSpPr>
            <a:cxnSpLocks/>
            <a:endCxn id="83" idx="0"/>
          </p:cNvCxnSpPr>
          <p:nvPr/>
        </p:nvCxnSpPr>
        <p:spPr>
          <a:xfrm>
            <a:off x="9718320" y="2029967"/>
            <a:ext cx="13817" cy="347120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tt linje 85">
            <a:extLst>
              <a:ext uri="{FF2B5EF4-FFF2-40B4-BE49-F238E27FC236}">
                <a16:creationId xmlns:a16="http://schemas.microsoft.com/office/drawing/2014/main" id="{88C68D3B-1D32-44DF-81C0-5CF61F516E06}"/>
              </a:ext>
            </a:extLst>
          </p:cNvPr>
          <p:cNvCxnSpPr>
            <a:cxnSpLocks/>
            <a:stCxn id="83" idx="4"/>
            <a:endCxn id="15" idx="0"/>
          </p:cNvCxnSpPr>
          <p:nvPr/>
        </p:nvCxnSpPr>
        <p:spPr>
          <a:xfrm flipH="1">
            <a:off x="9729063" y="3018319"/>
            <a:ext cx="3074" cy="1650475"/>
          </a:xfrm>
          <a:prstGeom prst="line">
            <a:avLst/>
          </a:prstGeom>
          <a:ln w="31750">
            <a:solidFill>
              <a:srgbClr val="3556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6" name="Gruppe 145">
            <a:extLst>
              <a:ext uri="{FF2B5EF4-FFF2-40B4-BE49-F238E27FC236}">
                <a16:creationId xmlns:a16="http://schemas.microsoft.com/office/drawing/2014/main" id="{2B880D93-96A9-4D64-9D68-083E6BE66A88}"/>
              </a:ext>
            </a:extLst>
          </p:cNvPr>
          <p:cNvGrpSpPr/>
          <p:nvPr/>
        </p:nvGrpSpPr>
        <p:grpSpPr>
          <a:xfrm>
            <a:off x="1109025" y="5602990"/>
            <a:ext cx="2951755" cy="860569"/>
            <a:chOff x="687546" y="4625449"/>
            <a:chExt cx="2951755" cy="860569"/>
          </a:xfrm>
        </p:grpSpPr>
        <p:pic>
          <p:nvPicPr>
            <p:cNvPr id="135" name="Grafikk 134" descr="Dokument">
              <a:extLst>
                <a:ext uri="{FF2B5EF4-FFF2-40B4-BE49-F238E27FC236}">
                  <a16:creationId xmlns:a16="http://schemas.microsoft.com/office/drawing/2014/main" id="{E38A43B0-EBD1-4A50-93C9-A663CAC85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7546" y="4642874"/>
              <a:ext cx="684409" cy="684409"/>
            </a:xfrm>
            <a:prstGeom prst="rect">
              <a:avLst/>
            </a:prstGeom>
          </p:spPr>
        </p:pic>
        <p:pic>
          <p:nvPicPr>
            <p:cNvPr id="136" name="Grafikk 135" descr="Dokument">
              <a:extLst>
                <a:ext uri="{FF2B5EF4-FFF2-40B4-BE49-F238E27FC236}">
                  <a16:creationId xmlns:a16="http://schemas.microsoft.com/office/drawing/2014/main" id="{0FB635FB-7A68-4BB6-8FF0-9F57BA54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22642" y="4625449"/>
              <a:ext cx="684409" cy="684409"/>
            </a:xfrm>
            <a:prstGeom prst="rect">
              <a:avLst/>
            </a:prstGeom>
          </p:spPr>
        </p:pic>
        <p:cxnSp>
          <p:nvCxnSpPr>
            <p:cNvPr id="140" name="Rett linje 139">
              <a:extLst>
                <a:ext uri="{FF2B5EF4-FFF2-40B4-BE49-F238E27FC236}">
                  <a16:creationId xmlns:a16="http://schemas.microsoft.com/office/drawing/2014/main" id="{581C089A-DAAF-456B-BA45-50CF02771D25}"/>
                </a:ext>
              </a:extLst>
            </p:cNvPr>
            <p:cNvCxnSpPr>
              <a:stCxn id="135" idx="2"/>
            </p:cNvCxnSpPr>
            <p:nvPr/>
          </p:nvCxnSpPr>
          <p:spPr>
            <a:xfrm flipH="1">
              <a:off x="1029750" y="5327283"/>
              <a:ext cx="1" cy="158735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tt linje 140">
              <a:extLst>
                <a:ext uri="{FF2B5EF4-FFF2-40B4-BE49-F238E27FC236}">
                  <a16:creationId xmlns:a16="http://schemas.microsoft.com/office/drawing/2014/main" id="{51A00098-9355-4EDA-B098-E7684AEBEDDE}"/>
                </a:ext>
              </a:extLst>
            </p:cNvPr>
            <p:cNvCxnSpPr>
              <a:cxnSpLocks/>
              <a:stCxn id="136" idx="2"/>
            </p:cNvCxnSpPr>
            <p:nvPr/>
          </p:nvCxnSpPr>
          <p:spPr>
            <a:xfrm flipH="1">
              <a:off x="3258857" y="5309858"/>
              <a:ext cx="5990" cy="141227"/>
            </a:xfrm>
            <a:prstGeom prst="line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tt pilkobling 143">
              <a:extLst>
                <a:ext uri="{FF2B5EF4-FFF2-40B4-BE49-F238E27FC236}">
                  <a16:creationId xmlns:a16="http://schemas.microsoft.com/office/drawing/2014/main" id="{30A5DD37-2CB1-4199-81E6-2CA6CD98B484}"/>
                </a:ext>
              </a:extLst>
            </p:cNvPr>
            <p:cNvCxnSpPr/>
            <p:nvPr/>
          </p:nvCxnSpPr>
          <p:spPr>
            <a:xfrm>
              <a:off x="970469" y="5486018"/>
              <a:ext cx="2668832" cy="0"/>
            </a:xfrm>
            <a:prstGeom prst="straightConnector1">
              <a:avLst/>
            </a:prstGeom>
            <a:ln w="22225">
              <a:solidFill>
                <a:schemeClr val="bg2">
                  <a:lumMod val="9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kstSylinder 144">
              <a:extLst>
                <a:ext uri="{FF2B5EF4-FFF2-40B4-BE49-F238E27FC236}">
                  <a16:creationId xmlns:a16="http://schemas.microsoft.com/office/drawing/2014/main" id="{8A0BCCEF-CBD0-45FC-AD8D-01EEA9D19068}"/>
                </a:ext>
              </a:extLst>
            </p:cNvPr>
            <p:cNvSpPr txBox="1"/>
            <p:nvPr/>
          </p:nvSpPr>
          <p:spPr>
            <a:xfrm>
              <a:off x="1560682" y="5020433"/>
              <a:ext cx="14458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Rapport 1  </a:t>
              </a:r>
            </a:p>
          </p:txBody>
        </p:sp>
      </p:grpSp>
      <p:pic>
        <p:nvPicPr>
          <p:cNvPr id="148" name="Grafikk 147" descr="Dokument">
            <a:extLst>
              <a:ext uri="{FF2B5EF4-FFF2-40B4-BE49-F238E27FC236}">
                <a16:creationId xmlns:a16="http://schemas.microsoft.com/office/drawing/2014/main" id="{157E6140-4A73-480C-A8BB-2C6EDD9C5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9743" y="5599071"/>
            <a:ext cx="684409" cy="684409"/>
          </a:xfrm>
          <a:prstGeom prst="rect">
            <a:avLst/>
          </a:prstGeom>
        </p:spPr>
      </p:pic>
      <p:pic>
        <p:nvPicPr>
          <p:cNvPr id="149" name="Grafikk 148" descr="Dokument">
            <a:extLst>
              <a:ext uri="{FF2B5EF4-FFF2-40B4-BE49-F238E27FC236}">
                <a16:creationId xmlns:a16="http://schemas.microsoft.com/office/drawing/2014/main" id="{4E30331D-358C-4E0C-B386-5CDF713C05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02298" y="5579192"/>
            <a:ext cx="684409" cy="684409"/>
          </a:xfrm>
          <a:prstGeom prst="rect">
            <a:avLst/>
          </a:prstGeom>
        </p:spPr>
      </p:pic>
      <p:cxnSp>
        <p:nvCxnSpPr>
          <p:cNvPr id="150" name="Rett linje 149">
            <a:extLst>
              <a:ext uri="{FF2B5EF4-FFF2-40B4-BE49-F238E27FC236}">
                <a16:creationId xmlns:a16="http://schemas.microsoft.com/office/drawing/2014/main" id="{678B4059-3087-4283-B452-55883827B5F3}"/>
              </a:ext>
            </a:extLst>
          </p:cNvPr>
          <p:cNvCxnSpPr>
            <a:stCxn id="148" idx="2"/>
          </p:cNvCxnSpPr>
          <p:nvPr/>
        </p:nvCxnSpPr>
        <p:spPr>
          <a:xfrm flipH="1">
            <a:off x="6431947" y="6283480"/>
            <a:ext cx="1" cy="158735"/>
          </a:xfrm>
          <a:prstGeom prst="line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Rett linje 150">
            <a:extLst>
              <a:ext uri="{FF2B5EF4-FFF2-40B4-BE49-F238E27FC236}">
                <a16:creationId xmlns:a16="http://schemas.microsoft.com/office/drawing/2014/main" id="{408E6EDE-EDB1-4D83-9A1B-4C4AD5F44641}"/>
              </a:ext>
            </a:extLst>
          </p:cNvPr>
          <p:cNvCxnSpPr>
            <a:cxnSpLocks/>
            <a:stCxn id="149" idx="2"/>
          </p:cNvCxnSpPr>
          <p:nvPr/>
        </p:nvCxnSpPr>
        <p:spPr>
          <a:xfrm flipH="1">
            <a:off x="8538513" y="6263601"/>
            <a:ext cx="5990" cy="141227"/>
          </a:xfrm>
          <a:prstGeom prst="line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Rett pilkobling 151">
            <a:extLst>
              <a:ext uri="{FF2B5EF4-FFF2-40B4-BE49-F238E27FC236}">
                <a16:creationId xmlns:a16="http://schemas.microsoft.com/office/drawing/2014/main" id="{5A3F9BFC-A437-4CE6-BB67-A93A56A49325}"/>
              </a:ext>
            </a:extLst>
          </p:cNvPr>
          <p:cNvCxnSpPr>
            <a:cxnSpLocks/>
          </p:cNvCxnSpPr>
          <p:nvPr/>
        </p:nvCxnSpPr>
        <p:spPr>
          <a:xfrm>
            <a:off x="6422008" y="6420017"/>
            <a:ext cx="2528324" cy="1544"/>
          </a:xfrm>
          <a:prstGeom prst="straightConnector1">
            <a:avLst/>
          </a:prstGeom>
          <a:ln w="22225">
            <a:solidFill>
              <a:schemeClr val="bg2">
                <a:lumMod val="9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kstSylinder 152">
            <a:extLst>
              <a:ext uri="{FF2B5EF4-FFF2-40B4-BE49-F238E27FC236}">
                <a16:creationId xmlns:a16="http://schemas.microsoft.com/office/drawing/2014/main" id="{C995C7AC-E19F-4424-9C5C-D486358734E2}"/>
              </a:ext>
            </a:extLst>
          </p:cNvPr>
          <p:cNvSpPr txBox="1"/>
          <p:nvPr/>
        </p:nvSpPr>
        <p:spPr>
          <a:xfrm>
            <a:off x="6861100" y="5903119"/>
            <a:ext cx="144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Rapport </a:t>
            </a:r>
            <a:r>
              <a:rPr lang="nb-NO" sz="1200" dirty="0">
                <a:solidFill>
                  <a:srgbClr val="E7E6E6">
                    <a:lumMod val="50000"/>
                  </a:srgbClr>
                </a:solidFill>
                <a:latin typeface="Calibri Light" panose="020F0302020204030204"/>
              </a:rPr>
              <a:t>2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&amp; 3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9175DCD-5FD5-4E30-A1E5-D3891AEE86D0}"/>
              </a:ext>
            </a:extLst>
          </p:cNvPr>
          <p:cNvSpPr txBox="1"/>
          <p:nvPr/>
        </p:nvSpPr>
        <p:spPr>
          <a:xfrm>
            <a:off x="419100" y="1376990"/>
            <a:ext cx="6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FaFo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F4296CF7-57C0-4080-BD36-00DA2AB4957B}"/>
              </a:ext>
            </a:extLst>
          </p:cNvPr>
          <p:cNvSpPr txBox="1"/>
          <p:nvPr/>
        </p:nvSpPr>
        <p:spPr>
          <a:xfrm>
            <a:off x="391211" y="1996440"/>
            <a:ext cx="91668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Menon</a:t>
            </a:r>
          </a:p>
        </p:txBody>
      </p: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0C2AE35F-B2AB-46AD-BBCB-530A38E01883}"/>
              </a:ext>
            </a:extLst>
          </p:cNvPr>
          <p:cNvCxnSpPr>
            <a:endCxn id="16" idx="0"/>
          </p:cNvCxnSpPr>
          <p:nvPr/>
        </p:nvCxnSpPr>
        <p:spPr>
          <a:xfrm flipH="1">
            <a:off x="10970685" y="1689258"/>
            <a:ext cx="23072" cy="1135292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Plassholder for lysbildenummer 3">
            <a:extLst>
              <a:ext uri="{FF2B5EF4-FFF2-40B4-BE49-F238E27FC236}">
                <a16:creationId xmlns:a16="http://schemas.microsoft.com/office/drawing/2014/main" id="{28FBB9DB-7680-46C4-AA7B-4F9B963A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Rektangel 168">
            <a:extLst>
              <a:ext uri="{FF2B5EF4-FFF2-40B4-BE49-F238E27FC236}">
                <a16:creationId xmlns:a16="http://schemas.microsoft.com/office/drawing/2014/main" id="{BF8AF951-F2AE-4CDA-8DE6-FC6CA564239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TekstSylinder 104">
            <a:extLst>
              <a:ext uri="{FF2B5EF4-FFF2-40B4-BE49-F238E27FC236}">
                <a16:creationId xmlns:a16="http://schemas.microsoft.com/office/drawing/2014/main" id="{A76B2E83-C8FC-4B73-A008-9BE2EB7E68A5}"/>
              </a:ext>
            </a:extLst>
          </p:cNvPr>
          <p:cNvSpPr txBox="1"/>
          <p:nvPr/>
        </p:nvSpPr>
        <p:spPr>
          <a:xfrm>
            <a:off x="9946021" y="3235965"/>
            <a:ext cx="20253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Sluttrapport: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«Maritim Kompetanse i en Digital Fremtid</a:t>
            </a:r>
          </a:p>
        </p:txBody>
      </p:sp>
      <p:sp>
        <p:nvSpPr>
          <p:cNvPr id="106" name="TekstSylinder 105">
            <a:extLst>
              <a:ext uri="{FF2B5EF4-FFF2-40B4-BE49-F238E27FC236}">
                <a16:creationId xmlns:a16="http://schemas.microsoft.com/office/drawing/2014/main" id="{50887FDB-B208-4E8A-821D-0CD890A58197}"/>
              </a:ext>
            </a:extLst>
          </p:cNvPr>
          <p:cNvSpPr txBox="1"/>
          <p:nvPr/>
        </p:nvSpPr>
        <p:spPr>
          <a:xfrm>
            <a:off x="7584032" y="3231308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Implikasjoner av digitalisering for de maritime utdanningsinstitusjonene </a:t>
            </a:r>
          </a:p>
        </p:txBody>
      </p:sp>
      <p:sp>
        <p:nvSpPr>
          <p:cNvPr id="107" name="TekstSylinder 106">
            <a:extLst>
              <a:ext uri="{FF2B5EF4-FFF2-40B4-BE49-F238E27FC236}">
                <a16:creationId xmlns:a16="http://schemas.microsoft.com/office/drawing/2014/main" id="{FEA2DD90-CC60-4B7D-A3A8-8D7A0EA686EE}"/>
              </a:ext>
            </a:extLst>
          </p:cNvPr>
          <p:cNvSpPr txBox="1"/>
          <p:nvPr/>
        </p:nvSpPr>
        <p:spPr>
          <a:xfrm>
            <a:off x="5418770" y="3277839"/>
            <a:ext cx="1861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Implikasjoner for sjøfolkenes kompetanse </a:t>
            </a:r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CDFFC3C7-1DFD-4B9B-8D14-639590402CD1}"/>
              </a:ext>
            </a:extLst>
          </p:cNvPr>
          <p:cNvSpPr txBox="1"/>
          <p:nvPr/>
        </p:nvSpPr>
        <p:spPr>
          <a:xfrm>
            <a:off x="2781547" y="3247203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Digitaliseringens muligheter og bedrifters kompetansebehov II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E888F5ED-C9AC-4F15-A3A5-686DFEF4004E}"/>
              </a:ext>
            </a:extLst>
          </p:cNvPr>
          <p:cNvSpPr txBox="1"/>
          <p:nvPr/>
        </p:nvSpPr>
        <p:spPr>
          <a:xfrm>
            <a:off x="545774" y="3239287"/>
            <a:ext cx="1861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Digitaliseringens muligheter og bedrifters kompetansebehov I</a:t>
            </a: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0" name="Picture 4" descr="Relatert bilde">
            <a:extLst>
              <a:ext uri="{FF2B5EF4-FFF2-40B4-BE49-F238E27FC236}">
                <a16:creationId xmlns:a16="http://schemas.microsoft.com/office/drawing/2014/main" id="{E1F492BA-60A2-4ED5-91D3-65CD96B85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prstClr val="black"/>
              <a:srgbClr val="E35F1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174" y="3802503"/>
            <a:ext cx="846505" cy="63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Bilderesultat for symbol school">
            <a:extLst>
              <a:ext uri="{FF2B5EF4-FFF2-40B4-BE49-F238E27FC236}">
                <a16:creationId xmlns:a16="http://schemas.microsoft.com/office/drawing/2014/main" id="{0B85CCB1-260E-4A05-BF77-7B4FC6D6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598" y="3688764"/>
            <a:ext cx="780117" cy="78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Bilde 111">
            <a:extLst>
              <a:ext uri="{FF2B5EF4-FFF2-40B4-BE49-F238E27FC236}">
                <a16:creationId xmlns:a16="http://schemas.microsoft.com/office/drawing/2014/main" id="{82775C31-93AD-4AA2-9D3F-DB1E5E8DAF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98"/>
          <a:stretch/>
        </p:blipFill>
        <p:spPr>
          <a:xfrm>
            <a:off x="6032912" y="3772563"/>
            <a:ext cx="633063" cy="632448"/>
          </a:xfrm>
          <a:prstGeom prst="rect">
            <a:avLst/>
          </a:prstGeom>
        </p:spPr>
      </p:pic>
      <p:pic>
        <p:nvPicPr>
          <p:cNvPr id="113" name="Bilde 112">
            <a:extLst>
              <a:ext uri="{FF2B5EF4-FFF2-40B4-BE49-F238E27FC236}">
                <a16:creationId xmlns:a16="http://schemas.microsoft.com/office/drawing/2014/main" id="{FFD84A18-748D-4FEC-8FC4-47DBD969794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882" y="3836129"/>
            <a:ext cx="910876" cy="454273"/>
          </a:xfrm>
          <a:prstGeom prst="rect">
            <a:avLst/>
          </a:prstGeom>
        </p:spPr>
      </p:pic>
      <p:pic>
        <p:nvPicPr>
          <p:cNvPr id="114" name="Bilde 113">
            <a:extLst>
              <a:ext uri="{FF2B5EF4-FFF2-40B4-BE49-F238E27FC236}">
                <a16:creationId xmlns:a16="http://schemas.microsoft.com/office/drawing/2014/main" id="{B6DFDB66-44C5-49E6-95DA-A7551B0E523B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6783" y="3836128"/>
            <a:ext cx="910876" cy="454273"/>
          </a:xfrm>
          <a:prstGeom prst="rect">
            <a:avLst/>
          </a:prstGeom>
        </p:spPr>
      </p:pic>
      <p:cxnSp>
        <p:nvCxnSpPr>
          <p:cNvPr id="117" name="Rett pilkobling 116">
            <a:extLst>
              <a:ext uri="{FF2B5EF4-FFF2-40B4-BE49-F238E27FC236}">
                <a16:creationId xmlns:a16="http://schemas.microsoft.com/office/drawing/2014/main" id="{AD47A8C2-C81C-46A3-B7D2-A0DBF7C0277F}"/>
              </a:ext>
            </a:extLst>
          </p:cNvPr>
          <p:cNvCxnSpPr>
            <a:cxnSpLocks/>
          </p:cNvCxnSpPr>
          <p:nvPr/>
        </p:nvCxnSpPr>
        <p:spPr>
          <a:xfrm>
            <a:off x="5004456" y="1684170"/>
            <a:ext cx="0" cy="318290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tt pilkobling 117">
            <a:extLst>
              <a:ext uri="{FF2B5EF4-FFF2-40B4-BE49-F238E27FC236}">
                <a16:creationId xmlns:a16="http://schemas.microsoft.com/office/drawing/2014/main" id="{4BDB46CD-8DAF-466C-B256-3FDD6C86314D}"/>
              </a:ext>
            </a:extLst>
          </p:cNvPr>
          <p:cNvCxnSpPr>
            <a:cxnSpLocks/>
          </p:cNvCxnSpPr>
          <p:nvPr/>
        </p:nvCxnSpPr>
        <p:spPr>
          <a:xfrm>
            <a:off x="9716436" y="1678150"/>
            <a:ext cx="0" cy="318290"/>
          </a:xfrm>
          <a:prstGeom prst="straightConnector1">
            <a:avLst/>
          </a:prstGeom>
          <a:ln w="3175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Ellipse 114">
            <a:extLst>
              <a:ext uri="{FF2B5EF4-FFF2-40B4-BE49-F238E27FC236}">
                <a16:creationId xmlns:a16="http://schemas.microsoft.com/office/drawing/2014/main" id="{FD038893-7C02-4E5F-BB66-19F09B8BFF8D}"/>
              </a:ext>
            </a:extLst>
          </p:cNvPr>
          <p:cNvSpPr/>
          <p:nvPr/>
        </p:nvSpPr>
        <p:spPr>
          <a:xfrm>
            <a:off x="962640" y="4575339"/>
            <a:ext cx="1000255" cy="956603"/>
          </a:xfrm>
          <a:prstGeom prst="ellipse">
            <a:avLst/>
          </a:prstGeom>
          <a:solidFill>
            <a:schemeClr val="bg1"/>
          </a:solidFill>
          <a:ln w="107950">
            <a:solidFill>
              <a:srgbClr val="3F53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355675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Bergen 31.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august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433326FE-9420-4300-B141-2E1CB369043E}"/>
              </a:ext>
            </a:extLst>
          </p:cNvPr>
          <p:cNvSpPr/>
          <p:nvPr/>
        </p:nvSpPr>
        <p:spPr>
          <a:xfrm>
            <a:off x="3184645" y="4623558"/>
            <a:ext cx="946800" cy="910800"/>
          </a:xfrm>
          <a:prstGeom prst="ellipse">
            <a:avLst/>
          </a:prstGeom>
          <a:noFill/>
          <a:ln w="107950">
            <a:solidFill>
              <a:srgbClr val="862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Ålesund 17. sept.</a:t>
            </a:r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DB6EAE82-59D3-4647-919D-B8BA0B4F8613}"/>
              </a:ext>
            </a:extLst>
          </p:cNvPr>
          <p:cNvSpPr/>
          <p:nvPr/>
        </p:nvSpPr>
        <p:spPr>
          <a:xfrm>
            <a:off x="5918021" y="4604027"/>
            <a:ext cx="946800" cy="910800"/>
          </a:xfrm>
          <a:prstGeom prst="ellipse">
            <a:avLst/>
          </a:pr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Oslo 22. oktober</a:t>
            </a:r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B1831FBE-C491-4E41-96A7-5D72DF830302}"/>
              </a:ext>
            </a:extLst>
          </p:cNvPr>
          <p:cNvSpPr/>
          <p:nvPr/>
        </p:nvSpPr>
        <p:spPr>
          <a:xfrm>
            <a:off x="8017143" y="4613966"/>
            <a:ext cx="946800" cy="910800"/>
          </a:xfrm>
          <a:prstGeom prst="ellipse">
            <a:avLst/>
          </a:prstGeom>
          <a:noFill/>
          <a:ln w="107950">
            <a:solidFill>
              <a:srgbClr val="00A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Tr.heim</a:t>
            </a:r>
            <a:r>
              <a:rPr kumimoji="0" lang="nb-NO" sz="1100" b="0" i="0" u="none" strike="noStrike" kern="1200" cap="none" spc="0" normalizeH="0" baseline="0" noProof="0" dirty="0">
                <a:ln>
                  <a:noFill/>
                </a:ln>
                <a:solidFill>
                  <a:srgbClr val="35567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12. nov.</a:t>
            </a:r>
          </a:p>
        </p:txBody>
      </p:sp>
    </p:spTree>
    <p:extLst>
      <p:ext uri="{BB962C8B-B14F-4D97-AF65-F5344CB8AC3E}">
        <p14:creationId xmlns:p14="http://schemas.microsoft.com/office/powerpoint/2010/main" val="381557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FCC7D79-648D-49D7-BDD0-7D7BD4110B35}"/>
              </a:ext>
            </a:extLst>
          </p:cNvPr>
          <p:cNvSpPr txBox="1"/>
          <p:nvPr/>
        </p:nvSpPr>
        <p:spPr>
          <a:xfrm>
            <a:off x="571500" y="1479153"/>
            <a:ext cx="10769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Styringsgruppen består av ledere fra følgende selskap og organisasjoner 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21FDEEB3-7903-4F9C-82D8-53C1D2EF3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" y="2750676"/>
            <a:ext cx="13239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DIR logo">
            <a:extLst>
              <a:ext uri="{FF2B5EF4-FFF2-40B4-BE49-F238E27FC236}">
                <a16:creationId xmlns:a16="http://schemas.microsoft.com/office/drawing/2014/main" id="{F30C470E-B64A-4289-9D3C-C62A35B5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90" y="4048038"/>
            <a:ext cx="2914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Bilde 54">
            <a:extLst>
              <a:ext uri="{FF2B5EF4-FFF2-40B4-BE49-F238E27FC236}">
                <a16:creationId xmlns:a16="http://schemas.microsoft.com/office/drawing/2014/main" id="{8B931E98-1554-4E5F-A165-35024E73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075"/>
          <a:stretch/>
        </p:blipFill>
        <p:spPr>
          <a:xfrm>
            <a:off x="895758" y="5322225"/>
            <a:ext cx="2182314" cy="819150"/>
          </a:xfrm>
          <a:prstGeom prst="rect">
            <a:avLst/>
          </a:prstGeom>
        </p:spPr>
      </p:pic>
      <p:pic>
        <p:nvPicPr>
          <p:cNvPr id="2056" name="Picture 8" descr="Bilderesultat for odfjell logo">
            <a:extLst>
              <a:ext uri="{FF2B5EF4-FFF2-40B4-BE49-F238E27FC236}">
                <a16:creationId xmlns:a16="http://schemas.microsoft.com/office/drawing/2014/main" id="{3280352E-0094-494F-9E34-DF4774B6C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49" y="3120291"/>
            <a:ext cx="2596572" cy="6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esultat for sÃ¸lvtrans logo">
            <a:extLst>
              <a:ext uri="{FF2B5EF4-FFF2-40B4-BE49-F238E27FC236}">
                <a16:creationId xmlns:a16="http://schemas.microsoft.com/office/drawing/2014/main" id="{2DC8B0AA-021E-4D2B-A190-1586D414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71" y="2865219"/>
            <a:ext cx="2343150" cy="82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Bilde 55">
            <a:extLst>
              <a:ext uri="{FF2B5EF4-FFF2-40B4-BE49-F238E27FC236}">
                <a16:creationId xmlns:a16="http://schemas.microsoft.com/office/drawing/2014/main" id="{F793BF89-D850-47B7-88BD-89F09451AA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004" y="5306525"/>
            <a:ext cx="1782028" cy="819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60" name="Picture 12" descr="Bilderesultat for olympic subsea logo">
            <a:extLst>
              <a:ext uri="{FF2B5EF4-FFF2-40B4-BE49-F238E27FC236}">
                <a16:creationId xmlns:a16="http://schemas.microsoft.com/office/drawing/2014/main" id="{BCFA95A9-5E9A-45FB-9486-0685A8263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879" r="12668" b="48329"/>
          <a:stretch/>
        </p:blipFill>
        <p:spPr bwMode="auto">
          <a:xfrm>
            <a:off x="3149704" y="2750676"/>
            <a:ext cx="1782028" cy="10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ilderesultat for dnvgl  logo">
            <a:extLst>
              <a:ext uri="{FF2B5EF4-FFF2-40B4-BE49-F238E27FC236}">
                <a16:creationId xmlns:a16="http://schemas.microsoft.com/office/drawing/2014/main" id="{D3DD4F07-8D7C-42B9-AB36-96DDC79BE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9"/>
          <a:stretch/>
        </p:blipFill>
        <p:spPr bwMode="auto">
          <a:xfrm>
            <a:off x="9216763" y="4079411"/>
            <a:ext cx="2445766" cy="100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ilderesultat for sintef ocean Logo">
            <a:extLst>
              <a:ext uri="{FF2B5EF4-FFF2-40B4-BE49-F238E27FC236}">
                <a16:creationId xmlns:a16="http://schemas.microsoft.com/office/drawing/2014/main" id="{42B697B0-D713-410F-ACF1-2E849A28E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61" y="5023570"/>
            <a:ext cx="1931670" cy="142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ilderesultat for maritimt forum logo">
            <a:extLst>
              <a:ext uri="{FF2B5EF4-FFF2-40B4-BE49-F238E27FC236}">
                <a16:creationId xmlns:a16="http://schemas.microsoft.com/office/drawing/2014/main" id="{C03310A0-2C18-4186-B9F8-79AAB31F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160" y="4486795"/>
            <a:ext cx="3320013" cy="24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Plassholder for lysbildenummer 3">
            <a:extLst>
              <a:ext uri="{FF2B5EF4-FFF2-40B4-BE49-F238E27FC236}">
                <a16:creationId xmlns:a16="http://schemas.microsoft.com/office/drawing/2014/main" id="{3E877C18-AA71-4E8D-9BFF-09A501C4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7FD1CC38-FD8A-434E-B6E2-9326F844F1D6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Bilderesultat for kleven verft logo">
            <a:extLst>
              <a:ext uri="{FF2B5EF4-FFF2-40B4-BE49-F238E27FC236}">
                <a16:creationId xmlns:a16="http://schemas.microsoft.com/office/drawing/2014/main" id="{212D75F2-E113-44EC-8555-D43367A7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923" y="4308652"/>
            <a:ext cx="2714237" cy="4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jem">
            <a:extLst>
              <a:ext uri="{FF2B5EF4-FFF2-40B4-BE49-F238E27FC236}">
                <a16:creationId xmlns:a16="http://schemas.microsoft.com/office/drawing/2014/main" id="{B255CA77-C99B-4C79-8DBD-576E657F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7" y="4040912"/>
            <a:ext cx="1030849" cy="8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48C1CCB-E4E1-4108-80C4-A567B00AFF8C}"/>
              </a:ext>
            </a:extLst>
          </p:cNvPr>
          <p:cNvSpPr/>
          <p:nvPr/>
        </p:nvSpPr>
        <p:spPr>
          <a:xfrm>
            <a:off x="10825018" y="5828145"/>
            <a:ext cx="1126837" cy="210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F52CCE5-61E1-4C13-8422-32FDC44FD7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705" y="1928126"/>
            <a:ext cx="1956707" cy="110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9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68" name="Plassholder for lysbildenummer 3">
            <a:extLst>
              <a:ext uri="{FF2B5EF4-FFF2-40B4-BE49-F238E27FC236}">
                <a16:creationId xmlns:a16="http://schemas.microsoft.com/office/drawing/2014/main" id="{5674A062-F93F-476E-9A5D-71E78EF3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BC604E1-91E6-4A30-AE75-712972ACAA4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57E885-37FD-479F-AAE5-E686B39D9FA9}"/>
              </a:ext>
            </a:extLst>
          </p:cNvPr>
          <p:cNvSpPr txBox="1"/>
          <p:nvPr/>
        </p:nvSpPr>
        <p:spPr>
          <a:xfrm>
            <a:off x="563880" y="121948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Tema for workshop 1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2B01CD-5D04-44A6-BA83-298633D2EC0A}"/>
              </a:ext>
            </a:extLst>
          </p:cNvPr>
          <p:cNvSpPr txBox="1"/>
          <p:nvPr/>
        </p:nvSpPr>
        <p:spPr>
          <a:xfrm>
            <a:off x="3246120" y="1135460"/>
            <a:ext cx="76630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Digitaliseringens muligheter og bedrifters kompetansebehov</a:t>
            </a:r>
          </a:p>
          <a:p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600" dirty="0"/>
              <a:t>( Fokus:  -Skipstransport –</a:t>
            </a:r>
            <a:r>
              <a:rPr lang="nb-NO" sz="1600" dirty="0" err="1"/>
              <a:t>deepsea</a:t>
            </a:r>
            <a:r>
              <a:rPr lang="nb-NO" sz="1600" dirty="0"/>
              <a:t> og </a:t>
            </a:r>
            <a:r>
              <a:rPr lang="nb-NO" sz="1600" dirty="0" err="1"/>
              <a:t>shortsea</a:t>
            </a:r>
            <a:r>
              <a:rPr lang="nb-NO" sz="1600" dirty="0"/>
              <a:t> (frakt av gods og passasjerferger) </a:t>
            </a:r>
          </a:p>
          <a:p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16E814-1168-4B25-90ED-97EC0E61D5DB}"/>
              </a:ext>
            </a:extLst>
          </p:cNvPr>
          <p:cNvSpPr/>
          <p:nvPr/>
        </p:nvSpPr>
        <p:spPr>
          <a:xfrm>
            <a:off x="4294094" y="2525037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Hvilke muligheter vil åpnes med </a:t>
            </a:r>
            <a:r>
              <a:rPr lang="nb-NO" dirty="0" err="1"/>
              <a:t>digitalisering-og</a:t>
            </a:r>
            <a:r>
              <a:rPr lang="nb-NO" dirty="0"/>
              <a:t> for hvem? </a:t>
            </a:r>
          </a:p>
          <a:p>
            <a:endParaRPr lang="nb-NO" dirty="0"/>
          </a:p>
          <a:p>
            <a:r>
              <a:rPr lang="nb-NO" dirty="0"/>
              <a:t>Hva er de mest sentrale teknologiene?</a:t>
            </a:r>
          </a:p>
          <a:p>
            <a:endParaRPr lang="nb-NO" dirty="0"/>
          </a:p>
          <a:p>
            <a:r>
              <a:rPr lang="nb-NO" dirty="0"/>
              <a:t>Hvordan vil de teknologiske mulighetene påvirke bedriftenes aktiviteter og kompetansebehov?</a:t>
            </a:r>
          </a:p>
          <a:p>
            <a:endParaRPr lang="nb-NO" dirty="0"/>
          </a:p>
          <a:p>
            <a:r>
              <a:rPr lang="nb-NO" dirty="0"/>
              <a:t>Hva slags kompetanse vil det være knapphet på, og hva vil være enkelt tilgjengelig?</a:t>
            </a:r>
          </a:p>
          <a:p>
            <a:endParaRPr lang="nb-NO" dirty="0"/>
          </a:p>
          <a:p>
            <a:r>
              <a:rPr lang="nb-NO" dirty="0"/>
              <a:t>Hva kan enkeltbedrifter påvirke selv, og hva kan den maritime klynge være med på å påvirke? </a:t>
            </a:r>
          </a:p>
          <a:p>
            <a:endParaRPr lang="nb-NO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E2FCFF5C-2BB6-4A47-8671-27EAC42B05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9742" y="2523128"/>
            <a:ext cx="910876" cy="45427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579F0C2-CD40-4B0E-801B-7E2A39DCA0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9742" y="3094636"/>
            <a:ext cx="910876" cy="45427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E91A631-4B5E-4E46-9151-D070CAE1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9742" y="3770695"/>
            <a:ext cx="910876" cy="45427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64F1CC0C-2036-40EC-85CD-3B5DC6C34A5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9742" y="4509229"/>
            <a:ext cx="910876" cy="45427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8C5A6EB3-41B9-44FE-8833-338CE6748C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232" y="5247763"/>
            <a:ext cx="910876" cy="4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68" name="Plassholder for lysbildenummer 3">
            <a:extLst>
              <a:ext uri="{FF2B5EF4-FFF2-40B4-BE49-F238E27FC236}">
                <a16:creationId xmlns:a16="http://schemas.microsoft.com/office/drawing/2014/main" id="{5674A062-F93F-476E-9A5D-71E78EF3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BC604E1-91E6-4A30-AE75-712972ACAA4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57E885-37FD-479F-AAE5-E686B39D9FA9}"/>
              </a:ext>
            </a:extLst>
          </p:cNvPr>
          <p:cNvSpPr txBox="1"/>
          <p:nvPr/>
        </p:nvSpPr>
        <p:spPr>
          <a:xfrm>
            <a:off x="563880" y="121948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Tema for workshop 2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2B01CD-5D04-44A6-BA83-298633D2EC0A}"/>
              </a:ext>
            </a:extLst>
          </p:cNvPr>
          <p:cNvSpPr txBox="1"/>
          <p:nvPr/>
        </p:nvSpPr>
        <p:spPr>
          <a:xfrm>
            <a:off x="3246120" y="1135460"/>
            <a:ext cx="76630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Digitaliseringens muligheter og bedrifters kompetansebehov</a:t>
            </a:r>
          </a:p>
          <a:p>
            <a:endParaRPr lang="nb-NO" dirty="0"/>
          </a:p>
          <a:p>
            <a:r>
              <a:rPr lang="nb-NO" sz="1600" dirty="0"/>
              <a:t>(Fokus: Maritime operasjoner i </a:t>
            </a:r>
            <a:r>
              <a:rPr lang="nb-NO" sz="1600" dirty="0" err="1"/>
              <a:t>havrommet</a:t>
            </a:r>
            <a:r>
              <a:rPr lang="nb-NO" sz="1600" dirty="0"/>
              <a:t>–olje/gass, vind, oppdrett, fangst, mineraler)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216E814-1168-4B25-90ED-97EC0E61D5DB}"/>
              </a:ext>
            </a:extLst>
          </p:cNvPr>
          <p:cNvSpPr/>
          <p:nvPr/>
        </p:nvSpPr>
        <p:spPr>
          <a:xfrm>
            <a:off x="4294094" y="252503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Hvilke muligheter vil åpnes med </a:t>
            </a:r>
            <a:r>
              <a:rPr lang="nb-NO" dirty="0" err="1">
                <a:solidFill>
                  <a:srgbClr val="000000"/>
                </a:solidFill>
                <a:latin typeface="Calibri" panose="020F0502020204030204" pitchFamily="34" charset="0"/>
              </a:rPr>
              <a:t>digitalisering-og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 for hvem? </a:t>
            </a:r>
          </a:p>
          <a:p>
            <a:endParaRPr lang="nb-NO" dirty="0">
              <a:solidFill>
                <a:srgbClr val="000000"/>
              </a:solidFill>
              <a:latin typeface="Microsoft JhengHei" panose="020B0604030504040204" pitchFamily="34" charset="-120"/>
            </a:endParaRPr>
          </a:p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Hva er de mest sentrale teknologiene?</a:t>
            </a:r>
          </a:p>
          <a:p>
            <a:endParaRPr lang="nb-NO" dirty="0">
              <a:solidFill>
                <a:srgbClr val="000000"/>
              </a:solidFill>
              <a:latin typeface="Microsoft JhengHei" panose="020B0604030504040204" pitchFamily="34" charset="-120"/>
            </a:endParaRPr>
          </a:p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Hvordan vil de teknologiske mulighetene påvirke bedriftenes aktiviteter og kompetansebehov?</a:t>
            </a:r>
          </a:p>
          <a:p>
            <a:endParaRPr lang="nb-NO" dirty="0">
              <a:solidFill>
                <a:srgbClr val="000000"/>
              </a:solidFill>
              <a:latin typeface="Microsoft JhengHei" panose="020B0604030504040204" pitchFamily="34" charset="-120"/>
            </a:endParaRPr>
          </a:p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Hva slags kompetanse vil det være knapphet på, og hva vil være enkelt tilgjengelig?</a:t>
            </a:r>
          </a:p>
          <a:p>
            <a:endParaRPr lang="nb-NO" dirty="0">
              <a:solidFill>
                <a:srgbClr val="000000"/>
              </a:solidFill>
              <a:latin typeface="Microsoft JhengHei" panose="020B0604030504040204" pitchFamily="34" charset="-120"/>
            </a:endParaRPr>
          </a:p>
          <a:p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</a:rPr>
              <a:t>Hva kan enkeltbedrifter påvirke selv, og hva kan den maritime klynge være med på å påvirke? 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AEC3F185-495A-43A8-A1F1-14218E8A496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202" y="2548153"/>
            <a:ext cx="910876" cy="45427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9E163A39-A3AC-4037-A9D4-51CF6CAD1F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202" y="3094636"/>
            <a:ext cx="910876" cy="45427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8D260641-28A0-4086-90A1-8C39C95D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202" y="3734624"/>
            <a:ext cx="910876" cy="45427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C45ED533-F586-4876-9E59-CB83C409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202" y="4416959"/>
            <a:ext cx="910876" cy="45427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36584FA8-68F0-4DD7-B377-CD9E962431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3202" y="5099294"/>
            <a:ext cx="910876" cy="45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68" name="Plassholder for lysbildenummer 3">
            <a:extLst>
              <a:ext uri="{FF2B5EF4-FFF2-40B4-BE49-F238E27FC236}">
                <a16:creationId xmlns:a16="http://schemas.microsoft.com/office/drawing/2014/main" id="{5674A062-F93F-476E-9A5D-71E78EF3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BC604E1-91E6-4A30-AE75-712972ACAA4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57E885-37FD-479F-AAE5-E686B39D9FA9}"/>
              </a:ext>
            </a:extLst>
          </p:cNvPr>
          <p:cNvSpPr txBox="1"/>
          <p:nvPr/>
        </p:nvSpPr>
        <p:spPr>
          <a:xfrm>
            <a:off x="563880" y="121948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Tema for workshop 3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FA54BE8-EF89-48E0-AA43-0F88C44AE34A}"/>
              </a:ext>
            </a:extLst>
          </p:cNvPr>
          <p:cNvSpPr/>
          <p:nvPr/>
        </p:nvSpPr>
        <p:spPr>
          <a:xfrm>
            <a:off x="4264812" y="2467664"/>
            <a:ext cx="6096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Hvilke utviklingstrekk ser vi med tanke på drift av skip sett i lys av den digitale utviklingen? </a:t>
            </a:r>
          </a:p>
          <a:p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Hvilken rolle vil sjøbasert erfaring og kompetanse ha?</a:t>
            </a:r>
          </a:p>
          <a:p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Hvordan vil rollene ombord endre seg? </a:t>
            </a:r>
          </a:p>
          <a:p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Hvilken kompetanse vil sjøfolkene trenge om bord i fremtiden?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Hvordan vil landbaserte stillinger med erfaringsbehov sjø endre seg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2B01CD-5D04-44A6-BA83-298633D2EC0A}"/>
              </a:ext>
            </a:extLst>
          </p:cNvPr>
          <p:cNvSpPr txBox="1"/>
          <p:nvPr/>
        </p:nvSpPr>
        <p:spPr>
          <a:xfrm>
            <a:off x="3246120" y="1689687"/>
            <a:ext cx="7663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nb-NO" dirty="0">
                <a:solidFill>
                  <a:srgbClr val="000000"/>
                </a:solidFill>
                <a:latin typeface="Arial" panose="020B0604020202020204" pitchFamily="34" charset="0"/>
              </a:rPr>
              <a:t>vilke implikasjoner vil digitalisering vil ha for drift av skip - og hvordan vil kompetansebehovene endres som en følge av dette?</a:t>
            </a:r>
            <a:endParaRPr lang="nb-NO" dirty="0"/>
          </a:p>
        </p:txBody>
      </p:sp>
      <p:pic>
        <p:nvPicPr>
          <p:cNvPr id="179" name="Bilde 178">
            <a:extLst>
              <a:ext uri="{FF2B5EF4-FFF2-40B4-BE49-F238E27FC236}">
                <a16:creationId xmlns:a16="http://schemas.microsoft.com/office/drawing/2014/main" id="{CE870EB6-E67D-479E-A9B5-D3D95779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7498"/>
          <a:stretch/>
        </p:blipFill>
        <p:spPr>
          <a:xfrm>
            <a:off x="3246120" y="2536497"/>
            <a:ext cx="633063" cy="63244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0B9D2F2-B9D9-4F0A-A1A5-AA864C040DA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8680" y="3209805"/>
            <a:ext cx="627942" cy="63403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6A105CF-1AD7-4425-9599-C435FEAF9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8680" y="3894643"/>
            <a:ext cx="627942" cy="634039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A04BE44-5D1A-4FBD-AD8D-BF574B524BC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120" y="4558215"/>
            <a:ext cx="627942" cy="63403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F5B571F-A9F1-47A7-B5DB-CF700B0DD43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6120" y="5221503"/>
            <a:ext cx="627942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C1D26D9-6F30-42F2-B529-3C79B7EA4D48}"/>
              </a:ext>
            </a:extLst>
          </p:cNvPr>
          <p:cNvCxnSpPr>
            <a:cxnSpLocks/>
          </p:cNvCxnSpPr>
          <p:nvPr/>
        </p:nvCxnSpPr>
        <p:spPr>
          <a:xfrm>
            <a:off x="662940" y="819376"/>
            <a:ext cx="10769119" cy="8527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8FFFA13-4973-4876-AB3F-5A902E9AF3F6}"/>
              </a:ext>
            </a:extLst>
          </p:cNvPr>
          <p:cNvSpPr txBox="1"/>
          <p:nvPr/>
        </p:nvSpPr>
        <p:spPr>
          <a:xfrm>
            <a:off x="563880" y="480060"/>
            <a:ext cx="278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Maritim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Kompetanse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0A9995F-9A94-4995-8910-54D213D337AA}"/>
              </a:ext>
            </a:extLst>
          </p:cNvPr>
          <p:cNvSpPr txBox="1"/>
          <p:nvPr/>
        </p:nvSpPr>
        <p:spPr>
          <a:xfrm>
            <a:off x="9593374" y="422108"/>
            <a:ext cx="184630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Digital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Fremtid</a:t>
            </a:r>
          </a:p>
        </p:txBody>
      </p:sp>
      <p:sp>
        <p:nvSpPr>
          <p:cNvPr id="68" name="Plassholder for lysbildenummer 3">
            <a:extLst>
              <a:ext uri="{FF2B5EF4-FFF2-40B4-BE49-F238E27FC236}">
                <a16:creationId xmlns:a16="http://schemas.microsoft.com/office/drawing/2014/main" id="{5674A062-F93F-476E-9A5D-71E78EF3F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9646" y="6322200"/>
            <a:ext cx="1432354" cy="261611"/>
          </a:xfrm>
          <a:solidFill>
            <a:srgbClr val="2F5597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F08680-92DA-48DE-BBF8-48195EAAE0D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0BC604E1-91E6-4A30-AE75-712972ACAA40}"/>
              </a:ext>
            </a:extLst>
          </p:cNvPr>
          <p:cNvSpPr/>
          <p:nvPr/>
        </p:nvSpPr>
        <p:spPr>
          <a:xfrm>
            <a:off x="11071860" y="6165382"/>
            <a:ext cx="81704" cy="541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657E885-37FD-479F-AAE5-E686B39D9FA9}"/>
              </a:ext>
            </a:extLst>
          </p:cNvPr>
          <p:cNvSpPr txBox="1"/>
          <p:nvPr/>
        </p:nvSpPr>
        <p:spPr>
          <a:xfrm>
            <a:off x="563880" y="121948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 </a:t>
            </a:r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Tema for workshop 4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FA54BE8-EF89-48E0-AA43-0F88C44AE34A}"/>
              </a:ext>
            </a:extLst>
          </p:cNvPr>
          <p:cNvSpPr/>
          <p:nvPr/>
        </p:nvSpPr>
        <p:spPr>
          <a:xfrm>
            <a:off x="3776870" y="2008185"/>
            <a:ext cx="792148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I hvilken grad er de maritime utdanningsinstitusjonene rustet til å møte endringene i utdanningen som følge av digitaliseringen av den maritime klyngen?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Hva må på plass for at </a:t>
            </a:r>
            <a:r>
              <a:rPr lang="nb-NO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utd.institusjonene</a:t>
            </a:r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 skal kunne levere maritim utdanning av høyeste kvalitet i tråd med fremtidens kompetansebehov?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Hva slags kompetanse må lærekreftene ha og hva slags utstyr kreves? 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Hva slags undervisningsformer vil vi ha?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Vil den tradisjonelle klasseromsundervisningen erstattes av digitale verktøy (VR/AR/ </a:t>
            </a:r>
            <a:r>
              <a:rPr lang="nb-NO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flipped</a:t>
            </a:r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classroom</a:t>
            </a:r>
            <a:r>
              <a:rPr lang="nb-NO" sz="1600" dirty="0">
                <a:solidFill>
                  <a:srgbClr val="000000"/>
                </a:solidFill>
                <a:latin typeface="Arial" panose="020B0604020202020204" pitchFamily="34" charset="0"/>
              </a:rPr>
              <a:t> osv.)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nb-NO" sz="1600" dirty="0">
                <a:latin typeface="Arial" panose="020B0604020202020204" pitchFamily="34" charset="0"/>
              </a:rPr>
              <a:t>Hva skal inngå i utdanningsprogrammer på ulike nivåer, og hvordan kan man sikre </a:t>
            </a:r>
          </a:p>
          <a:p>
            <a:r>
              <a:rPr lang="nb-NO" sz="1600" dirty="0">
                <a:latin typeface="Arial" panose="020B0604020202020204" pitchFamily="34" charset="0"/>
              </a:rPr>
              <a:t>kompetanseutvikling gjennom hele karriereløpet?</a:t>
            </a:r>
          </a:p>
          <a:p>
            <a:endParaRPr lang="nb-NO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nb-NO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62B01CD-5D04-44A6-BA83-298633D2EC0A}"/>
              </a:ext>
            </a:extLst>
          </p:cNvPr>
          <p:cNvSpPr txBox="1"/>
          <p:nvPr/>
        </p:nvSpPr>
        <p:spPr>
          <a:xfrm>
            <a:off x="3061252" y="1618799"/>
            <a:ext cx="8215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>
                <a:solidFill>
                  <a:srgbClr val="000000"/>
                </a:solidFill>
                <a:latin typeface="Arial" panose="020B0604020202020204" pitchFamily="34" charset="0"/>
              </a:rPr>
              <a:t>Implikasjoner av digitalisering for de maritime utdanningsinstitusjonene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0303741-FD40-4457-9853-22926FA0FB1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5942" y="2144352"/>
            <a:ext cx="723281" cy="72328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E553D46-F3DF-4B54-80F3-6C6DAF25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83376" y="2867633"/>
            <a:ext cx="725487" cy="71939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A515B827-566A-4FF8-9229-D2B0ACC858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9022" y="3423167"/>
            <a:ext cx="725487" cy="71939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723C7A06-B490-46EC-9954-772B6781A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5942" y="3999564"/>
            <a:ext cx="725487" cy="71939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0F09289-8077-4FE2-A0BA-DC7377630B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9022" y="4698091"/>
            <a:ext cx="725487" cy="71939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BF3F8115-56C7-4830-8039-AD404F495C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79021" y="5303151"/>
            <a:ext cx="725487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03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9FE02B2FD7615F46870722137E53739F03006ECD690CD87E6940A86EB009A01F7AF9" ma:contentTypeVersion="4" ma:contentTypeDescription="" ma:contentTypeScope="" ma:versionID="0e9303f080726ca9b58c77df491d7695">
  <xsd:schema xmlns:xsd="http://www.w3.org/2001/XMLSchema" xmlns:xs="http://www.w3.org/2001/XMLSchema" xmlns:p="http://schemas.microsoft.com/office/2006/metadata/properties" xmlns:ns2="af4c169a-9137-41a7-97f4-6e07a58d7793" targetNamespace="http://schemas.microsoft.com/office/2006/metadata/properties" ma:root="true" ma:fieldsID="956cfb06e58525ee4a1e9bfdccf15656" ns2:_="">
    <xsd:import namespace="af4c169a-9137-41a7-97f4-6e07a58d7793"/>
    <xsd:element name="properties">
      <xsd:complexType>
        <xsd:sequence>
          <xsd:element name="documentManagement">
            <xsd:complexType>
              <xsd:all>
                <xsd:element ref="ns2:l2298f78368b4fba99a440753f4c2a6e" minOccurs="0"/>
                <xsd:element ref="ns2:TaxCatchAll" minOccurs="0"/>
                <xsd:element ref="ns2:TaxCatchAllLabel" minOccurs="0"/>
                <xsd:element ref="ns2:k617ee63fcc34c7da1e8a1584d0378b8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c169a-9137-41a7-97f4-6e07a58d7793" elementFormDefault="qualified">
    <xsd:import namespace="http://schemas.microsoft.com/office/2006/documentManagement/types"/>
    <xsd:import namespace="http://schemas.microsoft.com/office/infopath/2007/PartnerControls"/>
    <xsd:element name="l2298f78368b4fba99a440753f4c2a6e" ma:index="8" nillable="true" ma:taxonomy="true" ma:internalName="l2298f78368b4fba99a440753f4c2a6e" ma:taxonomyFieldName="Tema" ma:displayName="Tema" ma:default="" ma:fieldId="{52298f78-368b-4fba-99a4-40753f4c2a6e}" ma:sspId="a7643f46-5034-43f2-a745-81cb53f4f139" ma:termSetId="46b8a45b-b1a2-4ebd-9a60-ffb1e943be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20aba8a5-2ba6-4d72-9b80-096d546ad427}" ma:internalName="TaxCatchAll" ma:showField="CatchAllData" ma:web="af4c169a-9137-41a7-97f4-6e07a58d7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20aba8a5-2ba6-4d72-9b80-096d546ad427}" ma:internalName="TaxCatchAllLabel" ma:readOnly="true" ma:showField="CatchAllDataLabel" ma:web="af4c169a-9137-41a7-97f4-6e07a58d77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617ee63fcc34c7da1e8a1584d0378b8" ma:index="12" nillable="true" ma:taxonomy="true" ma:internalName="k617ee63fcc34c7da1e8a1584d0378b8" ma:taxonomyFieldName="Avdeling" ma:displayName="Avdeling" ma:default="" ma:fieldId="{4617ee63-fcc3-4c7d-a1e8-a1584d0378b8}" ma:sspId="a7643f46-5034-43f2-a745-81cb53f4f139" ma:termSetId="9f6b5f96-bb25-4b10-82a0-39e41e8396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a7643f46-5034-43f2-a745-81cb53f4f13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af4c169a-9137-41a7-97f4-6e07a58d7793">
      <Terms xmlns="http://schemas.microsoft.com/office/infopath/2007/PartnerControls"/>
    </TaxKeywordTaxHTField>
    <l2298f78368b4fba99a440753f4c2a6e xmlns="af4c169a-9137-41a7-97f4-6e07a58d77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Prosjekter</TermName>
          <TermId xmlns="http://schemas.microsoft.com/office/infopath/2007/PartnerControls">29ab844e-aaac-49c0-8c60-b4e804c11e9d</TermId>
        </TermInfo>
      </Terms>
    </l2298f78368b4fba99a440753f4c2a6e>
    <k617ee63fcc34c7da1e8a1584d0378b8 xmlns="af4c169a-9137-41a7-97f4-6e07a58d77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Arbeidsgiver og kompetanse</TermName>
          <TermId xmlns="http://schemas.microsoft.com/office/infopath/2007/PartnerControls">3bcdb7dc-2449-417d-9c02-e7cfc4a9d7bc</TermId>
        </TermInfo>
      </Terms>
    </k617ee63fcc34c7da1e8a1584d0378b8>
    <TaxCatchAll xmlns="af4c169a-9137-41a7-97f4-6e07a58d7793">
      <Value>116</Value>
      <Value>9</Value>
    </TaxCatchAll>
  </documentManagement>
</p:properties>
</file>

<file path=customXml/itemProps1.xml><?xml version="1.0" encoding="utf-8"?>
<ds:datastoreItem xmlns:ds="http://schemas.openxmlformats.org/officeDocument/2006/customXml" ds:itemID="{912C1B62-33D3-44F3-9F5A-5FB14BA124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26D29A-0A2E-4A9C-AEC7-A95BC564BC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4c169a-9137-41a7-97f4-6e07a58d7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E53A2A-D121-420A-972A-E9D73683BCDD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7E1AB258-757F-4261-AB5E-1B2AAC96454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af4c169a-9137-41a7-97f4-6e07a58d779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710</Words>
  <Application>Microsoft Office PowerPoint</Application>
  <PresentationFormat>Widescreen</PresentationFormat>
  <Paragraphs>162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Microsoft JhengHei</vt:lpstr>
      <vt:lpstr>Arial</vt:lpstr>
      <vt:lpstr>Calibri</vt:lpstr>
      <vt:lpstr>Calibri Light</vt:lpstr>
      <vt:lpstr>Office-tema</vt:lpstr>
      <vt:lpstr>Maritim kompetanse i en digital fremtid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Maritim kompetanse i en digital fremtid</dc:title>
  <dc:creator>Vaagland, Jostein Bjørkan</dc:creator>
  <cp:lastModifiedBy>Inge Jarl Auestad</cp:lastModifiedBy>
  <cp:revision>17</cp:revision>
  <dcterms:created xsi:type="dcterms:W3CDTF">2018-06-01T12:12:24Z</dcterms:created>
  <dcterms:modified xsi:type="dcterms:W3CDTF">2018-11-26T10:16:00Z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0x0101009FE02B2FD7615F46870722137E53739F03006ECD690CD87E6940A86EB009A01F7AF9</vt:lpwstr>
  </property>
  <property fmtid="{D5CDD505-2E9C-101B-9397-08002B2CF9AE}" pid="3" name="TaxKeyword">
    <vt:lpwstr/>
  </property>
  <property fmtid="{D5CDD505-2E9C-101B-9397-08002B2CF9AE}" pid="4" name="l2298f78368b4fba99a440753f4c2a6e">
    <vt:lpwstr>Prosjekter|29ab844e-aaac-49c0-8c60-b4e804c11e9d</vt:lpwstr>
  </property>
  <property fmtid="{D5CDD505-2E9C-101B-9397-08002B2CF9AE}" pid="5" name="Avdeling">
    <vt:lpwstr>9;#Arbeidsgiver og kompetanse|3bcdb7dc-2449-417d-9c02-e7cfc4a9d7bc</vt:lpwstr>
  </property>
  <property fmtid="{D5CDD505-2E9C-101B-9397-08002B2CF9AE}" pid="6" name="Tema">
    <vt:lpwstr>116;#Prosjekter|29ab844e-aaac-49c0-8c60-b4e804c11e9d</vt:lpwstr>
  </property>
  <property fmtid="{D5CDD505-2E9C-101B-9397-08002B2CF9AE}" pid="7" name="k617ee63fcc34c7da1e8a1584d0378b8">
    <vt:lpwstr>Arbeidsgiver og kompetanse|3bcdb7dc-2449-417d-9c02-e7cfc4a9d7bc</vt:lpwstr>
  </property>
  <property fmtid="{D5CDD505-2E9C-101B-9397-08002B2CF9AE}" pid="8" name="TaxCatchAll">
    <vt:lpwstr>116;#Prosjekter|29ab844e-aaac-49c0-8c60-b4e804c11e9d;#9;#Arbeidsgiver og kompetanse|3bcdb7dc-2449-417d-9c02-e7cfc4a9d7bc</vt:lpwstr>
  </property>
</Properties>
</file>