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0"/>
  </p:notesMasterIdLst>
  <p:sldIdLst>
    <p:sldId id="256" r:id="rId5"/>
    <p:sldId id="263" r:id="rId6"/>
    <p:sldId id="259" r:id="rId7"/>
    <p:sldId id="264" r:id="rId8"/>
    <p:sldId id="265" r:id="rId9"/>
  </p:sldIdLst>
  <p:sldSz cx="12192000" cy="6858000"/>
  <p:notesSz cx="6858000" cy="2714625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A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1365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1365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4C4E3D-B459-4DA3-8FB6-FA707CF03CC1}" type="datetimeFigureOut">
              <a:rPr lang="nb-NO" smtClean="0"/>
              <a:t>26.11.2018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2614613" y="339725"/>
            <a:ext cx="1628775" cy="915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1306513"/>
            <a:ext cx="5486400" cy="10683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2578100"/>
            <a:ext cx="2971800" cy="1365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2578100"/>
            <a:ext cx="2971800" cy="1365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1AB27C-A84B-44EF-8752-4CD095AF848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71274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1AB27C-A84B-44EF-8752-4CD095AF848D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80263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25F87-15F2-584C-91F6-7248BE529633}" type="datetimeFigureOut">
              <a:rPr lang="nb-NO" smtClean="0"/>
              <a:t>26.11.2018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2F910-AE14-814F-91B7-661CC749F2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99528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25F87-15F2-584C-91F6-7248BE529633}" type="datetimeFigureOut">
              <a:rPr lang="nb-NO" smtClean="0"/>
              <a:t>26.11.2018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2F910-AE14-814F-91B7-661CC749F2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98213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25F87-15F2-584C-91F6-7248BE529633}" type="datetimeFigureOut">
              <a:rPr lang="nb-NO" smtClean="0"/>
              <a:t>26.11.2018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2F910-AE14-814F-91B7-661CC749F2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25489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25F87-15F2-584C-91F6-7248BE529633}" type="datetimeFigureOut">
              <a:rPr lang="nb-NO" smtClean="0"/>
              <a:t>26.11.2018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2F910-AE14-814F-91B7-661CC749F2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76601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25F87-15F2-584C-91F6-7248BE529633}" type="datetimeFigureOut">
              <a:rPr lang="nb-NO" smtClean="0"/>
              <a:t>26.11.2018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2F910-AE14-814F-91B7-661CC749F2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88911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25F87-15F2-584C-91F6-7248BE529633}" type="datetimeFigureOut">
              <a:rPr lang="nb-NO" smtClean="0"/>
              <a:t>26.11.2018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2F910-AE14-814F-91B7-661CC749F2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82641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25F87-15F2-584C-91F6-7248BE529633}" type="datetimeFigureOut">
              <a:rPr lang="nb-NO" smtClean="0"/>
              <a:t>26.11.2018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2F910-AE14-814F-91B7-661CC749F2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06266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25F87-15F2-584C-91F6-7248BE529633}" type="datetimeFigureOut">
              <a:rPr lang="nb-NO" smtClean="0"/>
              <a:t>26.11.2018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2F910-AE14-814F-91B7-661CC749F2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01607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25F87-15F2-584C-91F6-7248BE529633}" type="datetimeFigureOut">
              <a:rPr lang="nb-NO" smtClean="0"/>
              <a:t>26.11.2018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2F910-AE14-814F-91B7-661CC749F2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0630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25F87-15F2-584C-91F6-7248BE529633}" type="datetimeFigureOut">
              <a:rPr lang="nb-NO" smtClean="0"/>
              <a:t>26.11.2018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2F910-AE14-814F-91B7-661CC749F2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68588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25F87-15F2-584C-91F6-7248BE529633}" type="datetimeFigureOut">
              <a:rPr lang="nb-NO" smtClean="0"/>
              <a:t>26.11.2018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2F910-AE14-814F-91B7-661CC749F2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33755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0526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B25F87-15F2-584C-91F6-7248BE529633}" type="datetimeFigureOut">
              <a:rPr lang="nb-NO" smtClean="0"/>
              <a:t>26.11.2018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52F910-AE14-814F-91B7-661CC749F2FC}" type="slidenum">
              <a:rPr lang="nb-NO" smtClean="0"/>
              <a:t>‹#›</a:t>
            </a:fld>
            <a:endParaRPr lang="nb-NO"/>
          </a:p>
        </p:txBody>
      </p:sp>
      <p:pic>
        <p:nvPicPr>
          <p:cNvPr id="7" name="Plassholder for innhold 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9472" y="6176307"/>
            <a:ext cx="1345039" cy="38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675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charset="0"/>
          <a:ea typeface="Calibri" charset="0"/>
          <a:cs typeface="Calibri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389" cy="6858000"/>
          </a:xfrm>
          <a:prstGeom prst="rect">
            <a:avLst/>
          </a:prstGeom>
        </p:spPr>
      </p:pic>
      <p:pic>
        <p:nvPicPr>
          <p:cNvPr id="5" name="Plassholder for innhold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4463" y="2630291"/>
            <a:ext cx="3915579" cy="1122312"/>
          </a:xfrm>
          <a:prstGeom prst="rect">
            <a:avLst/>
          </a:prstGeom>
        </p:spPr>
      </p:pic>
      <p:cxnSp>
        <p:nvCxnSpPr>
          <p:cNvPr id="7" name="Rett linje 6"/>
          <p:cNvCxnSpPr/>
          <p:nvPr/>
        </p:nvCxnSpPr>
        <p:spPr>
          <a:xfrm>
            <a:off x="6679871" y="2380951"/>
            <a:ext cx="0" cy="1618528"/>
          </a:xfrm>
          <a:prstGeom prst="line">
            <a:avLst/>
          </a:prstGeom>
          <a:ln>
            <a:solidFill>
              <a:srgbClr val="005A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kstSylinder 9"/>
          <p:cNvSpPr txBox="1"/>
          <p:nvPr/>
        </p:nvSpPr>
        <p:spPr>
          <a:xfrm>
            <a:off x="7067799" y="2521527"/>
            <a:ext cx="28243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>
                <a:solidFill>
                  <a:srgbClr val="005A70"/>
                </a:solidFill>
              </a:rPr>
              <a:t>Direktoratet </a:t>
            </a:r>
          </a:p>
          <a:p>
            <a:r>
              <a:rPr lang="nb-NO" sz="2000">
                <a:solidFill>
                  <a:srgbClr val="005A70"/>
                </a:solidFill>
              </a:rPr>
              <a:t>for IKT og fellestjenester </a:t>
            </a:r>
          </a:p>
          <a:p>
            <a:r>
              <a:rPr lang="nb-NO" sz="2000">
                <a:solidFill>
                  <a:srgbClr val="005A70"/>
                </a:solidFill>
              </a:rPr>
              <a:t>i høyere utdanning </a:t>
            </a:r>
          </a:p>
          <a:p>
            <a:r>
              <a:rPr lang="nb-NO" sz="2000">
                <a:solidFill>
                  <a:srgbClr val="005A70"/>
                </a:solidFill>
              </a:rPr>
              <a:t>og forskning</a:t>
            </a:r>
          </a:p>
        </p:txBody>
      </p:sp>
    </p:spTree>
    <p:extLst>
      <p:ext uri="{BB962C8B-B14F-4D97-AF65-F5344CB8AC3E}">
        <p14:creationId xmlns:p14="http://schemas.microsoft.com/office/powerpoint/2010/main" val="1256087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UNIT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C1AB623-CF9F-4A93-ACEB-7D427409DB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en-US" dirty="0" err="1">
                <a:cs typeface="Calibri"/>
              </a:rPr>
              <a:t>Opprettet</a:t>
            </a:r>
            <a:r>
              <a:rPr lang="en-US" dirty="0">
                <a:cs typeface="Calibri"/>
              </a:rPr>
              <a:t> av KD 1. </a:t>
            </a:r>
            <a:r>
              <a:rPr lang="en-US" dirty="0" err="1">
                <a:cs typeface="Calibri"/>
              </a:rPr>
              <a:t>januar</a:t>
            </a:r>
            <a:r>
              <a:rPr lang="en-US" dirty="0">
                <a:cs typeface="Calibri"/>
              </a:rPr>
              <a:t> 2018 </a:t>
            </a:r>
            <a:r>
              <a:rPr lang="en-US" dirty="0" err="1">
                <a:cs typeface="Calibri"/>
              </a:rPr>
              <a:t>gjennom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fusjonering</a:t>
            </a:r>
            <a:r>
              <a:rPr lang="en-US" dirty="0">
                <a:cs typeface="Calibri"/>
              </a:rPr>
              <a:t> av Ceres, </a:t>
            </a:r>
            <a:r>
              <a:rPr lang="en-US" dirty="0" err="1">
                <a:cs typeface="Calibri"/>
              </a:rPr>
              <a:t>Bibsys</a:t>
            </a:r>
            <a:r>
              <a:rPr lang="en-US" dirty="0">
                <a:cs typeface="Calibri"/>
              </a:rPr>
              <a:t> </a:t>
            </a:r>
            <a:r>
              <a:rPr lang="en-US" dirty="0" err="1">
                <a:cs typeface="Calibri"/>
              </a:rPr>
              <a:t>og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deler</a:t>
            </a:r>
            <a:r>
              <a:rPr lang="en-US" dirty="0">
                <a:cs typeface="Calibri"/>
              </a:rPr>
              <a:t> av </a:t>
            </a:r>
            <a:r>
              <a:rPr lang="en-US" dirty="0" err="1">
                <a:cs typeface="Calibri"/>
              </a:rPr>
              <a:t>Uninett</a:t>
            </a:r>
            <a:r>
              <a:rPr lang="en-US" dirty="0">
                <a:cs typeface="Calibri"/>
              </a:rPr>
              <a:t>.</a:t>
            </a:r>
          </a:p>
          <a:p>
            <a:pPr marL="0" indent="0">
              <a:buNone/>
            </a:pPr>
            <a:endParaRPr lang="en-US" dirty="0">
              <a:cs typeface="Calibri"/>
            </a:endParaRPr>
          </a:p>
          <a:p>
            <a:pPr marL="0" indent="0">
              <a:buNone/>
            </a:pPr>
            <a:r>
              <a:rPr lang="en-US" dirty="0" err="1">
                <a:cs typeface="Calibri"/>
              </a:rPr>
              <a:t>Formål</a:t>
            </a:r>
            <a:r>
              <a:rPr lang="en-US" dirty="0">
                <a:cs typeface="Calibri"/>
              </a:rPr>
              <a:t>: </a:t>
            </a:r>
            <a:r>
              <a:rPr lang="en-US" dirty="0" err="1">
                <a:cs typeface="Calibri"/>
              </a:rPr>
              <a:t>bl.a</a:t>
            </a:r>
            <a:r>
              <a:rPr lang="en-US" dirty="0">
                <a:cs typeface="Calibri"/>
              </a:rPr>
              <a:t>. </a:t>
            </a:r>
            <a:r>
              <a:rPr lang="en-US" dirty="0" err="1">
                <a:cs typeface="Calibri"/>
              </a:rPr>
              <a:t>gjennom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digitalisering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og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automatisering</a:t>
            </a:r>
            <a:r>
              <a:rPr lang="en-US" dirty="0">
                <a:cs typeface="Calibri"/>
              </a:rPr>
              <a:t> å </a:t>
            </a:r>
            <a:r>
              <a:rPr lang="en-US" dirty="0" err="1">
                <a:cs typeface="Calibri"/>
              </a:rPr>
              <a:t>bidra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til</a:t>
            </a:r>
            <a:r>
              <a:rPr lang="en-US" dirty="0">
                <a:cs typeface="Calibri"/>
              </a:rPr>
              <a:t> </a:t>
            </a:r>
            <a:r>
              <a:rPr lang="en-US" dirty="0" err="1">
                <a:cs typeface="Calibri"/>
              </a:rPr>
              <a:t>effektivisering</a:t>
            </a:r>
            <a:r>
              <a:rPr lang="en-US" dirty="0">
                <a:cs typeface="Calibri"/>
              </a:rPr>
              <a:t> </a:t>
            </a:r>
            <a:r>
              <a:rPr lang="en-US" dirty="0" err="1">
                <a:cs typeface="Calibri"/>
              </a:rPr>
              <a:t>av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og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øket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kvalitet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på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arbeidsprosesser</a:t>
            </a:r>
            <a:r>
              <a:rPr lang="en-US" dirty="0">
                <a:cs typeface="Calibri"/>
              </a:rPr>
              <a:t>.</a:t>
            </a:r>
          </a:p>
          <a:p>
            <a:pPr marL="0" indent="0">
              <a:buNone/>
            </a:pPr>
            <a:endParaRPr lang="en-US" dirty="0">
              <a:cs typeface="Calibri"/>
            </a:endParaRPr>
          </a:p>
          <a:p>
            <a:pPr marL="0" indent="0">
              <a:buNone/>
            </a:pPr>
            <a:r>
              <a:rPr lang="en-US" dirty="0">
                <a:cs typeface="Calibri"/>
              </a:rPr>
              <a:t>Ca 200 </a:t>
            </a:r>
            <a:r>
              <a:rPr lang="en-US" dirty="0" err="1">
                <a:cs typeface="Calibri"/>
              </a:rPr>
              <a:t>ansatte</a:t>
            </a:r>
            <a:r>
              <a:rPr lang="en-US" dirty="0">
                <a:cs typeface="Calibri"/>
              </a:rPr>
              <a:t> med et </a:t>
            </a:r>
            <a:r>
              <a:rPr lang="en-US" dirty="0" err="1">
                <a:cs typeface="Calibri"/>
              </a:rPr>
              <a:t>driftsbudsjett</a:t>
            </a:r>
            <a:r>
              <a:rPr lang="en-US" dirty="0">
                <a:cs typeface="Calibri"/>
              </a:rPr>
              <a:t> </a:t>
            </a:r>
            <a:r>
              <a:rPr lang="en-US" dirty="0" err="1">
                <a:cs typeface="Calibri"/>
              </a:rPr>
              <a:t>på</a:t>
            </a:r>
            <a:r>
              <a:rPr lang="en-US" dirty="0">
                <a:cs typeface="Calibri"/>
              </a:rPr>
              <a:t> 520 </a:t>
            </a:r>
            <a:r>
              <a:rPr lang="en-US" dirty="0" err="1">
                <a:cs typeface="Calibri"/>
              </a:rPr>
              <a:t>millioner</a:t>
            </a:r>
            <a:r>
              <a:rPr lang="en-US" dirty="0">
                <a:cs typeface="Calibri"/>
              </a:rPr>
              <a:t> kroner </a:t>
            </a:r>
            <a:r>
              <a:rPr lang="en-US" dirty="0" err="1">
                <a:cs typeface="Calibri"/>
              </a:rPr>
              <a:t>og</a:t>
            </a:r>
            <a:r>
              <a:rPr lang="en-US" dirty="0">
                <a:cs typeface="Calibri"/>
              </a:rPr>
              <a:t> </a:t>
            </a:r>
            <a:r>
              <a:rPr lang="en-US" dirty="0" err="1">
                <a:cs typeface="Calibri"/>
              </a:rPr>
              <a:t>forvaltning</a:t>
            </a:r>
            <a:r>
              <a:rPr lang="en-US" dirty="0">
                <a:cs typeface="Calibri"/>
              </a:rPr>
              <a:t> av </a:t>
            </a:r>
            <a:r>
              <a:rPr lang="en-US" dirty="0" err="1">
                <a:cs typeface="Calibri"/>
              </a:rPr>
              <a:t>avtaler</a:t>
            </a:r>
            <a:r>
              <a:rPr lang="en-US" dirty="0">
                <a:cs typeface="Calibri"/>
              </a:rPr>
              <a:t> for </a:t>
            </a:r>
            <a:r>
              <a:rPr lang="en-US" dirty="0" err="1">
                <a:cs typeface="Calibri"/>
              </a:rPr>
              <a:t>sektoren</a:t>
            </a:r>
            <a:r>
              <a:rPr lang="en-US" dirty="0">
                <a:cs typeface="Calibri"/>
              </a:rPr>
              <a:t> for </a:t>
            </a:r>
            <a:r>
              <a:rPr lang="en-US" dirty="0" err="1">
                <a:cs typeface="Calibri"/>
              </a:rPr>
              <a:t>ytterligere</a:t>
            </a:r>
            <a:r>
              <a:rPr lang="en-US" dirty="0">
                <a:cs typeface="Calibri"/>
              </a:rPr>
              <a:t> 750 </a:t>
            </a:r>
            <a:r>
              <a:rPr lang="en-US" dirty="0" err="1">
                <a:cs typeface="Calibri"/>
              </a:rPr>
              <a:t>millioner</a:t>
            </a:r>
            <a:r>
              <a:rPr lang="en-US" dirty="0">
                <a:cs typeface="Calibri"/>
              </a:rPr>
              <a:t> kroner. </a:t>
            </a:r>
            <a:r>
              <a:rPr lang="en-US" dirty="0" err="1">
                <a:cs typeface="Calibri"/>
              </a:rPr>
              <a:t>Hovedkontor</a:t>
            </a:r>
            <a:r>
              <a:rPr lang="en-US" dirty="0">
                <a:cs typeface="Calibri"/>
              </a:rPr>
              <a:t> I Trondheim.</a:t>
            </a:r>
          </a:p>
          <a:p>
            <a:pPr marL="0" indent="0">
              <a:buNone/>
            </a:pPr>
            <a:endParaRPr lang="en-US" dirty="0">
              <a:cs typeface="Calibri"/>
            </a:endParaRPr>
          </a:p>
          <a:p>
            <a:pPr marL="0" indent="0">
              <a:buNone/>
            </a:pP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892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UNIT - organisering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80A3001-8119-4A74-B88C-B6A213314A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dirty="0">
                <a:cs typeface="Calibri"/>
              </a:rPr>
              <a:t>For </a:t>
            </a:r>
            <a:r>
              <a:rPr lang="en-US" dirty="0" err="1">
                <a:cs typeface="Calibri"/>
              </a:rPr>
              <a:t>øyeblikket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i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en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organisasjonsprosess</a:t>
            </a:r>
            <a:r>
              <a:rPr lang="en-US" dirty="0">
                <a:cs typeface="Calibri"/>
              </a:rPr>
              <a:t>, </a:t>
            </a:r>
            <a:r>
              <a:rPr lang="en-US" dirty="0" err="1">
                <a:cs typeface="Calibri"/>
              </a:rPr>
              <a:t>forslag</a:t>
            </a:r>
            <a:r>
              <a:rPr lang="en-US" dirty="0">
                <a:cs typeface="Calibri"/>
              </a:rPr>
              <a:t>:</a:t>
            </a:r>
          </a:p>
          <a:p>
            <a:pPr marL="0" indent="0">
              <a:buNone/>
            </a:pPr>
            <a:endParaRPr lang="en-US" dirty="0">
              <a:cs typeface="Calibri"/>
            </a:endParaRPr>
          </a:p>
          <a:p>
            <a:pPr marL="0" indent="0">
              <a:buNone/>
            </a:pPr>
            <a:r>
              <a:rPr lang="en-US" dirty="0" err="1">
                <a:cs typeface="Calibri"/>
              </a:rPr>
              <a:t>Seks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avdelinger</a:t>
            </a:r>
            <a:r>
              <a:rPr lang="en-US" dirty="0">
                <a:cs typeface="Calibri"/>
              </a:rPr>
              <a:t>, for </a:t>
            </a:r>
            <a:r>
              <a:rPr lang="en-US" dirty="0" err="1">
                <a:cs typeface="Calibri"/>
              </a:rPr>
              <a:t>opptak</a:t>
            </a:r>
            <a:r>
              <a:rPr lang="en-US" dirty="0">
                <a:cs typeface="Calibri"/>
              </a:rPr>
              <a:t>:</a:t>
            </a:r>
          </a:p>
          <a:p>
            <a:pPr marL="0" indent="0">
              <a:buNone/>
            </a:pPr>
            <a:r>
              <a:rPr lang="en-US" dirty="0" err="1">
                <a:cs typeface="Calibri"/>
              </a:rPr>
              <a:t>Avdeling</a:t>
            </a:r>
            <a:r>
              <a:rPr lang="en-US" dirty="0">
                <a:cs typeface="Calibri"/>
              </a:rPr>
              <a:t> for </a:t>
            </a:r>
            <a:r>
              <a:rPr lang="en-US" dirty="0" err="1">
                <a:cs typeface="Calibri"/>
              </a:rPr>
              <a:t>utdanningstjenester</a:t>
            </a:r>
            <a:r>
              <a:rPr lang="en-US" dirty="0">
                <a:cs typeface="Calibri"/>
              </a:rPr>
              <a:t>, </a:t>
            </a:r>
            <a:r>
              <a:rPr lang="en-US" dirty="0" err="1">
                <a:cs typeface="Calibri"/>
              </a:rPr>
              <a:t>Seksjon</a:t>
            </a:r>
            <a:r>
              <a:rPr lang="en-US" dirty="0">
                <a:cs typeface="Calibri"/>
              </a:rPr>
              <a:t> for </a:t>
            </a:r>
            <a:r>
              <a:rPr lang="en-US" dirty="0" err="1">
                <a:cs typeface="Calibri"/>
              </a:rPr>
              <a:t>opptak</a:t>
            </a:r>
            <a:r>
              <a:rPr lang="en-US" dirty="0">
                <a:cs typeface="Calibri"/>
              </a:rPr>
              <a:t>.</a:t>
            </a:r>
          </a:p>
          <a:p>
            <a:pPr marL="0" indent="0">
              <a:buNone/>
            </a:pPr>
            <a:endParaRPr lang="en-US" dirty="0">
              <a:cs typeface="Calibri"/>
            </a:endParaRPr>
          </a:p>
          <a:p>
            <a:pPr marL="0" indent="0">
              <a:buNone/>
            </a:pPr>
            <a:r>
              <a:rPr lang="en-US" dirty="0" err="1">
                <a:cs typeface="Calibri"/>
              </a:rPr>
              <a:t>Seksjon</a:t>
            </a:r>
            <a:r>
              <a:rPr lang="en-US" dirty="0">
                <a:cs typeface="Calibri"/>
              </a:rPr>
              <a:t> for </a:t>
            </a:r>
            <a:r>
              <a:rPr lang="en-US" dirty="0" err="1">
                <a:cs typeface="Calibri"/>
              </a:rPr>
              <a:t>opptak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omfatter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i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dag</a:t>
            </a:r>
            <a:r>
              <a:rPr lang="en-US" dirty="0">
                <a:cs typeface="Calibri"/>
              </a:rPr>
              <a:t> </a:t>
            </a:r>
            <a:r>
              <a:rPr lang="en-US" dirty="0" err="1">
                <a:cs typeface="Calibri"/>
              </a:rPr>
              <a:t>driftsorganisasjonen</a:t>
            </a:r>
            <a:r>
              <a:rPr lang="en-US" dirty="0">
                <a:cs typeface="Calibri"/>
              </a:rPr>
              <a:t> for det </a:t>
            </a:r>
            <a:r>
              <a:rPr lang="en-US" dirty="0" err="1">
                <a:cs typeface="Calibri"/>
              </a:rPr>
              <a:t>samordnete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opptaket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til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grunnutdanninger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ved</a:t>
            </a:r>
            <a:r>
              <a:rPr lang="en-US" dirty="0">
                <a:cs typeface="Calibri"/>
              </a:rPr>
              <a:t> </a:t>
            </a:r>
            <a:r>
              <a:rPr lang="en-US" dirty="0" err="1">
                <a:cs typeface="Calibri"/>
              </a:rPr>
              <a:t>universiteter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og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høyskoler</a:t>
            </a:r>
            <a:r>
              <a:rPr lang="en-US" dirty="0">
                <a:cs typeface="Calibri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95828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Oppdraget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80A3001-8119-4A74-B88C-B6A213314A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cs typeface="Calibri"/>
              </a:rPr>
              <a:t>I </a:t>
            </a:r>
            <a:r>
              <a:rPr lang="en-US" dirty="0" err="1">
                <a:cs typeface="Calibri"/>
              </a:rPr>
              <a:t>fagskolemeldingen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ble</a:t>
            </a:r>
            <a:r>
              <a:rPr lang="en-US" dirty="0">
                <a:cs typeface="Calibri"/>
              </a:rPr>
              <a:t> det </a:t>
            </a:r>
            <a:r>
              <a:rPr lang="en-US" dirty="0" err="1">
                <a:cs typeface="Calibri"/>
              </a:rPr>
              <a:t>foreslått</a:t>
            </a:r>
            <a:r>
              <a:rPr lang="en-US" dirty="0">
                <a:cs typeface="Calibri"/>
              </a:rPr>
              <a:t> en </a:t>
            </a:r>
            <a:r>
              <a:rPr lang="en-US" dirty="0" err="1">
                <a:cs typeface="Calibri"/>
              </a:rPr>
              <a:t>rekke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tiltak</a:t>
            </a:r>
            <a:r>
              <a:rPr lang="en-US" dirty="0">
                <a:cs typeface="Calibri"/>
              </a:rPr>
              <a:t> for å </a:t>
            </a:r>
            <a:r>
              <a:rPr lang="en-US" dirty="0" err="1">
                <a:cs typeface="Calibri"/>
              </a:rPr>
              <a:t>styrke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fagskoleutdanningene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og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i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større</a:t>
            </a:r>
            <a:r>
              <a:rPr lang="en-US" dirty="0">
                <a:cs typeface="Calibri"/>
              </a:rPr>
              <a:t> grad </a:t>
            </a:r>
            <a:r>
              <a:rPr lang="en-US" dirty="0" err="1">
                <a:cs typeface="Calibri"/>
              </a:rPr>
              <a:t>likestille</a:t>
            </a:r>
            <a:r>
              <a:rPr lang="en-US" dirty="0">
                <a:cs typeface="Calibri"/>
              </a:rPr>
              <a:t> dem med </a:t>
            </a:r>
            <a:r>
              <a:rPr lang="en-US" dirty="0" err="1">
                <a:cs typeface="Calibri"/>
              </a:rPr>
              <a:t>utdanninger</a:t>
            </a:r>
            <a:r>
              <a:rPr lang="en-US" dirty="0">
                <a:cs typeface="Calibri"/>
              </a:rPr>
              <a:t> </a:t>
            </a:r>
            <a:r>
              <a:rPr lang="en-US" dirty="0" err="1">
                <a:cs typeface="Calibri"/>
              </a:rPr>
              <a:t>ved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universiteter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og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høyskoler</a:t>
            </a:r>
            <a:r>
              <a:rPr lang="en-US" dirty="0">
                <a:cs typeface="Calibri"/>
              </a:rPr>
              <a:t>.</a:t>
            </a:r>
          </a:p>
          <a:p>
            <a:pPr marL="0" indent="0">
              <a:buNone/>
            </a:pPr>
            <a:endParaRPr lang="en-US" dirty="0">
              <a:cs typeface="Calibri"/>
            </a:endParaRPr>
          </a:p>
          <a:p>
            <a:pPr marL="0" indent="0">
              <a:buNone/>
            </a:pPr>
            <a:r>
              <a:rPr lang="en-US" dirty="0" err="1">
                <a:cs typeface="Calibri"/>
              </a:rPr>
              <a:t>Ett</a:t>
            </a:r>
            <a:r>
              <a:rPr lang="en-US" dirty="0">
                <a:cs typeface="Calibri"/>
              </a:rPr>
              <a:t> av </a:t>
            </a:r>
            <a:r>
              <a:rPr lang="en-US" dirty="0" err="1">
                <a:cs typeface="Calibri"/>
              </a:rPr>
              <a:t>tiltakene</a:t>
            </a:r>
            <a:r>
              <a:rPr lang="en-US" dirty="0">
                <a:cs typeface="Calibri"/>
              </a:rPr>
              <a:t> var å </a:t>
            </a:r>
            <a:r>
              <a:rPr lang="en-US" dirty="0" err="1">
                <a:cs typeface="Calibri"/>
              </a:rPr>
              <a:t>lage</a:t>
            </a:r>
            <a:r>
              <a:rPr lang="en-US" dirty="0">
                <a:cs typeface="Calibri"/>
              </a:rPr>
              <a:t> et </a:t>
            </a:r>
            <a:r>
              <a:rPr lang="en-US" dirty="0" err="1">
                <a:cs typeface="Calibri"/>
              </a:rPr>
              <a:t>nasjonalt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opptakssystem</a:t>
            </a:r>
            <a:r>
              <a:rPr lang="en-US" dirty="0">
                <a:cs typeface="Calibri"/>
              </a:rPr>
              <a:t>. </a:t>
            </a:r>
            <a:r>
              <a:rPr lang="en-US" dirty="0" err="1">
                <a:cs typeface="Calibri"/>
              </a:rPr>
              <a:t>Oppdraget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ble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gitt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til</a:t>
            </a:r>
            <a:r>
              <a:rPr lang="en-US" dirty="0">
                <a:cs typeface="Calibri"/>
              </a:rPr>
              <a:t> Unit </a:t>
            </a:r>
            <a:r>
              <a:rPr lang="en-US" dirty="0" err="1">
                <a:cs typeface="Calibri"/>
              </a:rPr>
              <a:t>og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skal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etter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planen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stå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ferdig</a:t>
            </a:r>
            <a:r>
              <a:rPr lang="en-US" dirty="0">
                <a:cs typeface="Calibri"/>
              </a:rPr>
              <a:t> for </a:t>
            </a:r>
            <a:r>
              <a:rPr lang="en-US" dirty="0" err="1">
                <a:cs typeface="Calibri"/>
              </a:rPr>
              <a:t>opptaket</a:t>
            </a:r>
            <a:r>
              <a:rPr lang="en-US" dirty="0">
                <a:cs typeface="Calibri"/>
              </a:rPr>
              <a:t> I 2020.</a:t>
            </a:r>
          </a:p>
          <a:p>
            <a:pPr marL="0" indent="0">
              <a:buNone/>
            </a:pPr>
            <a:endParaRPr lang="en-US" dirty="0">
              <a:cs typeface="Calibri"/>
            </a:endParaRPr>
          </a:p>
          <a:p>
            <a:pPr marL="0" indent="0">
              <a:buNone/>
            </a:pPr>
            <a:r>
              <a:rPr lang="en-US" dirty="0">
                <a:cs typeface="Calibri"/>
              </a:rPr>
              <a:t>Andre </a:t>
            </a:r>
            <a:r>
              <a:rPr lang="en-US" dirty="0" err="1">
                <a:cs typeface="Calibri"/>
              </a:rPr>
              <a:t>tiltak</a:t>
            </a:r>
            <a:r>
              <a:rPr lang="en-US" dirty="0">
                <a:cs typeface="Calibri"/>
              </a:rPr>
              <a:t> var å </a:t>
            </a:r>
            <a:r>
              <a:rPr lang="en-US" dirty="0" err="1">
                <a:cs typeface="Calibri"/>
              </a:rPr>
              <a:t>gi</a:t>
            </a:r>
            <a:r>
              <a:rPr lang="en-US" dirty="0">
                <a:cs typeface="Calibri"/>
              </a:rPr>
              <a:t> </a:t>
            </a:r>
            <a:r>
              <a:rPr lang="en-US" dirty="0" err="1">
                <a:cs typeface="Calibri"/>
              </a:rPr>
              <a:t>uttelling</a:t>
            </a:r>
            <a:r>
              <a:rPr lang="en-US" dirty="0">
                <a:cs typeface="Calibri"/>
              </a:rPr>
              <a:t> for </a:t>
            </a:r>
            <a:r>
              <a:rPr lang="en-US" dirty="0" err="1">
                <a:cs typeface="Calibri"/>
              </a:rPr>
              <a:t>fagskole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ved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opptak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til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høyere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utdanning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og</a:t>
            </a:r>
            <a:r>
              <a:rPr lang="en-US" dirty="0">
                <a:cs typeface="Calibri"/>
              </a:rPr>
              <a:t> å </a:t>
            </a:r>
            <a:r>
              <a:rPr lang="en-US" dirty="0" err="1">
                <a:cs typeface="Calibri"/>
              </a:rPr>
              <a:t>gjøre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vitnemål</a:t>
            </a:r>
            <a:r>
              <a:rPr lang="en-US" dirty="0">
                <a:cs typeface="Calibri"/>
              </a:rPr>
              <a:t> for </a:t>
            </a:r>
            <a:r>
              <a:rPr lang="en-US" dirty="0" err="1">
                <a:cs typeface="Calibri"/>
              </a:rPr>
              <a:t>fullført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og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bestått</a:t>
            </a:r>
            <a:r>
              <a:rPr lang="en-US" dirty="0">
                <a:cs typeface="Calibri"/>
              </a:rPr>
              <a:t> </a:t>
            </a:r>
            <a:r>
              <a:rPr lang="en-US" dirty="0" err="1">
                <a:cs typeface="Calibri"/>
              </a:rPr>
              <a:t>fagskoleutdanning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tilgjengelig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gjennom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Vitnemålsportalen</a:t>
            </a:r>
            <a:r>
              <a:rPr lang="en-US" dirty="0">
                <a:cs typeface="Calibri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32123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Om arbeidet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80A3001-8119-4A74-B88C-B6A213314A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 dirty="0" err="1">
                <a:cs typeface="Calibri"/>
              </a:rPr>
              <a:t>Refereansegruppe</a:t>
            </a:r>
            <a:endParaRPr lang="nb-NO" dirty="0" err="1"/>
          </a:p>
          <a:p>
            <a:r>
              <a:rPr lang="en-US" dirty="0" err="1">
                <a:cs typeface="Calibri"/>
              </a:rPr>
              <a:t>Felles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sentral</a:t>
            </a:r>
            <a:r>
              <a:rPr lang="en-US" dirty="0">
                <a:cs typeface="Calibri"/>
              </a:rPr>
              <a:t> database</a:t>
            </a:r>
            <a:endParaRPr lang="en-US" dirty="0"/>
          </a:p>
          <a:p>
            <a:r>
              <a:rPr lang="en-US" dirty="0">
                <a:cs typeface="Calibri"/>
              </a:rPr>
              <a:t>Ny </a:t>
            </a:r>
            <a:r>
              <a:rPr lang="en-US" dirty="0" err="1">
                <a:cs typeface="Calibri"/>
              </a:rPr>
              <a:t>felles</a:t>
            </a:r>
            <a:r>
              <a:rPr lang="en-US" dirty="0">
                <a:cs typeface="Calibri"/>
              </a:rPr>
              <a:t> </a:t>
            </a:r>
            <a:r>
              <a:rPr lang="en-US" dirty="0" err="1">
                <a:cs typeface="Calibri"/>
              </a:rPr>
              <a:t>søkeportal</a:t>
            </a:r>
            <a:endParaRPr lang="en-US" dirty="0" err="1"/>
          </a:p>
          <a:p>
            <a:r>
              <a:rPr lang="en-US" dirty="0">
                <a:cs typeface="Calibri"/>
              </a:rPr>
              <a:t>Ny </a:t>
            </a:r>
            <a:r>
              <a:rPr lang="en-US" dirty="0" err="1">
                <a:cs typeface="Calibri"/>
              </a:rPr>
              <a:t>nettsøknad</a:t>
            </a:r>
          </a:p>
          <a:p>
            <a:r>
              <a:rPr lang="en-US" dirty="0">
                <a:cs typeface="Calibri"/>
              </a:rPr>
              <a:t>Ny </a:t>
            </a:r>
            <a:r>
              <a:rPr lang="en-US" dirty="0" err="1">
                <a:cs typeface="Calibri"/>
              </a:rPr>
              <a:t>datainnsamling</a:t>
            </a:r>
            <a:r>
              <a:rPr lang="en-US" dirty="0">
                <a:cs typeface="Calibri"/>
              </a:rPr>
              <a:t>, </a:t>
            </a:r>
            <a:r>
              <a:rPr lang="en-US" dirty="0" err="1">
                <a:cs typeface="Calibri"/>
              </a:rPr>
              <a:t>ny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regelverksmotor</a:t>
            </a:r>
          </a:p>
          <a:p>
            <a:r>
              <a:rPr lang="en-US" dirty="0">
                <a:cs typeface="Calibri"/>
              </a:rPr>
              <a:t>Ny </a:t>
            </a:r>
            <a:r>
              <a:rPr lang="en-US" dirty="0" err="1">
                <a:cs typeface="Calibri"/>
              </a:rPr>
              <a:t>saksbehandlingsapplikasjon</a:t>
            </a:r>
            <a:r>
              <a:rPr lang="en-US" dirty="0">
                <a:cs typeface="Calibri"/>
              </a:rPr>
              <a:t>, </a:t>
            </a:r>
            <a:r>
              <a:rPr lang="en-US" dirty="0" err="1">
                <a:cs typeface="Calibri"/>
              </a:rPr>
              <a:t>automatisk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saksbehandling</a:t>
            </a:r>
            <a:r>
              <a:rPr lang="en-US" dirty="0">
                <a:cs typeface="Calibri"/>
              </a:rPr>
              <a:t> </a:t>
            </a:r>
            <a:r>
              <a:rPr lang="en-US" dirty="0" err="1">
                <a:cs typeface="Calibri"/>
              </a:rPr>
              <a:t>vha</a:t>
            </a:r>
            <a:r>
              <a:rPr lang="en-US" dirty="0">
                <a:cs typeface="Calibri"/>
              </a:rPr>
              <a:t> </a:t>
            </a:r>
            <a:r>
              <a:rPr lang="en-US" dirty="0" err="1">
                <a:cs typeface="Calibri"/>
              </a:rPr>
              <a:t>Nasjonal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vitnemålsdatabase</a:t>
            </a:r>
          </a:p>
          <a:p>
            <a:r>
              <a:rPr lang="en-US" dirty="0" err="1">
                <a:cs typeface="Calibri"/>
              </a:rPr>
              <a:t>Nytt</a:t>
            </a:r>
            <a:r>
              <a:rPr lang="en-US" dirty="0">
                <a:cs typeface="Calibri"/>
              </a:rPr>
              <a:t> system for </a:t>
            </a:r>
            <a:r>
              <a:rPr lang="en-US" dirty="0" err="1">
                <a:cs typeface="Calibri"/>
              </a:rPr>
              <a:t>opptakskjøring</a:t>
            </a:r>
          </a:p>
          <a:p>
            <a:r>
              <a:rPr lang="en-US" dirty="0">
                <a:cs typeface="Calibri"/>
              </a:rPr>
              <a:t>Ny </a:t>
            </a:r>
            <a:r>
              <a:rPr lang="en-US" dirty="0" err="1">
                <a:cs typeface="Calibri"/>
              </a:rPr>
              <a:t>meldingsapplikasjon</a:t>
            </a:r>
          </a:p>
          <a:p>
            <a:r>
              <a:rPr lang="en-US" dirty="0" err="1">
                <a:cs typeface="Calibri"/>
              </a:rPr>
              <a:t>Tilrettelegging</a:t>
            </a:r>
            <a:r>
              <a:rPr lang="en-US" dirty="0">
                <a:cs typeface="Calibri"/>
              </a:rPr>
              <a:t> for </a:t>
            </a:r>
            <a:r>
              <a:rPr lang="en-US" dirty="0" err="1">
                <a:cs typeface="Calibri"/>
              </a:rPr>
              <a:t>datautveksling</a:t>
            </a:r>
            <a:r>
              <a:rPr lang="en-US" dirty="0">
                <a:cs typeface="Calibri"/>
              </a:rPr>
              <a:t> med </a:t>
            </a:r>
            <a:r>
              <a:rPr lang="en-US" dirty="0" err="1">
                <a:cs typeface="Calibri"/>
              </a:rPr>
              <a:t>skoleadministrative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systemer</a:t>
            </a:r>
          </a:p>
        </p:txBody>
      </p:sp>
    </p:spTree>
    <p:extLst>
      <p:ext uri="{BB962C8B-B14F-4D97-AF65-F5344CB8AC3E}">
        <p14:creationId xmlns:p14="http://schemas.microsoft.com/office/powerpoint/2010/main" val="41551427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8eb9ea1e-e64c-4a4e-837f-5b9c54294686">
      <UserInfo>
        <DisplayName>Helga Johnsen Meisfjord</DisplayName>
        <AccountId>131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B556FF22781144C8B3DED3112875F18" ma:contentTypeVersion="7" ma:contentTypeDescription="Opprett et nytt dokument." ma:contentTypeScope="" ma:versionID="b0a8cad70c5e6b313ee630683752ec25">
  <xsd:schema xmlns:xsd="http://www.w3.org/2001/XMLSchema" xmlns:xs="http://www.w3.org/2001/XMLSchema" xmlns:p="http://schemas.microsoft.com/office/2006/metadata/properties" xmlns:ns2="84e7f615-1963-416f-80a4-d9b36907c4a1" xmlns:ns3="8eb9ea1e-e64c-4a4e-837f-5b9c54294686" targetNamespace="http://schemas.microsoft.com/office/2006/metadata/properties" ma:root="true" ma:fieldsID="bf88487e318ec04ee07001328660efd9" ns2:_="" ns3:_="">
    <xsd:import namespace="84e7f615-1963-416f-80a4-d9b36907c4a1"/>
    <xsd:import namespace="8eb9ea1e-e64c-4a4e-837f-5b9c5429468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e7f615-1963-416f-80a4-d9b36907c4a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b9ea1e-e64c-4a4e-837f-5b9c54294686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B9E7036-E720-45CC-A9D8-A718F79D1239}">
  <ds:schemaRefs>
    <ds:schemaRef ds:uri="http://schemas.microsoft.com/office/2006/metadata/properties"/>
    <ds:schemaRef ds:uri="8eb9ea1e-e64c-4a4e-837f-5b9c54294686"/>
    <ds:schemaRef ds:uri="84e7f615-1963-416f-80a4-d9b36907c4a1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47AD7FF-352C-4889-8F8A-6C559D94568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4e7f615-1963-416f-80a4-d9b36907c4a1"/>
    <ds:schemaRef ds:uri="8eb9ea1e-e64c-4a4e-837f-5b9c542946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34E812F-605F-4881-A77E-0E5621BB08E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34</Words>
  <Application>Microsoft Office PowerPoint</Application>
  <PresentationFormat>Widescreen</PresentationFormat>
  <Paragraphs>34</Paragraphs>
  <Slides>5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Office-tema</vt:lpstr>
      <vt:lpstr>PowerPoint-presentasjon</vt:lpstr>
      <vt:lpstr>UNIT</vt:lpstr>
      <vt:lpstr>UNIT - organisering</vt:lpstr>
      <vt:lpstr>Oppdraget</vt:lpstr>
      <vt:lpstr>Om arbeidet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Mona Evenås</dc:creator>
  <cp:lastModifiedBy>Geir Sverre Andersen</cp:lastModifiedBy>
  <cp:revision>286</cp:revision>
  <dcterms:created xsi:type="dcterms:W3CDTF">2018-10-30T09:43:17Z</dcterms:created>
  <dcterms:modified xsi:type="dcterms:W3CDTF">2018-11-26T08:30:33Z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0x010100FB556FF22781144C8B3DED3112875F18</vt:lpwstr>
  </property>
</Properties>
</file>