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302" r:id="rId5"/>
    <p:sldId id="339" r:id="rId6"/>
    <p:sldId id="348" r:id="rId7"/>
    <p:sldId id="329" r:id="rId8"/>
    <p:sldId id="338" r:id="rId9"/>
    <p:sldId id="328" r:id="rId10"/>
    <p:sldId id="280" r:id="rId11"/>
    <p:sldId id="331" r:id="rId12"/>
    <p:sldId id="337" r:id="rId13"/>
    <p:sldId id="343" r:id="rId14"/>
    <p:sldId id="333" r:id="rId15"/>
    <p:sldId id="325" r:id="rId16"/>
    <p:sldId id="334" r:id="rId17"/>
    <p:sldId id="340" r:id="rId18"/>
    <p:sldId id="347" r:id="rId19"/>
  </p:sldIdLst>
  <p:sldSz cx="24384000" cy="13716000"/>
  <p:notesSz cx="6794500" cy="9931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641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5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1022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1403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1784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2165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2546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2927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3308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3689684" marR="0" indent="-641684" algn="l" defTabSz="1524000" rtl="0" fontAlgn="auto" latinLnBrk="0" hangingPunct="0">
      <a:lnSpc>
        <a:spcPct val="100000"/>
      </a:lnSpc>
      <a:spcBef>
        <a:spcPts val="1500"/>
      </a:spcBef>
      <a:spcAft>
        <a:spcPts val="0"/>
      </a:spcAft>
      <a:buClr>
        <a:srgbClr val="1486BB"/>
      </a:buClr>
      <a:buSzPct val="100000"/>
      <a:buFontTx/>
      <a:buChar char="•"/>
      <a:tabLst/>
      <a:defRPr kumimoji="0" sz="6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74"/>
  </p:normalViewPr>
  <p:slideViewPr>
    <p:cSldViewPr snapToGrid="0" snapToObjects="1">
      <p:cViewPr varScale="1">
        <p:scale>
          <a:sx n="48" d="100"/>
          <a:sy n="48" d="100"/>
        </p:scale>
        <p:origin x="226" y="7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3" name="Shape 33"/>
          <p:cNvSpPr>
            <a:spLocks noGrp="1"/>
          </p:cNvSpPr>
          <p:nvPr>
            <p:ph type="body" sz="quarter" idx="1"/>
          </p:nvPr>
        </p:nvSpPr>
        <p:spPr>
          <a:xfrm>
            <a:off x="905934" y="4717415"/>
            <a:ext cx="4982633" cy="446913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79657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1pPr>
    <a:lvl2pPr indent="2286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2pPr>
    <a:lvl3pPr indent="4572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3pPr>
    <a:lvl4pPr indent="6858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4pPr>
    <a:lvl5pPr indent="9144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5pPr>
    <a:lvl6pPr indent="11430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6pPr>
    <a:lvl7pPr indent="13716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7pPr>
    <a:lvl8pPr indent="16002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8pPr>
    <a:lvl9pPr indent="1828800" defTabSz="1498600" latinLnBrk="0">
      <a:spcBef>
        <a:spcPts val="800"/>
      </a:spcBef>
      <a:defRPr sz="24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21968"/>
          </a:xfrm>
          <a:prstGeom prst="rect">
            <a:avLst/>
          </a:prstGeom>
        </p:spPr>
        <p:txBody>
          <a:bodyPr lIns="91439" tIns="91439" rIns="91439" bIns="91439"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5900" b="1">
                <a:solidFill>
                  <a:srgbClr val="FF0033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</a:defRPr>
            </a:lvl1pPr>
          </a:lstStyle>
          <a:p>
            <a:r>
              <a:t>Tekst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4"/>
          </p:nvPr>
        </p:nvSpPr>
        <p:spPr>
          <a:xfrm>
            <a:off x="2033650" y="8127154"/>
            <a:ext cx="16454707" cy="35052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</a:lvl1pPr>
          </a:lstStyle>
          <a:p>
            <a:r>
              <a:t>Tekst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jermbilde 2017-01-12 kl. 11.45.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001"/>
            <a:ext cx="24384001" cy="3033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1.png" descr="SV_ISV_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05" y="3335249"/>
            <a:ext cx="8971641" cy="103075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UiO_Segl_150dp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507" y="11652693"/>
            <a:ext cx="1507512" cy="150751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3962400" y="549275"/>
            <a:ext cx="16459200" cy="265112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8900" tIns="88900" rIns="88900" bIns="88900"/>
          <a:lstStyle/>
          <a:p>
            <a:r>
              <a:t>Titteltekst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3962400" y="3200400"/>
            <a:ext cx="16459200" cy="10515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8900" tIns="88900" rIns="88900" bIns="88900"/>
          <a:lstStyle/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11887200" y="12344400"/>
            <a:ext cx="4267200" cy="73660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marL="0" indent="0" algn="r" defTabSz="1828800">
              <a:spcBef>
                <a:spcPts val="0"/>
              </a:spcBef>
              <a:buClrTx/>
              <a:buSzTx/>
              <a:buNone/>
              <a:defRPr sz="2400">
                <a:latin typeface="+mn-lt"/>
                <a:ea typeface="+mn-ea"/>
                <a:cs typeface="+mn-cs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l" defTabSz="1524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003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734218" marR="0" indent="-734218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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36600" marR="0" indent="-252412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●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139825" marR="0" indent="-381000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●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2327275" marR="0" indent="-857250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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574925" marR="0" indent="-685800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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032125" marR="0" indent="-685800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89325" marR="0" indent="-685800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946525" marR="0" indent="-685800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403725" marR="0" indent="-685800" algn="l" defTabSz="1524000" rtl="0" latinLnBrk="0">
        <a:lnSpc>
          <a:spcPct val="100000"/>
        </a:lnSpc>
        <a:spcBef>
          <a:spcPts val="1500"/>
        </a:spcBef>
        <a:spcAft>
          <a:spcPts val="0"/>
        </a:spcAft>
        <a:buClr>
          <a:schemeClr val="accent2"/>
        </a:buClr>
        <a:buSzPct val="93000"/>
        <a:buFont typeface="Wingdings"/>
        <a:buChar char=""/>
        <a:tabLst/>
        <a:defRPr sz="6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885094D-E7CF-4CE4-88E2-469984F24E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63926" y="9377916"/>
            <a:ext cx="14724431" cy="225443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nb-NO" dirty="0"/>
              <a:t>Professor Janne Haaland Matlary</a:t>
            </a:r>
          </a:p>
          <a:p>
            <a:pPr algn="ctr"/>
            <a:r>
              <a:rPr lang="nb-NO" dirty="0"/>
              <a:t>Statsvitenskap, Universitetet i Oslo og Forsvarets Stabsskole</a:t>
            </a:r>
          </a:p>
          <a:p>
            <a:pPr algn="ctr"/>
            <a:r>
              <a:rPr lang="nb-NO" dirty="0"/>
              <a:t>MUF, 25.11.2024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1A1655-8DE3-0E66-78E0-3AC1F8F4D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769713"/>
          </a:xfrm>
        </p:spPr>
        <p:txBody>
          <a:bodyPr/>
          <a:lstStyle/>
          <a:p>
            <a:pPr algn="ctr"/>
            <a:r>
              <a:rPr lang="nb-NO" dirty="0"/>
              <a:t>Konfrontasjon i internasjonal politikk</a:t>
            </a:r>
          </a:p>
          <a:p>
            <a:pPr algn="ctr"/>
            <a:r>
              <a:rPr lang="nb-NO" sz="4400" dirty="0"/>
              <a:t>Hvordan endres rammebetingelser?</a:t>
            </a:r>
          </a:p>
        </p:txBody>
      </p:sp>
    </p:spTree>
    <p:extLst>
      <p:ext uri="{BB962C8B-B14F-4D97-AF65-F5344CB8AC3E}">
        <p14:creationId xmlns:p14="http://schemas.microsoft.com/office/powerpoint/2010/main" val="355055327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8208D1-E995-DB50-0150-C300FCD6B7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2000546"/>
          </a:xfrm>
        </p:spPr>
        <p:txBody>
          <a:bodyPr/>
          <a:lstStyle/>
          <a:p>
            <a:r>
              <a:rPr lang="nb-NO" dirty="0" err="1"/>
              <a:t>Midt-Østen</a:t>
            </a:r>
            <a:r>
              <a:rPr lang="nb-NO" dirty="0"/>
              <a:t> – ikke av sentral betydning for Norge (men overtar agendaen her…)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6E5AA-0AC4-133B-45BB-80477CF262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err="1"/>
              <a:t>Houthi</a:t>
            </a:r>
            <a:r>
              <a:rPr lang="nb-NO" dirty="0"/>
              <a:t> som stedfortreder for Iran, må møtes med militær styrke, men det gjøres ikke</a:t>
            </a:r>
          </a:p>
          <a:p>
            <a:r>
              <a:rPr lang="nb-NO" dirty="0"/>
              <a:t>Gaza og Libanon: Israel lar seg ikke ‘</a:t>
            </a:r>
            <a:r>
              <a:rPr lang="nb-NO" dirty="0" err="1"/>
              <a:t>rådgi</a:t>
            </a:r>
            <a:r>
              <a:rPr lang="nb-NO" dirty="0"/>
              <a:t>’</a:t>
            </a:r>
          </a:p>
          <a:p>
            <a:r>
              <a:rPr lang="nb-NO" dirty="0"/>
              <a:t>Iran og handelsveier er det viktige for oss</a:t>
            </a:r>
          </a:p>
          <a:p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398018104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AB24B3-ECD3-284D-0DC6-92E36F60E7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Vesten må mestre alle </a:t>
            </a:r>
            <a:r>
              <a:rPr lang="nb-NO" dirty="0" err="1"/>
              <a:t>C’ene</a:t>
            </a:r>
            <a:r>
              <a:rPr lang="nb-NO" dirty="0"/>
              <a:t>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84B7E-9745-7972-65EB-39D86A1319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i="1" dirty="0"/>
              <a:t>Cooperation, </a:t>
            </a:r>
            <a:r>
              <a:rPr lang="nb-NO" i="1" dirty="0" err="1"/>
              <a:t>competition</a:t>
            </a:r>
            <a:r>
              <a:rPr lang="nb-NO" i="1" dirty="0"/>
              <a:t>, </a:t>
            </a:r>
            <a:r>
              <a:rPr lang="nb-NO" b="1" i="1" dirty="0" err="1"/>
              <a:t>confrontation</a:t>
            </a:r>
            <a:r>
              <a:rPr lang="nb-NO" b="1" i="1" dirty="0"/>
              <a:t>, </a:t>
            </a:r>
            <a:r>
              <a:rPr lang="nb-NO" b="1" i="1" dirty="0" err="1"/>
              <a:t>coercion</a:t>
            </a:r>
            <a:r>
              <a:rPr lang="nb-NO" b="1" i="1" dirty="0"/>
              <a:t>, </a:t>
            </a:r>
            <a:r>
              <a:rPr lang="nb-NO" b="1" i="1" dirty="0" err="1"/>
              <a:t>conflict</a:t>
            </a:r>
            <a:endParaRPr lang="nb-NO" b="1" i="1" dirty="0"/>
          </a:p>
          <a:p>
            <a:r>
              <a:rPr lang="nb-NO" dirty="0"/>
              <a:t>Vi er dårlige på de tre siste, mens autokratier bruker dem hele tiden</a:t>
            </a:r>
          </a:p>
        </p:txBody>
      </p:sp>
    </p:spTree>
    <p:extLst>
      <p:ext uri="{BB962C8B-B14F-4D97-AF65-F5344CB8AC3E}">
        <p14:creationId xmlns:p14="http://schemas.microsoft.com/office/powerpoint/2010/main" val="334162942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E05BDB-DD5B-1EA6-808D-338C5B57C5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Det lange løp – markeder og sanksjoner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9D58-3473-51AC-5E28-984AF4D6FC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i="1" dirty="0"/>
              <a:t>Russlan</a:t>
            </a:r>
            <a:r>
              <a:rPr lang="nb-NO" dirty="0"/>
              <a:t>d – mange år med ‘</a:t>
            </a:r>
            <a:r>
              <a:rPr lang="nb-NO" dirty="0" err="1"/>
              <a:t>c</a:t>
            </a:r>
            <a:r>
              <a:rPr lang="nb-NO" i="1" dirty="0" err="1"/>
              <a:t>ontainment</a:t>
            </a:r>
            <a:r>
              <a:rPr lang="nb-NO" dirty="0"/>
              <a:t>’ og sanksjoner</a:t>
            </a:r>
          </a:p>
          <a:p>
            <a:r>
              <a:rPr lang="nb-NO" i="1" dirty="0"/>
              <a:t>Kina</a:t>
            </a:r>
            <a:r>
              <a:rPr lang="nb-NO" dirty="0"/>
              <a:t> – USA og Europa må bli enige om handelspolitikk</a:t>
            </a:r>
          </a:p>
          <a:p>
            <a:r>
              <a:rPr lang="nb-NO" dirty="0"/>
              <a:t>Europa må nå stå sammen og </a:t>
            </a:r>
            <a:r>
              <a:rPr lang="nb-NO" dirty="0" err="1"/>
              <a:t>stryrke</a:t>
            </a:r>
            <a:r>
              <a:rPr lang="nb-NO" dirty="0"/>
              <a:t> seg</a:t>
            </a:r>
          </a:p>
        </p:txBody>
      </p:sp>
    </p:spTree>
    <p:extLst>
      <p:ext uri="{BB962C8B-B14F-4D97-AF65-F5344CB8AC3E}">
        <p14:creationId xmlns:p14="http://schemas.microsoft.com/office/powerpoint/2010/main" val="227710979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ABE5BD-B341-6F0C-2C94-4F9F563CF6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EU/USA utvikler ‘</a:t>
            </a:r>
            <a:r>
              <a:rPr lang="nb-NO" dirty="0" err="1"/>
              <a:t>de-risking</a:t>
            </a:r>
            <a:r>
              <a:rPr lang="nb-NO" dirty="0"/>
              <a:t>’ og ‘</a:t>
            </a:r>
            <a:r>
              <a:rPr lang="nb-NO" dirty="0" err="1"/>
              <a:t>de-coupling</a:t>
            </a:r>
            <a:r>
              <a:rPr lang="nb-NO" dirty="0"/>
              <a:t>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0C21F-4894-D221-5C82-F155FB225C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Handel med Kina der vi </a:t>
            </a:r>
            <a:r>
              <a:rPr lang="nb-NO" i="1" dirty="0"/>
              <a:t>ikke</a:t>
            </a:r>
            <a:r>
              <a:rPr lang="nb-NO" dirty="0"/>
              <a:t> er den avhengige part (</a:t>
            </a:r>
            <a:r>
              <a:rPr lang="nb-NO" i="1" dirty="0" err="1"/>
              <a:t>de-risking</a:t>
            </a:r>
            <a:r>
              <a:rPr lang="nb-NO" dirty="0"/>
              <a:t>)</a:t>
            </a:r>
          </a:p>
          <a:p>
            <a:r>
              <a:rPr lang="nb-NO" dirty="0"/>
              <a:t>Ikke handel med Kina på kritiske innsatsfaktorer (</a:t>
            </a:r>
            <a:r>
              <a:rPr lang="nb-NO" i="1" dirty="0" err="1"/>
              <a:t>de-coupling</a:t>
            </a:r>
            <a:r>
              <a:rPr lang="nb-NO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7049789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41115-9858-0859-C677-BFAC750719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Kina – felles vestlig politikk essensielt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DCA2D-1052-1B54-702E-F00A64FAA6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nb-NO" sz="4000" dirty="0"/>
              <a:t>Vi har en historikk med ‘trade </a:t>
            </a:r>
            <a:r>
              <a:rPr lang="nb-NO" sz="4000" dirty="0" err="1"/>
              <a:t>wars</a:t>
            </a:r>
            <a:r>
              <a:rPr lang="nb-NO" sz="4000" dirty="0"/>
              <a:t>’ med USA (WTO)</a:t>
            </a:r>
          </a:p>
          <a:p>
            <a:r>
              <a:rPr lang="nb-NO" sz="4000" dirty="0"/>
              <a:t>Men nå må vesten holde sammen; cf. </a:t>
            </a:r>
            <a:r>
              <a:rPr lang="nb-NO" sz="4000" dirty="0" err="1"/>
              <a:t>Macrons</a:t>
            </a:r>
            <a:r>
              <a:rPr lang="nb-NO" sz="4000" dirty="0"/>
              <a:t> statsbesøk i Beijing og gjenbesøket</a:t>
            </a:r>
          </a:p>
          <a:p>
            <a:r>
              <a:rPr lang="nb-NO" sz="4000" dirty="0"/>
              <a:t>USA vil ikke sikre Europa militært dersom EU har en annen Kina-politikk enn USA</a:t>
            </a:r>
          </a:p>
          <a:p>
            <a:r>
              <a:rPr lang="nb-NO" sz="4000" dirty="0"/>
              <a:t>Men Tyskland og Frankrike (med EU) har sterke handelsinteresser</a:t>
            </a:r>
          </a:p>
        </p:txBody>
      </p:sp>
    </p:spTree>
    <p:extLst>
      <p:ext uri="{BB962C8B-B14F-4D97-AF65-F5344CB8AC3E}">
        <p14:creationId xmlns:p14="http://schemas.microsoft.com/office/powerpoint/2010/main" val="295070330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6B45EAEC-1BEF-B1D2-2146-46D4A2BBAF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Konklusjon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732DAC9-0B22-619A-88B1-1525B6775A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/>
              <a:t>Mye risiko med Trump, vil han avskrekke Russland?</a:t>
            </a:r>
          </a:p>
          <a:p>
            <a:r>
              <a:rPr lang="nb-NO" dirty="0" err="1"/>
              <a:t>Stormaktskonfrontasjon</a:t>
            </a:r>
            <a:r>
              <a:rPr lang="nb-NO" dirty="0"/>
              <a:t> (Kina, Russland)</a:t>
            </a:r>
          </a:p>
          <a:p>
            <a:r>
              <a:rPr lang="nb-NO" dirty="0"/>
              <a:t>FN helt på sidelinjen </a:t>
            </a:r>
          </a:p>
          <a:p>
            <a:r>
              <a:rPr lang="nb-NO" dirty="0"/>
              <a:t>Vital interesse av fri ferdsel til sjøs, også for Norge</a:t>
            </a:r>
          </a:p>
        </p:txBody>
      </p:sp>
    </p:spTree>
    <p:extLst>
      <p:ext uri="{BB962C8B-B14F-4D97-AF65-F5344CB8AC3E}">
        <p14:creationId xmlns:p14="http://schemas.microsoft.com/office/powerpoint/2010/main" val="62982796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B5D9B8-494A-61E9-8A5E-867A3472DD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2000546"/>
          </a:xfrm>
        </p:spPr>
        <p:txBody>
          <a:bodyPr/>
          <a:lstStyle/>
          <a:p>
            <a:r>
              <a:rPr lang="nb-NO" dirty="0"/>
              <a:t>Verden er nå delt i to blokker – og de som sitter på gjerdet: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96345-29A1-FA9A-D2A1-69A43D8DB3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i="1" dirty="0"/>
              <a:t>Koalisjonen</a:t>
            </a:r>
            <a:r>
              <a:rPr lang="nb-NO" dirty="0"/>
              <a:t> Kina-Russland-Iran-Nord-Korea </a:t>
            </a:r>
          </a:p>
          <a:p>
            <a:r>
              <a:rPr lang="nb-NO" dirty="0"/>
              <a:t>De ‘nøytrale’ som India, Saudi-Arabia, Brazil, Tyrkia…mange i Afrika </a:t>
            </a:r>
          </a:p>
          <a:p>
            <a:r>
              <a:rPr lang="nb-NO" i="1" dirty="0"/>
              <a:t>Vesten</a:t>
            </a:r>
            <a:r>
              <a:rPr lang="nb-NO" dirty="0"/>
              <a:t>: USA, Europa, Australia, Japan, Sør-Korea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455165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01B899C-3216-9EAA-9D45-36AEFE994F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Valutaen i verdenspolitikken er </a:t>
            </a:r>
            <a:r>
              <a:rPr lang="nb-NO" i="1" dirty="0"/>
              <a:t>makt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9743CB0-E0DB-F6C8-A3F2-D99A76E71F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Statssystemet et anarki (</a:t>
            </a:r>
            <a:r>
              <a:rPr lang="nb-NO" i="1" dirty="0"/>
              <a:t>an-</a:t>
            </a:r>
            <a:r>
              <a:rPr lang="nb-NO" i="1" dirty="0" err="1"/>
              <a:t>archos</a:t>
            </a:r>
            <a:r>
              <a:rPr lang="nb-NO" dirty="0"/>
              <a:t>, uten styre)</a:t>
            </a:r>
          </a:p>
          <a:p>
            <a:r>
              <a:rPr lang="nb-NO" dirty="0"/>
              <a:t>Amerikansk ‘</a:t>
            </a:r>
            <a:r>
              <a:rPr lang="nb-NO" i="1" dirty="0" err="1"/>
              <a:t>extended</a:t>
            </a:r>
            <a:r>
              <a:rPr lang="nb-NO" i="1" dirty="0"/>
              <a:t> </a:t>
            </a:r>
            <a:r>
              <a:rPr lang="nb-NO" i="1" dirty="0" err="1"/>
              <a:t>deterrence</a:t>
            </a:r>
            <a:r>
              <a:rPr lang="nb-NO" i="1" dirty="0"/>
              <a:t>’ </a:t>
            </a:r>
            <a:r>
              <a:rPr lang="nb-NO" dirty="0"/>
              <a:t>sterk svekket</a:t>
            </a:r>
          </a:p>
          <a:p>
            <a:r>
              <a:rPr lang="nb-NO" dirty="0"/>
              <a:t>Europa uten evne til å lede</a:t>
            </a:r>
          </a:p>
          <a:p>
            <a:r>
              <a:rPr lang="nb-NO" dirty="0"/>
              <a:t>Trump neppe motivert av folkerett </a:t>
            </a:r>
            <a:r>
              <a:rPr lang="nb-NO"/>
              <a:t>og FN-pakt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09252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4F0A1D-3C2D-5CD7-90CF-F2AAB9DF59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2000546"/>
          </a:xfrm>
        </p:spPr>
        <p:txBody>
          <a:bodyPr/>
          <a:lstStyle/>
          <a:p>
            <a:r>
              <a:rPr lang="nb-NO" dirty="0"/>
              <a:t>Verdens mektigste USA er svekket, men økonomien går 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E5E9C-6122-2B2C-817A-9AD0368363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Trumps gjenvalg og enorme mandat</a:t>
            </a:r>
          </a:p>
          <a:p>
            <a:r>
              <a:rPr lang="nb-NO" dirty="0"/>
              <a:t>USA ekstremt polarisert, ingen felles normer – bruk av vold?</a:t>
            </a:r>
          </a:p>
          <a:p>
            <a:r>
              <a:rPr lang="nb-NO" dirty="0"/>
              <a:t>Svak rolle for </a:t>
            </a:r>
            <a:r>
              <a:rPr lang="nb-NO" dirty="0" err="1"/>
              <a:t>Biden</a:t>
            </a:r>
            <a:r>
              <a:rPr lang="nb-NO" dirty="0"/>
              <a:t> i lang tid, redd for risiko</a:t>
            </a:r>
          </a:p>
          <a:p>
            <a:r>
              <a:rPr lang="nb-NO" dirty="0"/>
              <a:t>«Frikvarter» frem til presidentinnsettelsen</a:t>
            </a:r>
          </a:p>
          <a:p>
            <a:r>
              <a:rPr lang="nb-NO" dirty="0"/>
              <a:t>Gråsone-angrep, som kabelkutting </a:t>
            </a:r>
          </a:p>
          <a:p>
            <a:endParaRPr lang="nb-NO" u="sng" dirty="0"/>
          </a:p>
        </p:txBody>
      </p:sp>
    </p:spTree>
    <p:extLst>
      <p:ext uri="{BB962C8B-B14F-4D97-AF65-F5344CB8AC3E}">
        <p14:creationId xmlns:p14="http://schemas.microsoft.com/office/powerpoint/2010/main" val="40296194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D94523-DA54-3DFA-C23A-1EBCC033CA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USAs makt – militært, økonomisk, politisk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37A15-C6B2-0B6A-B51C-BFEABFCB54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i="1" dirty="0"/>
              <a:t>Militær</a:t>
            </a:r>
            <a:r>
              <a:rPr lang="nb-NO" dirty="0"/>
              <a:t>t – totalt overlegen alle andre, men kan ikke kjempe flere kriger samtidig. Den sterke vinner ikke alltid --</a:t>
            </a:r>
          </a:p>
          <a:p>
            <a:r>
              <a:rPr lang="nb-NO" i="1" dirty="0"/>
              <a:t>Økonomisk</a:t>
            </a:r>
            <a:r>
              <a:rPr lang="nb-NO" dirty="0"/>
              <a:t> – paritet med Kina? Gjeld</a:t>
            </a:r>
          </a:p>
          <a:p>
            <a:r>
              <a:rPr lang="nb-NO" i="1" dirty="0"/>
              <a:t>Politisk</a:t>
            </a:r>
            <a:r>
              <a:rPr lang="nb-NO" dirty="0"/>
              <a:t> – isolasjonisme og uberegnelig med Trump, frykt for risiko med demokratene (‘</a:t>
            </a:r>
            <a:r>
              <a:rPr lang="nb-NO" dirty="0" err="1"/>
              <a:t>forever</a:t>
            </a:r>
            <a:r>
              <a:rPr lang="nb-NO" dirty="0"/>
              <a:t> </a:t>
            </a:r>
            <a:r>
              <a:rPr lang="nb-NO" dirty="0" err="1"/>
              <a:t>wars</a:t>
            </a:r>
            <a:r>
              <a:rPr lang="nb-NO" dirty="0"/>
              <a:t>’)</a:t>
            </a:r>
          </a:p>
        </p:txBody>
      </p:sp>
    </p:spTree>
    <p:extLst>
      <p:ext uri="{BB962C8B-B14F-4D97-AF65-F5344CB8AC3E}">
        <p14:creationId xmlns:p14="http://schemas.microsoft.com/office/powerpoint/2010/main" val="354237945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A75ED5-733E-AEC6-C6C4-22DC7BCCDE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To kriger som kan eskalere  -  og en tredje?</a:t>
            </a:r>
            <a:endParaRPr lang="nb-NO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8F14A-6600-A282-7C72-B19F07458F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nb-NO" i="1" dirty="0"/>
              <a:t>Russland – Ukraina </a:t>
            </a:r>
          </a:p>
          <a:p>
            <a:r>
              <a:rPr lang="nb-NO" i="1" dirty="0"/>
              <a:t>Israel – Hamas-Hizbollah-Iran</a:t>
            </a:r>
          </a:p>
          <a:p>
            <a:r>
              <a:rPr lang="nb-NO" i="1" dirty="0"/>
              <a:t>Kina-Taiwan</a:t>
            </a:r>
            <a:r>
              <a:rPr lang="nb-NO" dirty="0"/>
              <a:t> i mulighetsrommet nå?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470251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4733FC-C803-44EC-A7E6-793ED9D915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1092605"/>
          </a:xfrm>
        </p:spPr>
        <p:txBody>
          <a:bodyPr/>
          <a:lstStyle/>
          <a:p>
            <a:r>
              <a:rPr lang="nb-NO" dirty="0"/>
              <a:t>Kina er viktigst og en joker –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633EF-4875-4996-86F6-5635A89E65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Verdens største marine, vekt på opprustning</a:t>
            </a:r>
          </a:p>
          <a:p>
            <a:r>
              <a:rPr lang="nb-NO" dirty="0"/>
              <a:t>Taiwan-aggresjon, Sør-Kina havet</a:t>
            </a:r>
          </a:p>
          <a:p>
            <a:r>
              <a:rPr lang="nb-NO" i="1" dirty="0"/>
              <a:t>Money talks </a:t>
            </a:r>
            <a:r>
              <a:rPr lang="nb-NO" dirty="0"/>
              <a:t>– oppkjøp, </a:t>
            </a:r>
            <a:r>
              <a:rPr lang="nb-NO" i="1" dirty="0" err="1"/>
              <a:t>debt</a:t>
            </a:r>
            <a:r>
              <a:rPr lang="nb-NO" i="1" dirty="0"/>
              <a:t> </a:t>
            </a:r>
            <a:r>
              <a:rPr lang="nb-NO" i="1" dirty="0" err="1"/>
              <a:t>diplomacy</a:t>
            </a:r>
            <a:r>
              <a:rPr lang="nb-NO" i="1" dirty="0"/>
              <a:t> </a:t>
            </a:r>
            <a:r>
              <a:rPr lang="nb-NO" dirty="0"/>
              <a:t>i Afrika, Balkan</a:t>
            </a:r>
          </a:p>
          <a:p>
            <a:r>
              <a:rPr lang="nb-NO" dirty="0"/>
              <a:t>Selge seg inn i FN, massivt diplomati og mediesatsning</a:t>
            </a:r>
          </a:p>
          <a:p>
            <a:r>
              <a:rPr lang="nb-NO" dirty="0"/>
              <a:t>Har valgt Russland som partner, selger ‘dual-</a:t>
            </a:r>
            <a:r>
              <a:rPr lang="nb-NO" dirty="0" err="1"/>
              <a:t>use</a:t>
            </a:r>
            <a:r>
              <a:rPr lang="nb-NO" dirty="0"/>
              <a:t>’ teknologi til krigen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609806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E5DF59-CB7E-BD9A-DEA3-A94E8352F2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265" y="5683552"/>
            <a:ext cx="16454706" cy="2000546"/>
          </a:xfrm>
        </p:spPr>
        <p:txBody>
          <a:bodyPr/>
          <a:lstStyle/>
          <a:p>
            <a:r>
              <a:rPr lang="nb-NO" dirty="0"/>
              <a:t>Ukraina – russisk seier hvis ikke vesten tar risiko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FCE1B-C428-EEB3-D93C-479C8ABC31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/>
              <a:t>Står i fare for å miste våpenstøtte</a:t>
            </a:r>
          </a:p>
          <a:p>
            <a:r>
              <a:rPr lang="nb-NO" dirty="0"/>
              <a:t>Russland har større produksjon av våpen enn vesten og skremmer oss effektivt med kjernevåpen</a:t>
            </a:r>
          </a:p>
          <a:p>
            <a:r>
              <a:rPr lang="nb-NO" dirty="0"/>
              <a:t>Vesten må avskrekke Russland i mange år fremover, mye verre ved seier i Ukraina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1540682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A983B8C-54DE-A478-2F00-B263CAA18F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6114FF26-4D04-1AF5-E649-20A9CF5BCB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1F8DC6AB-4038-DCC0-4500-D35834170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171" y="3873693"/>
            <a:ext cx="20964117" cy="903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57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tatsvitenskap">
  <a:themeElements>
    <a:clrScheme name="Statsvitenska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atsvitenskap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Statsvitenska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88900" tIns="88900" rIns="88900" bIns="88900" numCol="1" spcCol="38100" rtlCol="0" anchor="t">
        <a:normAutofit/>
      </a:bodyPr>
      <a:lstStyle>
        <a:defPPr marL="641684" marR="0" indent="-641684" algn="l" defTabSz="1524000" rtl="0" fontAlgn="auto" latinLnBrk="0" hangingPunct="0">
          <a:lnSpc>
            <a:spcPct val="100000"/>
          </a:lnSpc>
          <a:spcBef>
            <a:spcPts val="1500"/>
          </a:spcBef>
          <a:spcAft>
            <a:spcPts val="0"/>
          </a:spcAft>
          <a:buClr>
            <a:srgbClr val="1486BB"/>
          </a:buClr>
          <a:buSzPct val="150000"/>
          <a:buFontTx/>
          <a:buChar char="•"/>
          <a:tabLst/>
          <a:defRPr kumimoji="0" sz="6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tatsvitenskap">
  <a:themeElements>
    <a:clrScheme name="Statsvitenska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atsvitenskap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Statsvitenska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88900" tIns="88900" rIns="88900" bIns="88900" numCol="1" spcCol="38100" rtlCol="0" anchor="t">
        <a:normAutofit/>
      </a:bodyPr>
      <a:lstStyle>
        <a:defPPr marL="641684" marR="0" indent="-641684" algn="l" defTabSz="1524000" rtl="0" fontAlgn="auto" latinLnBrk="0" hangingPunct="0">
          <a:lnSpc>
            <a:spcPct val="100000"/>
          </a:lnSpc>
          <a:spcBef>
            <a:spcPts val="1500"/>
          </a:spcBef>
          <a:spcAft>
            <a:spcPts val="0"/>
          </a:spcAft>
          <a:buClr>
            <a:srgbClr val="1486BB"/>
          </a:buClr>
          <a:buSzPct val="150000"/>
          <a:buFontTx/>
          <a:buChar char="•"/>
          <a:tabLst/>
          <a:defRPr kumimoji="0" sz="6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3d049bf-c91b-4634-8a1e-c29badeaa27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B6E2B91A7D4334A8D5235D706C47E9A" ma:contentTypeVersion="14" ma:contentTypeDescription="Opprett et nytt dokument." ma:contentTypeScope="" ma:versionID="924e21d1cf3b54afdcd95703baf26c05">
  <xsd:schema xmlns:xsd="http://www.w3.org/2001/XMLSchema" xmlns:xs="http://www.w3.org/2001/XMLSchema" xmlns:p="http://schemas.microsoft.com/office/2006/metadata/properties" xmlns:ns3="93d049bf-c91b-4634-8a1e-c29badeaa27a" targetNamespace="http://schemas.microsoft.com/office/2006/metadata/properties" ma:root="true" ma:fieldsID="67ef0af160565b94a7227b3f1a09a448" ns3:_="">
    <xsd:import namespace="93d049bf-c91b-4634-8a1e-c29badeaa2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_activity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049bf-c91b-4634-8a1e-c29badeaa2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42D954-3881-41DC-BDEA-CE008320DE74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www.w3.org/XML/1998/namespace"/>
    <ds:schemaRef ds:uri="93d049bf-c91b-4634-8a1e-c29badeaa27a"/>
  </ds:schemaRefs>
</ds:datastoreItem>
</file>

<file path=customXml/itemProps2.xml><?xml version="1.0" encoding="utf-8"?>
<ds:datastoreItem xmlns:ds="http://schemas.openxmlformats.org/officeDocument/2006/customXml" ds:itemID="{DA68A075-40ED-49D1-B9BB-5F0DAF3772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23D942-9005-4CBF-B2CE-F32AD3025F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049bf-c91b-4634-8a1e-c29badeaa2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559</Words>
  <Application>Microsoft Office PowerPoint</Application>
  <PresentationFormat>Egendefinert</PresentationFormat>
  <Paragraphs>62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Wingdings</vt:lpstr>
      <vt:lpstr>Statsvitenskap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Janne Haaland Matlary</dc:creator>
  <cp:lastModifiedBy>Øyvind Ustad Andersen</cp:lastModifiedBy>
  <cp:revision>100</cp:revision>
  <cp:lastPrinted>2018-01-16T12:29:51Z</cp:lastPrinted>
  <dcterms:modified xsi:type="dcterms:W3CDTF">2024-11-22T07:41:34Z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0x0101006B6E2B91A7D4334A8D5235D706C47E9A</vt:lpwstr>
  </property>
</Properties>
</file>