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sldIdLst>
    <p:sldId id="302" r:id="rId5"/>
    <p:sldId id="339" r:id="rId6"/>
    <p:sldId id="348" r:id="rId7"/>
    <p:sldId id="329" r:id="rId8"/>
    <p:sldId id="338" r:id="rId9"/>
    <p:sldId id="328" r:id="rId10"/>
    <p:sldId id="280" r:id="rId11"/>
    <p:sldId id="331" r:id="rId12"/>
    <p:sldId id="337" r:id="rId13"/>
    <p:sldId id="343" r:id="rId14"/>
    <p:sldId id="333" r:id="rId15"/>
    <p:sldId id="325" r:id="rId16"/>
    <p:sldId id="334" r:id="rId17"/>
    <p:sldId id="340" r:id="rId18"/>
    <p:sldId id="347" r:id="rId19"/>
  </p:sldIdLst>
  <p:sldSz cx="24384000" cy="13716000"/>
  <p:notesSz cx="6794500" cy="99314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641684" marR="0" indent="-641684" algn="l" defTabSz="1524000" rtl="0" fontAlgn="auto" latinLnBrk="0" hangingPunct="0">
      <a:lnSpc>
        <a:spcPct val="100000"/>
      </a:lnSpc>
      <a:spcBef>
        <a:spcPts val="1500"/>
      </a:spcBef>
      <a:spcAft>
        <a:spcPts val="0"/>
      </a:spcAft>
      <a:buClr>
        <a:srgbClr val="1486BB"/>
      </a:buClr>
      <a:buSzPct val="150000"/>
      <a:buFontTx/>
      <a:buChar char="•"/>
      <a:tabLst/>
      <a:defRPr kumimoji="0" sz="6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1022684" marR="0" indent="-641684" algn="l" defTabSz="1524000" rtl="0" fontAlgn="auto" latinLnBrk="0" hangingPunct="0">
      <a:lnSpc>
        <a:spcPct val="100000"/>
      </a:lnSpc>
      <a:spcBef>
        <a:spcPts val="1500"/>
      </a:spcBef>
      <a:spcAft>
        <a:spcPts val="0"/>
      </a:spcAft>
      <a:buClr>
        <a:srgbClr val="1486BB"/>
      </a:buClr>
      <a:buSzPct val="100000"/>
      <a:buFontTx/>
      <a:buChar char="•"/>
      <a:tabLst/>
      <a:defRPr kumimoji="0" sz="6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1403684" marR="0" indent="-641684" algn="l" defTabSz="1524000" rtl="0" fontAlgn="auto" latinLnBrk="0" hangingPunct="0">
      <a:lnSpc>
        <a:spcPct val="100000"/>
      </a:lnSpc>
      <a:spcBef>
        <a:spcPts val="1500"/>
      </a:spcBef>
      <a:spcAft>
        <a:spcPts val="0"/>
      </a:spcAft>
      <a:buClr>
        <a:srgbClr val="1486BB"/>
      </a:buClr>
      <a:buSzPct val="100000"/>
      <a:buFontTx/>
      <a:buChar char="•"/>
      <a:tabLst/>
      <a:defRPr kumimoji="0" sz="6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1784684" marR="0" indent="-641684" algn="l" defTabSz="1524000" rtl="0" fontAlgn="auto" latinLnBrk="0" hangingPunct="0">
      <a:lnSpc>
        <a:spcPct val="100000"/>
      </a:lnSpc>
      <a:spcBef>
        <a:spcPts val="1500"/>
      </a:spcBef>
      <a:spcAft>
        <a:spcPts val="0"/>
      </a:spcAft>
      <a:buClr>
        <a:srgbClr val="1486BB"/>
      </a:buClr>
      <a:buSzPct val="100000"/>
      <a:buFontTx/>
      <a:buChar char="•"/>
      <a:tabLst/>
      <a:defRPr kumimoji="0" sz="6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2165684" marR="0" indent="-641684" algn="l" defTabSz="1524000" rtl="0" fontAlgn="auto" latinLnBrk="0" hangingPunct="0">
      <a:lnSpc>
        <a:spcPct val="100000"/>
      </a:lnSpc>
      <a:spcBef>
        <a:spcPts val="1500"/>
      </a:spcBef>
      <a:spcAft>
        <a:spcPts val="0"/>
      </a:spcAft>
      <a:buClr>
        <a:srgbClr val="1486BB"/>
      </a:buClr>
      <a:buSzPct val="100000"/>
      <a:buFontTx/>
      <a:buChar char="•"/>
      <a:tabLst/>
      <a:defRPr kumimoji="0" sz="6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2546684" marR="0" indent="-641684" algn="l" defTabSz="1524000" rtl="0" fontAlgn="auto" latinLnBrk="0" hangingPunct="0">
      <a:lnSpc>
        <a:spcPct val="100000"/>
      </a:lnSpc>
      <a:spcBef>
        <a:spcPts val="1500"/>
      </a:spcBef>
      <a:spcAft>
        <a:spcPts val="0"/>
      </a:spcAft>
      <a:buClr>
        <a:srgbClr val="1486BB"/>
      </a:buClr>
      <a:buSzPct val="100000"/>
      <a:buFontTx/>
      <a:buChar char="•"/>
      <a:tabLst/>
      <a:defRPr kumimoji="0" sz="6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2927684" marR="0" indent="-641684" algn="l" defTabSz="1524000" rtl="0" fontAlgn="auto" latinLnBrk="0" hangingPunct="0">
      <a:lnSpc>
        <a:spcPct val="100000"/>
      </a:lnSpc>
      <a:spcBef>
        <a:spcPts val="1500"/>
      </a:spcBef>
      <a:spcAft>
        <a:spcPts val="0"/>
      </a:spcAft>
      <a:buClr>
        <a:srgbClr val="1486BB"/>
      </a:buClr>
      <a:buSzPct val="100000"/>
      <a:buFontTx/>
      <a:buChar char="•"/>
      <a:tabLst/>
      <a:defRPr kumimoji="0" sz="6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3308684" marR="0" indent="-641684" algn="l" defTabSz="1524000" rtl="0" fontAlgn="auto" latinLnBrk="0" hangingPunct="0">
      <a:lnSpc>
        <a:spcPct val="100000"/>
      </a:lnSpc>
      <a:spcBef>
        <a:spcPts val="1500"/>
      </a:spcBef>
      <a:spcAft>
        <a:spcPts val="0"/>
      </a:spcAft>
      <a:buClr>
        <a:srgbClr val="1486BB"/>
      </a:buClr>
      <a:buSzPct val="100000"/>
      <a:buFontTx/>
      <a:buChar char="•"/>
      <a:tabLst/>
      <a:defRPr kumimoji="0" sz="6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3689684" marR="0" indent="-641684" algn="l" defTabSz="1524000" rtl="0" fontAlgn="auto" latinLnBrk="0" hangingPunct="0">
      <a:lnSpc>
        <a:spcPct val="100000"/>
      </a:lnSpc>
      <a:spcBef>
        <a:spcPts val="1500"/>
      </a:spcBef>
      <a:spcAft>
        <a:spcPts val="0"/>
      </a:spcAft>
      <a:buClr>
        <a:srgbClr val="1486BB"/>
      </a:buClr>
      <a:buSzPct val="100000"/>
      <a:buFontTx/>
      <a:buChar char="•"/>
      <a:tabLst/>
      <a:defRPr kumimoji="0" sz="6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ECDD"/>
          </a:solidFill>
        </a:fill>
      </a:tcStyle>
    </a:wholeTbl>
    <a:band2H>
      <a:tcTxStyle/>
      <a:tcStyle>
        <a:tcBdr/>
        <a:fill>
          <a:solidFill>
            <a:srgbClr val="E6F6E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101600" cap="flat">
              <a:solidFill>
                <a:srgbClr val="000000"/>
              </a:solidFill>
              <a:prstDash val="solid"/>
              <a:round/>
            </a:ln>
          </a:top>
          <a:bottom>
            <a:ln w="508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508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1016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508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32" autoAdjust="0"/>
    <p:restoredTop sz="94674"/>
  </p:normalViewPr>
  <p:slideViewPr>
    <p:cSldViewPr snapToGrid="0" snapToObjects="1">
      <p:cViewPr varScale="1">
        <p:scale>
          <a:sx n="48" d="100"/>
          <a:sy n="48" d="100"/>
        </p:scale>
        <p:origin x="226" y="72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 noRot="1" noChangeAspect="1"/>
          </p:cNvSpPr>
          <p:nvPr>
            <p:ph type="sldImg"/>
          </p:nvPr>
        </p:nvSpPr>
        <p:spPr>
          <a:xfrm>
            <a:off x="87313" y="744538"/>
            <a:ext cx="6619875" cy="3724275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33" name="Shape 33"/>
          <p:cNvSpPr>
            <a:spLocks noGrp="1"/>
          </p:cNvSpPr>
          <p:nvPr>
            <p:ph type="body" sz="quarter" idx="1"/>
          </p:nvPr>
        </p:nvSpPr>
        <p:spPr>
          <a:xfrm>
            <a:off x="905934" y="4717415"/>
            <a:ext cx="4982633" cy="446913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2796573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1498600" latinLnBrk="0">
      <a:spcBef>
        <a:spcPts val="800"/>
      </a:spcBef>
      <a:defRPr sz="2400">
        <a:latin typeface="+mn-lt"/>
        <a:ea typeface="+mn-ea"/>
        <a:cs typeface="+mn-cs"/>
        <a:sym typeface="Times New Roman"/>
      </a:defRPr>
    </a:lvl1pPr>
    <a:lvl2pPr indent="228600" defTabSz="1498600" latinLnBrk="0">
      <a:spcBef>
        <a:spcPts val="800"/>
      </a:spcBef>
      <a:defRPr sz="2400">
        <a:latin typeface="+mn-lt"/>
        <a:ea typeface="+mn-ea"/>
        <a:cs typeface="+mn-cs"/>
        <a:sym typeface="Times New Roman"/>
      </a:defRPr>
    </a:lvl2pPr>
    <a:lvl3pPr indent="457200" defTabSz="1498600" latinLnBrk="0">
      <a:spcBef>
        <a:spcPts val="800"/>
      </a:spcBef>
      <a:defRPr sz="2400">
        <a:latin typeface="+mn-lt"/>
        <a:ea typeface="+mn-ea"/>
        <a:cs typeface="+mn-cs"/>
        <a:sym typeface="Times New Roman"/>
      </a:defRPr>
    </a:lvl3pPr>
    <a:lvl4pPr indent="685800" defTabSz="1498600" latinLnBrk="0">
      <a:spcBef>
        <a:spcPts val="800"/>
      </a:spcBef>
      <a:defRPr sz="2400">
        <a:latin typeface="+mn-lt"/>
        <a:ea typeface="+mn-ea"/>
        <a:cs typeface="+mn-cs"/>
        <a:sym typeface="Times New Roman"/>
      </a:defRPr>
    </a:lvl4pPr>
    <a:lvl5pPr indent="914400" defTabSz="1498600" latinLnBrk="0">
      <a:spcBef>
        <a:spcPts val="800"/>
      </a:spcBef>
      <a:defRPr sz="2400">
        <a:latin typeface="+mn-lt"/>
        <a:ea typeface="+mn-ea"/>
        <a:cs typeface="+mn-cs"/>
        <a:sym typeface="Times New Roman"/>
      </a:defRPr>
    </a:lvl5pPr>
    <a:lvl6pPr indent="1143000" defTabSz="1498600" latinLnBrk="0">
      <a:spcBef>
        <a:spcPts val="800"/>
      </a:spcBef>
      <a:defRPr sz="2400">
        <a:latin typeface="+mn-lt"/>
        <a:ea typeface="+mn-ea"/>
        <a:cs typeface="+mn-cs"/>
        <a:sym typeface="Times New Roman"/>
      </a:defRPr>
    </a:lvl6pPr>
    <a:lvl7pPr indent="1371600" defTabSz="1498600" latinLnBrk="0">
      <a:spcBef>
        <a:spcPts val="800"/>
      </a:spcBef>
      <a:defRPr sz="2400">
        <a:latin typeface="+mn-lt"/>
        <a:ea typeface="+mn-ea"/>
        <a:cs typeface="+mn-cs"/>
        <a:sym typeface="Times New Roman"/>
      </a:defRPr>
    </a:lvl7pPr>
    <a:lvl8pPr indent="1600200" defTabSz="1498600" latinLnBrk="0">
      <a:spcBef>
        <a:spcPts val="800"/>
      </a:spcBef>
      <a:defRPr sz="2400">
        <a:latin typeface="+mn-lt"/>
        <a:ea typeface="+mn-ea"/>
        <a:cs typeface="+mn-cs"/>
        <a:sym typeface="Times New Roman"/>
      </a:defRPr>
    </a:lvl8pPr>
    <a:lvl9pPr indent="1828800" defTabSz="1498600" latinLnBrk="0">
      <a:spcBef>
        <a:spcPts val="800"/>
      </a:spcBef>
      <a:defRPr sz="2400">
        <a:latin typeface="+mn-lt"/>
        <a:ea typeface="+mn-ea"/>
        <a:cs typeface="+mn-cs"/>
        <a:sym typeface="Times New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>
            <a:spLocks noGrp="1"/>
          </p:cNvSpPr>
          <p:nvPr>
            <p:ph type="body" sz="quarter" idx="13"/>
          </p:nvPr>
        </p:nvSpPr>
        <p:spPr>
          <a:xfrm>
            <a:off x="1945265" y="5683552"/>
            <a:ext cx="16454706" cy="1021968"/>
          </a:xfrm>
          <a:prstGeom prst="rect">
            <a:avLst/>
          </a:prstGeom>
        </p:spPr>
        <p:txBody>
          <a:bodyPr lIns="91439" tIns="91439" rIns="91439" bIns="91439">
            <a:spAutoFit/>
          </a:bodyPr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5900" b="1">
                <a:solidFill>
                  <a:srgbClr val="FF0033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</a:defRPr>
            </a:lvl1pPr>
          </a:lstStyle>
          <a:p>
            <a:r>
              <a:t>Tekst</a:t>
            </a:r>
          </a:p>
        </p:txBody>
      </p:sp>
      <p:sp>
        <p:nvSpPr>
          <p:cNvPr id="15" name="Shape 15"/>
          <p:cNvSpPr>
            <a:spLocks noGrp="1"/>
          </p:cNvSpPr>
          <p:nvPr>
            <p:ph type="body" sz="quarter" idx="14"/>
          </p:nvPr>
        </p:nvSpPr>
        <p:spPr>
          <a:xfrm>
            <a:off x="2033650" y="8127154"/>
            <a:ext cx="16454707" cy="35052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Tx/>
              <a:buSzTx/>
              <a:buFontTx/>
              <a:buNone/>
            </a:lvl1pPr>
          </a:lstStyle>
          <a:p>
            <a:r>
              <a:t>Tekst</a:t>
            </a:r>
          </a:p>
        </p:txBody>
      </p:sp>
      <p:sp>
        <p:nvSpPr>
          <p:cNvPr id="16" name="Shape 1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kjermbilde 2017-01-12 kl. 11.45.4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6001"/>
            <a:ext cx="24384001" cy="3033487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image1.png" descr="SV_ISV_A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605" y="3335249"/>
            <a:ext cx="8971641" cy="1030756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UiO_Segl_150dp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9507" y="11652693"/>
            <a:ext cx="1507512" cy="1507511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3962400" y="549275"/>
            <a:ext cx="16459200" cy="2651125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88900" tIns="88900" rIns="88900" bIns="88900"/>
          <a:lstStyle/>
          <a:p>
            <a:r>
              <a:t>Titteltekst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3962400" y="3200400"/>
            <a:ext cx="16459200" cy="1051560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88900" tIns="88900" rIns="88900" bIns="88900"/>
          <a:lstStyle/>
          <a:p>
            <a:r>
              <a:t>Brødtekst nivå én</a:t>
            </a:r>
          </a:p>
          <a:p>
            <a:pPr lvl="1"/>
            <a:r>
              <a:t>Brødtekst nivå to</a:t>
            </a:r>
          </a:p>
          <a:p>
            <a:pPr lvl="2"/>
            <a:r>
              <a:t>Brødtekst nivå tre</a:t>
            </a:r>
          </a:p>
          <a:p>
            <a:pPr lvl="3"/>
            <a:r>
              <a:t>Brødtekst nivå fire</a:t>
            </a:r>
          </a:p>
          <a:p>
            <a:pPr lvl="4"/>
            <a:r>
              <a:t>Brødtekst nivå fem</a:t>
            </a:r>
          </a:p>
        </p:txBody>
      </p:sp>
      <p:sp>
        <p:nvSpPr>
          <p:cNvPr id="7" name="Shape 7"/>
          <p:cNvSpPr>
            <a:spLocks noGrp="1"/>
          </p:cNvSpPr>
          <p:nvPr>
            <p:ph type="sldNum" sz="quarter" idx="2"/>
          </p:nvPr>
        </p:nvSpPr>
        <p:spPr>
          <a:xfrm>
            <a:off x="11887200" y="12344400"/>
            <a:ext cx="4267200" cy="736601"/>
          </a:xfrm>
          <a:prstGeom prst="rect">
            <a:avLst/>
          </a:prstGeom>
          <a:ln w="25400">
            <a:miter lim="400000"/>
          </a:ln>
        </p:spPr>
        <p:txBody>
          <a:bodyPr wrap="none" tIns="91439" bIns="91439" anchor="ctr">
            <a:spAutoFit/>
          </a:bodyPr>
          <a:lstStyle>
            <a:lvl1pPr marL="0" indent="0" algn="r" defTabSz="1828800">
              <a:spcBef>
                <a:spcPts val="0"/>
              </a:spcBef>
              <a:buClrTx/>
              <a:buSzTx/>
              <a:buNone/>
              <a:defRPr sz="2400"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 spd="med"/>
  <p:txStyles>
    <p:titleStyle>
      <a:lvl1pPr marL="0" marR="0" indent="0" algn="l" defTabSz="15240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FF0033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15240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FF0033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15240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FF0033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15240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FF0033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15240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FF0033"/>
          </a:solidFill>
          <a:uFillTx/>
          <a:latin typeface="Arial"/>
          <a:ea typeface="Arial"/>
          <a:cs typeface="Arial"/>
          <a:sym typeface="Arial"/>
        </a:defRPr>
      </a:lvl5pPr>
      <a:lvl6pPr marL="0" marR="0" indent="457200" algn="l" defTabSz="15240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FF0033"/>
          </a:solidFill>
          <a:uFillTx/>
          <a:latin typeface="Arial"/>
          <a:ea typeface="Arial"/>
          <a:cs typeface="Arial"/>
          <a:sym typeface="Arial"/>
        </a:defRPr>
      </a:lvl6pPr>
      <a:lvl7pPr marL="0" marR="0" indent="914400" algn="l" defTabSz="15240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FF0033"/>
          </a:solidFill>
          <a:uFillTx/>
          <a:latin typeface="Arial"/>
          <a:ea typeface="Arial"/>
          <a:cs typeface="Arial"/>
          <a:sym typeface="Arial"/>
        </a:defRPr>
      </a:lvl7pPr>
      <a:lvl8pPr marL="0" marR="0" indent="1371600" algn="l" defTabSz="15240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FF0033"/>
          </a:solidFill>
          <a:uFillTx/>
          <a:latin typeface="Arial"/>
          <a:ea typeface="Arial"/>
          <a:cs typeface="Arial"/>
          <a:sym typeface="Arial"/>
        </a:defRPr>
      </a:lvl8pPr>
      <a:lvl9pPr marL="0" marR="0" indent="1828800" algn="l" defTabSz="15240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FF0033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734218" marR="0" indent="-734218" algn="l" defTabSz="1524000" rtl="0" latinLnBrk="0">
        <a:lnSpc>
          <a:spcPct val="100000"/>
        </a:lnSpc>
        <a:spcBef>
          <a:spcPts val="1500"/>
        </a:spcBef>
        <a:spcAft>
          <a:spcPts val="0"/>
        </a:spcAft>
        <a:buClr>
          <a:schemeClr val="accent2"/>
        </a:buClr>
        <a:buSzPct val="93000"/>
        <a:buFont typeface="Wingdings"/>
        <a:buChar char=""/>
        <a:tabLst/>
        <a:defRPr sz="60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736600" marR="0" indent="-252412" algn="l" defTabSz="1524000" rtl="0" latinLnBrk="0">
        <a:lnSpc>
          <a:spcPct val="100000"/>
        </a:lnSpc>
        <a:spcBef>
          <a:spcPts val="1500"/>
        </a:spcBef>
        <a:spcAft>
          <a:spcPts val="0"/>
        </a:spcAft>
        <a:buClr>
          <a:schemeClr val="accent2"/>
        </a:buClr>
        <a:buSzPct val="93000"/>
        <a:buFont typeface="Wingdings"/>
        <a:buChar char="●"/>
        <a:tabLst/>
        <a:defRPr sz="60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1139825" marR="0" indent="-381000" algn="l" defTabSz="1524000" rtl="0" latinLnBrk="0">
        <a:lnSpc>
          <a:spcPct val="100000"/>
        </a:lnSpc>
        <a:spcBef>
          <a:spcPts val="1500"/>
        </a:spcBef>
        <a:spcAft>
          <a:spcPts val="0"/>
        </a:spcAft>
        <a:buClr>
          <a:schemeClr val="accent2"/>
        </a:buClr>
        <a:buSzPct val="93000"/>
        <a:buFont typeface="Wingdings"/>
        <a:buChar char="●"/>
        <a:tabLst/>
        <a:defRPr sz="60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2327275" marR="0" indent="-857250" algn="l" defTabSz="1524000" rtl="0" latinLnBrk="0">
        <a:lnSpc>
          <a:spcPct val="100000"/>
        </a:lnSpc>
        <a:spcBef>
          <a:spcPts val="1500"/>
        </a:spcBef>
        <a:spcAft>
          <a:spcPts val="0"/>
        </a:spcAft>
        <a:buClr>
          <a:schemeClr val="accent2"/>
        </a:buClr>
        <a:buSzPct val="93000"/>
        <a:buFont typeface="Wingdings"/>
        <a:buChar char=""/>
        <a:tabLst/>
        <a:defRPr sz="60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2574925" marR="0" indent="-685800" algn="l" defTabSz="1524000" rtl="0" latinLnBrk="0">
        <a:lnSpc>
          <a:spcPct val="100000"/>
        </a:lnSpc>
        <a:spcBef>
          <a:spcPts val="1500"/>
        </a:spcBef>
        <a:spcAft>
          <a:spcPts val="0"/>
        </a:spcAft>
        <a:buClr>
          <a:schemeClr val="accent2"/>
        </a:buClr>
        <a:buSzPct val="93000"/>
        <a:buFont typeface="Wingdings"/>
        <a:buChar char=""/>
        <a:tabLst/>
        <a:defRPr sz="60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3032125" marR="0" indent="-685800" algn="l" defTabSz="1524000" rtl="0" latinLnBrk="0">
        <a:lnSpc>
          <a:spcPct val="100000"/>
        </a:lnSpc>
        <a:spcBef>
          <a:spcPts val="1500"/>
        </a:spcBef>
        <a:spcAft>
          <a:spcPts val="0"/>
        </a:spcAft>
        <a:buClr>
          <a:schemeClr val="accent2"/>
        </a:buClr>
        <a:buSzPct val="93000"/>
        <a:buFont typeface="Wingdings"/>
        <a:buChar char=""/>
        <a:tabLst/>
        <a:defRPr sz="60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3489325" marR="0" indent="-685800" algn="l" defTabSz="1524000" rtl="0" latinLnBrk="0">
        <a:lnSpc>
          <a:spcPct val="100000"/>
        </a:lnSpc>
        <a:spcBef>
          <a:spcPts val="1500"/>
        </a:spcBef>
        <a:spcAft>
          <a:spcPts val="0"/>
        </a:spcAft>
        <a:buClr>
          <a:schemeClr val="accent2"/>
        </a:buClr>
        <a:buSzPct val="93000"/>
        <a:buFont typeface="Wingdings"/>
        <a:buChar char=""/>
        <a:tabLst/>
        <a:defRPr sz="60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3946525" marR="0" indent="-685800" algn="l" defTabSz="1524000" rtl="0" latinLnBrk="0">
        <a:lnSpc>
          <a:spcPct val="100000"/>
        </a:lnSpc>
        <a:spcBef>
          <a:spcPts val="1500"/>
        </a:spcBef>
        <a:spcAft>
          <a:spcPts val="0"/>
        </a:spcAft>
        <a:buClr>
          <a:schemeClr val="accent2"/>
        </a:buClr>
        <a:buSzPct val="93000"/>
        <a:buFont typeface="Wingdings"/>
        <a:buChar char=""/>
        <a:tabLst/>
        <a:defRPr sz="60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4403725" marR="0" indent="-685800" algn="l" defTabSz="1524000" rtl="0" latinLnBrk="0">
        <a:lnSpc>
          <a:spcPct val="100000"/>
        </a:lnSpc>
        <a:spcBef>
          <a:spcPts val="1500"/>
        </a:spcBef>
        <a:spcAft>
          <a:spcPts val="0"/>
        </a:spcAft>
        <a:buClr>
          <a:schemeClr val="accent2"/>
        </a:buClr>
        <a:buSzPct val="93000"/>
        <a:buFont typeface="Wingdings"/>
        <a:buChar char=""/>
        <a:tabLst/>
        <a:defRPr sz="60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1pPr>
      <a:lvl2pPr marL="0" marR="0" indent="45720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2pPr>
      <a:lvl3pPr marL="0" marR="0" indent="91440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3pPr>
      <a:lvl4pPr marL="0" marR="0" indent="137160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4pPr>
      <a:lvl5pPr marL="0" marR="0" indent="182880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5pPr>
      <a:lvl6pPr marL="0" marR="0" indent="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6pPr>
      <a:lvl7pPr marL="0" marR="0" indent="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7pPr>
      <a:lvl8pPr marL="0" marR="0" indent="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8pPr>
      <a:lvl9pPr marL="0" marR="0" indent="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885094D-E7CF-4CE4-88E2-469984F24E7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763926" y="9377916"/>
            <a:ext cx="14724431" cy="2254439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nb-NO" dirty="0"/>
              <a:t>Professor Janne Haaland Matlary</a:t>
            </a:r>
          </a:p>
          <a:p>
            <a:pPr algn="ctr"/>
            <a:r>
              <a:rPr lang="nb-NO" dirty="0"/>
              <a:t>Statsvitenskap, Universitetet i Oslo og Forsvarets Stabsskole</a:t>
            </a:r>
          </a:p>
          <a:p>
            <a:pPr algn="ctr"/>
            <a:r>
              <a:rPr lang="nb-NO" dirty="0"/>
              <a:t>MUF, 25.11.2024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1A1655-8DE3-0E66-78E0-3AC1F8F4DB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45265" y="5683552"/>
            <a:ext cx="16454706" cy="1769713"/>
          </a:xfrm>
        </p:spPr>
        <p:txBody>
          <a:bodyPr/>
          <a:lstStyle/>
          <a:p>
            <a:pPr algn="ctr"/>
            <a:r>
              <a:rPr lang="nb-NO" dirty="0"/>
              <a:t>Konfrontasjon i internasjonal politikk</a:t>
            </a:r>
          </a:p>
          <a:p>
            <a:pPr algn="ctr"/>
            <a:r>
              <a:rPr lang="nb-NO" sz="4400" dirty="0"/>
              <a:t>Hvordan endres rammebetingelser?</a:t>
            </a:r>
          </a:p>
        </p:txBody>
      </p:sp>
    </p:spTree>
    <p:extLst>
      <p:ext uri="{BB962C8B-B14F-4D97-AF65-F5344CB8AC3E}">
        <p14:creationId xmlns:p14="http://schemas.microsoft.com/office/powerpoint/2010/main" val="3550553277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48208D1-E995-DB50-0150-C300FCD6B7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45265" y="5683552"/>
            <a:ext cx="16454706" cy="2000546"/>
          </a:xfrm>
        </p:spPr>
        <p:txBody>
          <a:bodyPr/>
          <a:lstStyle/>
          <a:p>
            <a:r>
              <a:rPr lang="nb-NO" dirty="0" err="1"/>
              <a:t>Midt-Østen</a:t>
            </a:r>
            <a:r>
              <a:rPr lang="nb-NO" dirty="0"/>
              <a:t> – ikke av sentral betydning for Norge (men overtar agendaen her…)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36E5AA-0AC4-133B-45BB-80477CF2627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b-NO" dirty="0" err="1"/>
              <a:t>Houthi</a:t>
            </a:r>
            <a:r>
              <a:rPr lang="nb-NO" dirty="0"/>
              <a:t> som stedfortreder for Iran, må møtes med militær styrke, men det gjøres ikke</a:t>
            </a:r>
          </a:p>
          <a:p>
            <a:r>
              <a:rPr lang="nb-NO" dirty="0"/>
              <a:t>Gaza og Libanon: Israel lar seg ikke ‘</a:t>
            </a:r>
            <a:r>
              <a:rPr lang="nb-NO" dirty="0" err="1"/>
              <a:t>rådgi</a:t>
            </a:r>
            <a:r>
              <a:rPr lang="nb-NO" dirty="0"/>
              <a:t>’</a:t>
            </a:r>
          </a:p>
          <a:p>
            <a:r>
              <a:rPr lang="nb-NO" dirty="0"/>
              <a:t>Iran og handelsveier er det viktige for oss</a:t>
            </a:r>
          </a:p>
          <a:p>
            <a:endParaRPr lang="nb-NO" i="1" dirty="0"/>
          </a:p>
        </p:txBody>
      </p:sp>
    </p:spTree>
    <p:extLst>
      <p:ext uri="{BB962C8B-B14F-4D97-AF65-F5344CB8AC3E}">
        <p14:creationId xmlns:p14="http://schemas.microsoft.com/office/powerpoint/2010/main" val="3980181044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2AB24B3-ECD3-284D-0DC6-92E36F60E70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45265" y="5683552"/>
            <a:ext cx="16454706" cy="1092605"/>
          </a:xfrm>
        </p:spPr>
        <p:txBody>
          <a:bodyPr/>
          <a:lstStyle/>
          <a:p>
            <a:r>
              <a:rPr lang="nb-NO" dirty="0"/>
              <a:t>Vesten må mestre alle </a:t>
            </a:r>
            <a:r>
              <a:rPr lang="nb-NO" dirty="0" err="1"/>
              <a:t>C’ene</a:t>
            </a:r>
            <a:r>
              <a:rPr lang="nb-NO" dirty="0"/>
              <a:t>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E84B7E-9745-7972-65EB-39D86A1319B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b-NO" i="1" dirty="0"/>
              <a:t>Cooperation, </a:t>
            </a:r>
            <a:r>
              <a:rPr lang="nb-NO" i="1" dirty="0" err="1"/>
              <a:t>competition</a:t>
            </a:r>
            <a:r>
              <a:rPr lang="nb-NO" i="1" dirty="0"/>
              <a:t>, </a:t>
            </a:r>
            <a:r>
              <a:rPr lang="nb-NO" b="1" i="1" dirty="0" err="1"/>
              <a:t>confrontation</a:t>
            </a:r>
            <a:r>
              <a:rPr lang="nb-NO" b="1" i="1" dirty="0"/>
              <a:t>, </a:t>
            </a:r>
            <a:r>
              <a:rPr lang="nb-NO" b="1" i="1" dirty="0" err="1"/>
              <a:t>coercion</a:t>
            </a:r>
            <a:r>
              <a:rPr lang="nb-NO" b="1" i="1" dirty="0"/>
              <a:t>, </a:t>
            </a:r>
            <a:r>
              <a:rPr lang="nb-NO" b="1" i="1" dirty="0" err="1"/>
              <a:t>conflict</a:t>
            </a:r>
            <a:endParaRPr lang="nb-NO" b="1" i="1" dirty="0"/>
          </a:p>
          <a:p>
            <a:r>
              <a:rPr lang="nb-NO" dirty="0"/>
              <a:t>Vi er dårlige på de tre siste, mens autokratier bruker dem hele tiden</a:t>
            </a:r>
          </a:p>
        </p:txBody>
      </p:sp>
    </p:spTree>
    <p:extLst>
      <p:ext uri="{BB962C8B-B14F-4D97-AF65-F5344CB8AC3E}">
        <p14:creationId xmlns:p14="http://schemas.microsoft.com/office/powerpoint/2010/main" val="3341629426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EE05BDB-DD5B-1EA6-808D-338C5B57C5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45265" y="5683552"/>
            <a:ext cx="16454706" cy="1092605"/>
          </a:xfrm>
        </p:spPr>
        <p:txBody>
          <a:bodyPr/>
          <a:lstStyle/>
          <a:p>
            <a:r>
              <a:rPr lang="nb-NO" dirty="0"/>
              <a:t>Det lange løp – markeder og sanksjoner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1B9D58-3473-51AC-5E28-984AF4D6FC3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85000" lnSpcReduction="10000"/>
          </a:bodyPr>
          <a:lstStyle/>
          <a:p>
            <a:r>
              <a:rPr lang="nb-NO" i="1" dirty="0"/>
              <a:t>Russlan</a:t>
            </a:r>
            <a:r>
              <a:rPr lang="nb-NO" dirty="0"/>
              <a:t>d – mange år med ‘</a:t>
            </a:r>
            <a:r>
              <a:rPr lang="nb-NO" dirty="0" err="1"/>
              <a:t>c</a:t>
            </a:r>
            <a:r>
              <a:rPr lang="nb-NO" i="1" dirty="0" err="1"/>
              <a:t>ontainment</a:t>
            </a:r>
            <a:r>
              <a:rPr lang="nb-NO" dirty="0"/>
              <a:t>’ og sanksjoner</a:t>
            </a:r>
          </a:p>
          <a:p>
            <a:r>
              <a:rPr lang="nb-NO" i="1" dirty="0"/>
              <a:t>Kina</a:t>
            </a:r>
            <a:r>
              <a:rPr lang="nb-NO" dirty="0"/>
              <a:t> – USA og Europa må bli enige om handelspolitikk</a:t>
            </a:r>
          </a:p>
          <a:p>
            <a:r>
              <a:rPr lang="nb-NO" dirty="0"/>
              <a:t>Europa må nå stå sammen og </a:t>
            </a:r>
            <a:r>
              <a:rPr lang="nb-NO" dirty="0" err="1"/>
              <a:t>stryrke</a:t>
            </a:r>
            <a:r>
              <a:rPr lang="nb-NO" dirty="0"/>
              <a:t> seg</a:t>
            </a:r>
          </a:p>
        </p:txBody>
      </p:sp>
    </p:spTree>
    <p:extLst>
      <p:ext uri="{BB962C8B-B14F-4D97-AF65-F5344CB8AC3E}">
        <p14:creationId xmlns:p14="http://schemas.microsoft.com/office/powerpoint/2010/main" val="2277109793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EABE5BD-B341-6F0C-2C94-4F9F563CF62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45265" y="5683552"/>
            <a:ext cx="16454706" cy="1092605"/>
          </a:xfrm>
        </p:spPr>
        <p:txBody>
          <a:bodyPr/>
          <a:lstStyle/>
          <a:p>
            <a:r>
              <a:rPr lang="nb-NO" dirty="0"/>
              <a:t>EU/USA utvikler ‘</a:t>
            </a:r>
            <a:r>
              <a:rPr lang="nb-NO" dirty="0" err="1"/>
              <a:t>de-risking</a:t>
            </a:r>
            <a:r>
              <a:rPr lang="nb-NO" dirty="0"/>
              <a:t>’ og ‘</a:t>
            </a:r>
            <a:r>
              <a:rPr lang="nb-NO" dirty="0" err="1"/>
              <a:t>de-coupling</a:t>
            </a:r>
            <a:r>
              <a:rPr lang="nb-NO" dirty="0"/>
              <a:t>’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70C21F-4894-D221-5C82-F155FB225C9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b-NO" dirty="0"/>
              <a:t>Handel med Kina der vi </a:t>
            </a:r>
            <a:r>
              <a:rPr lang="nb-NO" i="1" dirty="0"/>
              <a:t>ikke</a:t>
            </a:r>
            <a:r>
              <a:rPr lang="nb-NO" dirty="0"/>
              <a:t> er den avhengige part (</a:t>
            </a:r>
            <a:r>
              <a:rPr lang="nb-NO" i="1" dirty="0" err="1"/>
              <a:t>de-risking</a:t>
            </a:r>
            <a:r>
              <a:rPr lang="nb-NO" dirty="0"/>
              <a:t>)</a:t>
            </a:r>
          </a:p>
          <a:p>
            <a:r>
              <a:rPr lang="nb-NO" dirty="0"/>
              <a:t>Ikke handel med Kina på kritiske innsatsfaktorer (</a:t>
            </a:r>
            <a:r>
              <a:rPr lang="nb-NO" i="1" dirty="0" err="1"/>
              <a:t>de-coupling</a:t>
            </a:r>
            <a:r>
              <a:rPr lang="nb-NO" i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70497890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D641115-9858-0859-C677-BFAC750719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45265" y="5683552"/>
            <a:ext cx="16454706" cy="1092605"/>
          </a:xfrm>
        </p:spPr>
        <p:txBody>
          <a:bodyPr/>
          <a:lstStyle/>
          <a:p>
            <a:r>
              <a:rPr lang="nb-NO" dirty="0"/>
              <a:t>Kina – felles vestlig politikk essensielt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FDCA2D-1052-1B54-702E-F00A64FAA6B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Autofit/>
          </a:bodyPr>
          <a:lstStyle/>
          <a:p>
            <a:r>
              <a:rPr lang="nb-NO" sz="4000" dirty="0"/>
              <a:t>Vi har en historikk med ‘trade </a:t>
            </a:r>
            <a:r>
              <a:rPr lang="nb-NO" sz="4000" dirty="0" err="1"/>
              <a:t>wars</a:t>
            </a:r>
            <a:r>
              <a:rPr lang="nb-NO" sz="4000" dirty="0"/>
              <a:t>’ med USA (WTO)</a:t>
            </a:r>
          </a:p>
          <a:p>
            <a:r>
              <a:rPr lang="nb-NO" sz="4000" dirty="0"/>
              <a:t>Men nå må vesten holde sammen; cf. </a:t>
            </a:r>
            <a:r>
              <a:rPr lang="nb-NO" sz="4000" dirty="0" err="1"/>
              <a:t>Macrons</a:t>
            </a:r>
            <a:r>
              <a:rPr lang="nb-NO" sz="4000" dirty="0"/>
              <a:t> statsbesøk i Beijing og gjenbesøket</a:t>
            </a:r>
          </a:p>
          <a:p>
            <a:r>
              <a:rPr lang="nb-NO" sz="4000" dirty="0"/>
              <a:t>USA vil ikke sikre Europa militært dersom EU har en annen Kina-politikk enn USA</a:t>
            </a:r>
          </a:p>
          <a:p>
            <a:r>
              <a:rPr lang="nb-NO" sz="4000" dirty="0"/>
              <a:t>Men Tyskland og Frankrike (med EU) har sterke handelsinteresser</a:t>
            </a:r>
          </a:p>
        </p:txBody>
      </p:sp>
    </p:spTree>
    <p:extLst>
      <p:ext uri="{BB962C8B-B14F-4D97-AF65-F5344CB8AC3E}">
        <p14:creationId xmlns:p14="http://schemas.microsoft.com/office/powerpoint/2010/main" val="2950703300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6B45EAEC-1BEF-B1D2-2146-46D4A2BBAF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45265" y="5683552"/>
            <a:ext cx="16454706" cy="1092605"/>
          </a:xfrm>
        </p:spPr>
        <p:txBody>
          <a:bodyPr/>
          <a:lstStyle/>
          <a:p>
            <a:r>
              <a:rPr lang="nb-NO" dirty="0"/>
              <a:t>Konklusjon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5732DAC9-0B22-619A-88B1-1525B6775A6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85000" lnSpcReduction="20000"/>
          </a:bodyPr>
          <a:lstStyle/>
          <a:p>
            <a:r>
              <a:rPr lang="nb-NO" dirty="0"/>
              <a:t>Mye risiko med Trump, vil han avskrekke Russland?</a:t>
            </a:r>
          </a:p>
          <a:p>
            <a:r>
              <a:rPr lang="nb-NO" dirty="0" err="1"/>
              <a:t>Stormaktskonfrontasjon</a:t>
            </a:r>
            <a:r>
              <a:rPr lang="nb-NO" dirty="0"/>
              <a:t> (Kina, Russland)</a:t>
            </a:r>
          </a:p>
          <a:p>
            <a:r>
              <a:rPr lang="nb-NO" dirty="0"/>
              <a:t>FN helt på sidelinjen </a:t>
            </a:r>
          </a:p>
          <a:p>
            <a:r>
              <a:rPr lang="nb-NO" dirty="0"/>
              <a:t>Vital interesse av fri ferdsel til sjøs, også for Norge</a:t>
            </a:r>
          </a:p>
        </p:txBody>
      </p:sp>
    </p:spTree>
    <p:extLst>
      <p:ext uri="{BB962C8B-B14F-4D97-AF65-F5344CB8AC3E}">
        <p14:creationId xmlns:p14="http://schemas.microsoft.com/office/powerpoint/2010/main" val="629827962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5B5D9B8-494A-61E9-8A5E-867A3472DD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45265" y="5683552"/>
            <a:ext cx="16454706" cy="2000546"/>
          </a:xfrm>
        </p:spPr>
        <p:txBody>
          <a:bodyPr/>
          <a:lstStyle/>
          <a:p>
            <a:r>
              <a:rPr lang="nb-NO" dirty="0"/>
              <a:t>Verden er nå delt i to blokker – og de som sitter på gjerdet: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C96345-29A1-FA9A-D2A1-69A43D8DB3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b-NO" i="1" dirty="0"/>
              <a:t>Koalisjonen</a:t>
            </a:r>
            <a:r>
              <a:rPr lang="nb-NO" dirty="0"/>
              <a:t> Kina-Russland-Iran-Nord-Korea </a:t>
            </a:r>
          </a:p>
          <a:p>
            <a:r>
              <a:rPr lang="nb-NO" dirty="0"/>
              <a:t>De ‘nøytrale’ som India, Saudi-Arabia, Brazil, Tyrkia…mange i Afrika </a:t>
            </a:r>
          </a:p>
          <a:p>
            <a:r>
              <a:rPr lang="nb-NO" i="1" dirty="0"/>
              <a:t>Vesten</a:t>
            </a:r>
            <a:r>
              <a:rPr lang="nb-NO" dirty="0"/>
              <a:t>: USA, Europa, Australia, Japan, Sør-Korea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04551653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701B899C-3216-9EAA-9D45-36AEFE994F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45265" y="5683552"/>
            <a:ext cx="16454706" cy="1092605"/>
          </a:xfrm>
        </p:spPr>
        <p:txBody>
          <a:bodyPr/>
          <a:lstStyle/>
          <a:p>
            <a:r>
              <a:rPr lang="nb-NO" dirty="0"/>
              <a:t>Valutaen i verdenspolitikken er </a:t>
            </a:r>
            <a:r>
              <a:rPr lang="nb-NO" i="1" dirty="0"/>
              <a:t>makt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9743CB0-E0DB-F6C8-A3F2-D99A76E71FA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b-NO" dirty="0"/>
              <a:t>Statssystemet et anarki (</a:t>
            </a:r>
            <a:r>
              <a:rPr lang="nb-NO" i="1" dirty="0"/>
              <a:t>an-</a:t>
            </a:r>
            <a:r>
              <a:rPr lang="nb-NO" i="1" dirty="0" err="1"/>
              <a:t>archos</a:t>
            </a:r>
            <a:r>
              <a:rPr lang="nb-NO" dirty="0"/>
              <a:t>, uten styre)</a:t>
            </a:r>
          </a:p>
          <a:p>
            <a:r>
              <a:rPr lang="nb-NO" dirty="0"/>
              <a:t>Amerikansk ‘</a:t>
            </a:r>
            <a:r>
              <a:rPr lang="nb-NO" i="1" dirty="0" err="1"/>
              <a:t>extended</a:t>
            </a:r>
            <a:r>
              <a:rPr lang="nb-NO" i="1" dirty="0"/>
              <a:t> </a:t>
            </a:r>
            <a:r>
              <a:rPr lang="nb-NO" i="1" dirty="0" err="1"/>
              <a:t>deterrence</a:t>
            </a:r>
            <a:r>
              <a:rPr lang="nb-NO" i="1" dirty="0"/>
              <a:t>’ </a:t>
            </a:r>
            <a:r>
              <a:rPr lang="nb-NO" dirty="0"/>
              <a:t>sterk svekket</a:t>
            </a:r>
          </a:p>
          <a:p>
            <a:r>
              <a:rPr lang="nb-NO" dirty="0"/>
              <a:t>Europa uten evne til å lede</a:t>
            </a:r>
          </a:p>
          <a:p>
            <a:r>
              <a:rPr lang="nb-NO" dirty="0"/>
              <a:t>Trump neppe motivert av folkerett </a:t>
            </a:r>
            <a:r>
              <a:rPr lang="nb-NO"/>
              <a:t>og FN-pakt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4092522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F4F0A1D-3C2D-5CD7-90CF-F2AAB9DF590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45265" y="5683552"/>
            <a:ext cx="16454706" cy="2000546"/>
          </a:xfrm>
        </p:spPr>
        <p:txBody>
          <a:bodyPr/>
          <a:lstStyle/>
          <a:p>
            <a:r>
              <a:rPr lang="nb-NO" dirty="0"/>
              <a:t>Verdens mektigste USA er svekket, men økonomien går bra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1E5E9C-6122-2B2C-817A-9AD03683635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70000" lnSpcReduction="20000"/>
          </a:bodyPr>
          <a:lstStyle/>
          <a:p>
            <a:r>
              <a:rPr lang="nb-NO" dirty="0"/>
              <a:t>Trumps gjenvalg og enorme mandat</a:t>
            </a:r>
          </a:p>
          <a:p>
            <a:r>
              <a:rPr lang="nb-NO" dirty="0"/>
              <a:t>USA ekstremt polarisert, ingen felles normer – bruk av vold?</a:t>
            </a:r>
          </a:p>
          <a:p>
            <a:r>
              <a:rPr lang="nb-NO" dirty="0"/>
              <a:t>Svak rolle for </a:t>
            </a:r>
            <a:r>
              <a:rPr lang="nb-NO" dirty="0" err="1"/>
              <a:t>Biden</a:t>
            </a:r>
            <a:r>
              <a:rPr lang="nb-NO" dirty="0"/>
              <a:t> i lang tid, redd for risiko</a:t>
            </a:r>
          </a:p>
          <a:p>
            <a:r>
              <a:rPr lang="nb-NO" dirty="0"/>
              <a:t>«Frikvarter» frem til presidentinnsettelsen</a:t>
            </a:r>
          </a:p>
          <a:p>
            <a:r>
              <a:rPr lang="nb-NO" dirty="0"/>
              <a:t>Gråsone-angrep, som kabelkutting </a:t>
            </a:r>
          </a:p>
          <a:p>
            <a:endParaRPr lang="nb-NO" u="sng" dirty="0"/>
          </a:p>
        </p:txBody>
      </p:sp>
    </p:spTree>
    <p:extLst>
      <p:ext uri="{BB962C8B-B14F-4D97-AF65-F5344CB8AC3E}">
        <p14:creationId xmlns:p14="http://schemas.microsoft.com/office/powerpoint/2010/main" val="4029619457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3D94523-DA54-3DFA-C23A-1EBCC033CA8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45265" y="5683552"/>
            <a:ext cx="16454706" cy="1092605"/>
          </a:xfrm>
        </p:spPr>
        <p:txBody>
          <a:bodyPr/>
          <a:lstStyle/>
          <a:p>
            <a:r>
              <a:rPr lang="nb-NO" dirty="0"/>
              <a:t>USAs makt – militært, økonomisk, politisk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A37A15-C6B2-0B6A-B51C-BFEABFCB548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77500" lnSpcReduction="20000"/>
          </a:bodyPr>
          <a:lstStyle/>
          <a:p>
            <a:r>
              <a:rPr lang="nb-NO" i="1" dirty="0"/>
              <a:t>Militær</a:t>
            </a:r>
            <a:r>
              <a:rPr lang="nb-NO" dirty="0"/>
              <a:t>t – totalt overlegen alle andre, men kan ikke kjempe flere kriger samtidig. Den sterke vinner ikke alltid --</a:t>
            </a:r>
          </a:p>
          <a:p>
            <a:r>
              <a:rPr lang="nb-NO" i="1" dirty="0"/>
              <a:t>Økonomisk</a:t>
            </a:r>
            <a:r>
              <a:rPr lang="nb-NO" dirty="0"/>
              <a:t> – paritet med Kina? Gjeld</a:t>
            </a:r>
          </a:p>
          <a:p>
            <a:r>
              <a:rPr lang="nb-NO" i="1" dirty="0"/>
              <a:t>Politisk</a:t>
            </a:r>
            <a:r>
              <a:rPr lang="nb-NO" dirty="0"/>
              <a:t> – isolasjonisme og uberegnelig med Trump, frykt for risiko med demokratene (‘</a:t>
            </a:r>
            <a:r>
              <a:rPr lang="nb-NO" dirty="0" err="1"/>
              <a:t>forever</a:t>
            </a:r>
            <a:r>
              <a:rPr lang="nb-NO" dirty="0"/>
              <a:t> </a:t>
            </a:r>
            <a:r>
              <a:rPr lang="nb-NO" dirty="0" err="1"/>
              <a:t>wars</a:t>
            </a:r>
            <a:r>
              <a:rPr lang="nb-NO" dirty="0"/>
              <a:t>’)</a:t>
            </a:r>
          </a:p>
        </p:txBody>
      </p:sp>
    </p:spTree>
    <p:extLst>
      <p:ext uri="{BB962C8B-B14F-4D97-AF65-F5344CB8AC3E}">
        <p14:creationId xmlns:p14="http://schemas.microsoft.com/office/powerpoint/2010/main" val="3542379459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5A75ED5-733E-AEC6-C6C4-22DC7BCCDE2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45265" y="5683552"/>
            <a:ext cx="16454706" cy="1092605"/>
          </a:xfrm>
        </p:spPr>
        <p:txBody>
          <a:bodyPr/>
          <a:lstStyle/>
          <a:p>
            <a:r>
              <a:rPr lang="nb-NO" dirty="0"/>
              <a:t>To kriger som kan eskalere  -  og en tredje?</a:t>
            </a:r>
            <a:endParaRPr lang="nb-NO" i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E8F14A-6600-A282-7C72-B19F07458F4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nb-NO" i="1" dirty="0"/>
              <a:t>Russland – Ukraina </a:t>
            </a:r>
          </a:p>
          <a:p>
            <a:r>
              <a:rPr lang="nb-NO" i="1" dirty="0"/>
              <a:t>Israel – Hamas-Hizbollah-Iran</a:t>
            </a:r>
          </a:p>
          <a:p>
            <a:r>
              <a:rPr lang="nb-NO" i="1" dirty="0"/>
              <a:t>Kina-Taiwan</a:t>
            </a:r>
            <a:r>
              <a:rPr lang="nb-NO" dirty="0"/>
              <a:t> i mulighetsrommet nå?</a:t>
            </a:r>
          </a:p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84702510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4733FC-C803-44EC-A7E6-793ED9D915E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45265" y="5683552"/>
            <a:ext cx="16454706" cy="1092605"/>
          </a:xfrm>
        </p:spPr>
        <p:txBody>
          <a:bodyPr/>
          <a:lstStyle/>
          <a:p>
            <a:r>
              <a:rPr lang="nb-NO" dirty="0"/>
              <a:t>Kina er viktigst og en joker –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E633EF-4875-4996-86F6-5635A89E651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70000" lnSpcReduction="20000"/>
          </a:bodyPr>
          <a:lstStyle/>
          <a:p>
            <a:r>
              <a:rPr lang="nb-NO" dirty="0"/>
              <a:t>Verdens største marine, vekt på opprustning</a:t>
            </a:r>
          </a:p>
          <a:p>
            <a:r>
              <a:rPr lang="nb-NO" dirty="0"/>
              <a:t>Taiwan-aggresjon, Sør-Kina havet</a:t>
            </a:r>
          </a:p>
          <a:p>
            <a:r>
              <a:rPr lang="nb-NO" i="1" dirty="0"/>
              <a:t>Money talks </a:t>
            </a:r>
            <a:r>
              <a:rPr lang="nb-NO" dirty="0"/>
              <a:t>– oppkjøp, </a:t>
            </a:r>
            <a:r>
              <a:rPr lang="nb-NO" i="1" dirty="0" err="1"/>
              <a:t>debt</a:t>
            </a:r>
            <a:r>
              <a:rPr lang="nb-NO" i="1" dirty="0"/>
              <a:t> </a:t>
            </a:r>
            <a:r>
              <a:rPr lang="nb-NO" i="1" dirty="0" err="1"/>
              <a:t>diplomacy</a:t>
            </a:r>
            <a:r>
              <a:rPr lang="nb-NO" i="1" dirty="0"/>
              <a:t> </a:t>
            </a:r>
            <a:r>
              <a:rPr lang="nb-NO" dirty="0"/>
              <a:t>i Afrika, Balkan</a:t>
            </a:r>
          </a:p>
          <a:p>
            <a:r>
              <a:rPr lang="nb-NO" dirty="0"/>
              <a:t>Selge seg inn i FN, massivt diplomati og mediesatsning</a:t>
            </a:r>
          </a:p>
          <a:p>
            <a:r>
              <a:rPr lang="nb-NO" dirty="0"/>
              <a:t>Har valgt Russland som partner, selger ‘dual-</a:t>
            </a:r>
            <a:r>
              <a:rPr lang="nb-NO" dirty="0" err="1"/>
              <a:t>use</a:t>
            </a:r>
            <a:r>
              <a:rPr lang="nb-NO" dirty="0"/>
              <a:t>’ teknologi til krigen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60980673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CE5DF59-CB7E-BD9A-DEA3-A94E8352F2B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45265" y="5683552"/>
            <a:ext cx="16454706" cy="2000546"/>
          </a:xfrm>
        </p:spPr>
        <p:txBody>
          <a:bodyPr/>
          <a:lstStyle/>
          <a:p>
            <a:r>
              <a:rPr lang="nb-NO" dirty="0"/>
              <a:t>Ukraina – russisk seier hvis ikke vesten tar risiko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BFCE1B-C428-EEB3-D93C-479C8ABC316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77500" lnSpcReduction="20000"/>
          </a:bodyPr>
          <a:lstStyle/>
          <a:p>
            <a:r>
              <a:rPr lang="nb-NO" dirty="0"/>
              <a:t>Står i fare for å miste våpenstøtte</a:t>
            </a:r>
          </a:p>
          <a:p>
            <a:r>
              <a:rPr lang="nb-NO" dirty="0"/>
              <a:t>Russland har større produksjon av våpen enn vesten og skremmer oss effektivt med kjernevåpen</a:t>
            </a:r>
          </a:p>
          <a:p>
            <a:r>
              <a:rPr lang="nb-NO" dirty="0"/>
              <a:t>Vesten må avskrekke Russland i mange år fremover, mye verre ved seier i Ukraina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15406823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2A983B8C-54DE-A478-2F00-B263CAA18F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6114FF26-4D04-1AF5-E649-20A9CF5BCB3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9" name="Bilde 8" descr="Et bilde som inneholder tekst&#10;&#10;Automatisk generert beskrivelse">
            <a:extLst>
              <a:ext uri="{FF2B5EF4-FFF2-40B4-BE49-F238E27FC236}">
                <a16:creationId xmlns:a16="http://schemas.microsoft.com/office/drawing/2014/main" id="{1F8DC6AB-4038-DCC0-4500-D358341706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171" y="3873693"/>
            <a:ext cx="20964117" cy="9037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85790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Statsvitenskap">
  <a:themeElements>
    <a:clrScheme name="Statsvitenskap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CC99"/>
      </a:accent1>
      <a:accent2>
        <a:srgbClr val="3333CC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Statsvitenskap">
      <a:majorFont>
        <a:latin typeface="Helvetica"/>
        <a:ea typeface="Helvetica"/>
        <a:cs typeface="Helvetica"/>
      </a:majorFont>
      <a:minorFont>
        <a:latin typeface="Times New Roman"/>
        <a:ea typeface="Times New Roman"/>
        <a:cs typeface="Times New Roman"/>
      </a:minorFont>
    </a:fontScheme>
    <a:fmtScheme name="Statsvitenskap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76200" dist="381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508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91439" rIns="91439" bIns="91439" numCol="1" spcCol="38100" rtlCol="0" anchor="t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50800" cap="flat">
          <a:solidFill>
            <a:schemeClr val="accent1"/>
          </a:solidFill>
          <a:prstDash val="solid"/>
          <a:round/>
        </a:ln>
        <a:effectLst>
          <a:outerShdw blurRad="76200" dist="381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88900" tIns="88900" rIns="88900" bIns="88900" numCol="1" spcCol="38100" rtlCol="0" anchor="t">
        <a:normAutofit/>
      </a:bodyPr>
      <a:lstStyle>
        <a:defPPr marL="641684" marR="0" indent="-641684" algn="l" defTabSz="1524000" rtl="0" fontAlgn="auto" latinLnBrk="0" hangingPunct="0">
          <a:lnSpc>
            <a:spcPct val="100000"/>
          </a:lnSpc>
          <a:spcBef>
            <a:spcPts val="1500"/>
          </a:spcBef>
          <a:spcAft>
            <a:spcPts val="0"/>
          </a:spcAft>
          <a:buClr>
            <a:srgbClr val="1486BB"/>
          </a:buClr>
          <a:buSzPct val="150000"/>
          <a:buFontTx/>
          <a:buChar char="•"/>
          <a:tabLst/>
          <a:defRPr kumimoji="0" sz="6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Statsvitenskap">
  <a:themeElements>
    <a:clrScheme name="Statsvitenskap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CC99"/>
      </a:accent1>
      <a:accent2>
        <a:srgbClr val="3333CC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Statsvitenskap">
      <a:majorFont>
        <a:latin typeface="Helvetica"/>
        <a:ea typeface="Helvetica"/>
        <a:cs typeface="Helvetica"/>
      </a:majorFont>
      <a:minorFont>
        <a:latin typeface="Times New Roman"/>
        <a:ea typeface="Times New Roman"/>
        <a:cs typeface="Times New Roman"/>
      </a:minorFont>
    </a:fontScheme>
    <a:fmtScheme name="Statsvitenskap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76200" dist="381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508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91439" rIns="91439" bIns="91439" numCol="1" spcCol="38100" rtlCol="0" anchor="t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50800" cap="flat">
          <a:solidFill>
            <a:schemeClr val="accent1"/>
          </a:solidFill>
          <a:prstDash val="solid"/>
          <a:round/>
        </a:ln>
        <a:effectLst>
          <a:outerShdw blurRad="76200" dist="381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88900" tIns="88900" rIns="88900" bIns="88900" numCol="1" spcCol="38100" rtlCol="0" anchor="t">
        <a:normAutofit/>
      </a:bodyPr>
      <a:lstStyle>
        <a:defPPr marL="641684" marR="0" indent="-641684" algn="l" defTabSz="1524000" rtl="0" fontAlgn="auto" latinLnBrk="0" hangingPunct="0">
          <a:lnSpc>
            <a:spcPct val="100000"/>
          </a:lnSpc>
          <a:spcBef>
            <a:spcPts val="1500"/>
          </a:spcBef>
          <a:spcAft>
            <a:spcPts val="0"/>
          </a:spcAft>
          <a:buClr>
            <a:srgbClr val="1486BB"/>
          </a:buClr>
          <a:buSzPct val="150000"/>
          <a:buFontTx/>
          <a:buChar char="•"/>
          <a:tabLst/>
          <a:defRPr kumimoji="0" sz="6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93d049bf-c91b-4634-8a1e-c29badeaa27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B6E2B91A7D4334A8D5235D706C47E9A" ma:contentTypeVersion="14" ma:contentTypeDescription="Opprett et nytt dokument." ma:contentTypeScope="" ma:versionID="924e21d1cf3b54afdcd95703baf26c05">
  <xsd:schema xmlns:xsd="http://www.w3.org/2001/XMLSchema" xmlns:xs="http://www.w3.org/2001/XMLSchema" xmlns:p="http://schemas.microsoft.com/office/2006/metadata/properties" xmlns:ns3="93d049bf-c91b-4634-8a1e-c29badeaa27a" targetNamespace="http://schemas.microsoft.com/office/2006/metadata/properties" ma:root="true" ma:fieldsID="67ef0af160565b94a7227b3f1a09a448" ns3:_="">
    <xsd:import namespace="93d049bf-c91b-4634-8a1e-c29badeaa27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ObjectDetectorVersions" minOccurs="0"/>
                <xsd:element ref="ns3:_activity" minOccurs="0"/>
                <xsd:element ref="ns3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d049bf-c91b-4634-8a1e-c29badeaa27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20" nillable="true" ma:displayName="_activity" ma:hidden="true" ma:internalName="_activity">
      <xsd:simpleType>
        <xsd:restriction base="dms:Note"/>
      </xsd:simpleType>
    </xsd:element>
    <xsd:element name="MediaServiceSystemTags" ma:index="21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642D954-3881-41DC-BDEA-CE008320DE74}">
  <ds:schemaRefs>
    <ds:schemaRef ds:uri="http://schemas.microsoft.com/office/2006/metadata/properties"/>
    <ds:schemaRef ds:uri="http://schemas.microsoft.com/office/2006/documentManagement/types"/>
    <ds:schemaRef ds:uri="http://purl.org/dc/dcmitype/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purl.org/dc/terms/"/>
    <ds:schemaRef ds:uri="http://www.w3.org/XML/1998/namespace"/>
    <ds:schemaRef ds:uri="93d049bf-c91b-4634-8a1e-c29badeaa27a"/>
  </ds:schemaRefs>
</ds:datastoreItem>
</file>

<file path=customXml/itemProps2.xml><?xml version="1.0" encoding="utf-8"?>
<ds:datastoreItem xmlns:ds="http://schemas.openxmlformats.org/officeDocument/2006/customXml" ds:itemID="{DA68A075-40ED-49D1-B9BB-5F0DAF37721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723D942-9005-4CBF-B2CE-F32AD3025F7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3d049bf-c91b-4634-8a1e-c29badeaa27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1081</TotalTime>
  <Words>559</Words>
  <Application>Microsoft Office PowerPoint</Application>
  <PresentationFormat>Egendefinert</PresentationFormat>
  <Paragraphs>62</Paragraphs>
  <Slides>15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15</vt:i4>
      </vt:variant>
    </vt:vector>
  </HeadingPairs>
  <TitlesOfParts>
    <vt:vector size="19" baseType="lpstr">
      <vt:lpstr>Arial</vt:lpstr>
      <vt:lpstr>Times New Roman</vt:lpstr>
      <vt:lpstr>Wingdings</vt:lpstr>
      <vt:lpstr>Statsvitenskap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Janne Haaland Matlary</dc:creator>
  <cp:lastModifiedBy>Øyvind Ustad Andersen</cp:lastModifiedBy>
  <cp:revision>100</cp:revision>
  <cp:lastPrinted>2018-01-16T12:29:51Z</cp:lastPrinted>
  <dcterms:modified xsi:type="dcterms:W3CDTF">2024-11-22T07:41:34Z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0x0101006B6E2B91A7D4334A8D5235D706C47E9A</vt:lpwstr>
  </property>
</Properties>
</file>