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91" r:id="rId6"/>
  </p:sldMasterIdLst>
  <p:notesMasterIdLst>
    <p:notesMasterId r:id="rId27"/>
  </p:notesMasterIdLst>
  <p:sldIdLst>
    <p:sldId id="271" r:id="rId7"/>
    <p:sldId id="302" r:id="rId8"/>
    <p:sldId id="283" r:id="rId9"/>
    <p:sldId id="264" r:id="rId10"/>
    <p:sldId id="257" r:id="rId11"/>
    <p:sldId id="280" r:id="rId12"/>
    <p:sldId id="272" r:id="rId13"/>
    <p:sldId id="273" r:id="rId14"/>
    <p:sldId id="279" r:id="rId15"/>
    <p:sldId id="284" r:id="rId16"/>
    <p:sldId id="285" r:id="rId17"/>
    <p:sldId id="286" r:id="rId18"/>
    <p:sldId id="292" r:id="rId19"/>
    <p:sldId id="293" r:id="rId20"/>
    <p:sldId id="294" r:id="rId21"/>
    <p:sldId id="298" r:id="rId22"/>
    <p:sldId id="299" r:id="rId23"/>
    <p:sldId id="300" r:id="rId24"/>
    <p:sldId id="301" r:id="rId25"/>
    <p:sldId id="25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0E885-835F-4FA0-A8E6-65F64A90E18F}" v="120" dt="2024-11-22T10:14:30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hyperlink" Target="https://tronder.sharepoint.com/:f:/r/sites/MaritimefagTrndelag/Delte%20dokumenter/General/Vg2%20maritime%20fag?csf=1&amp;web=1&amp;e=Rs4T6S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Relationship Id="rId9" Type="http://schemas.openxmlformats.org/officeDocument/2006/relationships/hyperlink" Target="https://tronder.sharepoint.com/:f:/r/sites/MaritimefagTrndelag/Delte%20dokumenter/General/Vg2%20maritime%20fag?csf=1&amp;web=1&amp;e=Rs4T6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643E6-6A14-4084-A88C-C445CF3E2437}" type="doc">
      <dgm:prSet loTypeId="urn:microsoft.com/office/officeart/2018/2/layout/IconLabelList" loCatId="icon" qsTypeId="urn:microsoft.com/office/officeart/2005/8/quickstyle/simple2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AED7B77-EDF9-4C56-913C-A20729AA20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3200"/>
            <a:t>Teoretisk undervisning?</a:t>
          </a:r>
          <a:endParaRPr lang="en-US" sz="3200"/>
        </a:p>
      </dgm:t>
    </dgm:pt>
    <dgm:pt modelId="{A1F8FA04-523C-4B1B-974D-8185EFB8BAE4}" type="parTrans" cxnId="{2CB0BDFE-31AD-42C1-8E01-7B90C0F839B0}">
      <dgm:prSet/>
      <dgm:spPr/>
      <dgm:t>
        <a:bodyPr/>
        <a:lstStyle/>
        <a:p>
          <a:endParaRPr lang="en-US"/>
        </a:p>
      </dgm:t>
    </dgm:pt>
    <dgm:pt modelId="{E81581AC-5CFD-42BE-8B5C-DAC56EABD8A0}" type="sibTrans" cxnId="{2CB0BDFE-31AD-42C1-8E01-7B90C0F839B0}">
      <dgm:prSet/>
      <dgm:spPr/>
      <dgm:t>
        <a:bodyPr/>
        <a:lstStyle/>
        <a:p>
          <a:endParaRPr lang="en-US"/>
        </a:p>
      </dgm:t>
    </dgm:pt>
    <dgm:pt modelId="{1FD776DF-AEEE-4C86-A308-C1E48F3A38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3200"/>
            <a:t>Enorm kompetanse og ressurs</a:t>
          </a:r>
          <a:endParaRPr lang="en-US" sz="3200"/>
        </a:p>
      </dgm:t>
    </dgm:pt>
    <dgm:pt modelId="{A545954C-4770-4E02-AF85-D5CF318D0FB9}" type="parTrans" cxnId="{A90E4866-D5E9-40CB-A951-93886275FD88}">
      <dgm:prSet/>
      <dgm:spPr/>
      <dgm:t>
        <a:bodyPr/>
        <a:lstStyle/>
        <a:p>
          <a:endParaRPr lang="en-US"/>
        </a:p>
      </dgm:t>
    </dgm:pt>
    <dgm:pt modelId="{70649ED7-99AC-4B00-8417-2D8547002739}" type="sibTrans" cxnId="{A90E4866-D5E9-40CB-A951-93886275FD88}">
      <dgm:prSet/>
      <dgm:spPr/>
      <dgm:t>
        <a:bodyPr/>
        <a:lstStyle/>
        <a:p>
          <a:endParaRPr lang="en-US"/>
        </a:p>
      </dgm:t>
    </dgm:pt>
    <dgm:pt modelId="{BAED7641-CBB4-4D49-9A4E-2A8EE77FC4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3200"/>
            <a:t>Utveksle og dele</a:t>
          </a:r>
          <a:endParaRPr lang="en-US" sz="3200"/>
        </a:p>
      </dgm:t>
    </dgm:pt>
    <dgm:pt modelId="{095075A2-6A5E-463E-ABF0-B529D5C5F08A}" type="parTrans" cxnId="{01F23F19-1450-444C-8C6B-ABAFF188A89D}">
      <dgm:prSet/>
      <dgm:spPr/>
      <dgm:t>
        <a:bodyPr/>
        <a:lstStyle/>
        <a:p>
          <a:endParaRPr lang="en-US"/>
        </a:p>
      </dgm:t>
    </dgm:pt>
    <dgm:pt modelId="{B177BF22-0836-4696-BAB3-48B5AE669778}" type="sibTrans" cxnId="{01F23F19-1450-444C-8C6B-ABAFF188A89D}">
      <dgm:prSet/>
      <dgm:spPr/>
      <dgm:t>
        <a:bodyPr/>
        <a:lstStyle/>
        <a:p>
          <a:endParaRPr lang="en-US"/>
        </a:p>
      </dgm:t>
    </dgm:pt>
    <dgm:pt modelId="{17EC15A3-A1F4-458C-9E55-92B2FDF8B5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320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Teams, Maritime Trøndelag</a:t>
          </a:r>
          <a:endParaRPr lang="en-US" sz="3200">
            <a:solidFill>
              <a:schemeClr val="tx1"/>
            </a:solidFill>
          </a:endParaRPr>
        </a:p>
      </dgm:t>
    </dgm:pt>
    <dgm:pt modelId="{BAC55B17-290C-4D5D-90EA-EE599CB5E9EE}" type="parTrans" cxnId="{5CBDAD3C-6B6D-4B11-A003-4A72DE209F5C}">
      <dgm:prSet/>
      <dgm:spPr/>
      <dgm:t>
        <a:bodyPr/>
        <a:lstStyle/>
        <a:p>
          <a:endParaRPr lang="en-US"/>
        </a:p>
      </dgm:t>
    </dgm:pt>
    <dgm:pt modelId="{1D7465F2-9904-4D95-B3CE-0E41905F8FF8}" type="sibTrans" cxnId="{5CBDAD3C-6B6D-4B11-A003-4A72DE209F5C}">
      <dgm:prSet/>
      <dgm:spPr/>
      <dgm:t>
        <a:bodyPr/>
        <a:lstStyle/>
        <a:p>
          <a:endParaRPr lang="en-US"/>
        </a:p>
      </dgm:t>
    </dgm:pt>
    <dgm:pt modelId="{444F6460-602B-41B9-8AB5-DC3D07F1A779}" type="pres">
      <dgm:prSet presAssocID="{6EF643E6-6A14-4084-A88C-C445CF3E2437}" presName="root" presStyleCnt="0">
        <dgm:presLayoutVars>
          <dgm:dir/>
          <dgm:resizeHandles val="exact"/>
        </dgm:presLayoutVars>
      </dgm:prSet>
      <dgm:spPr/>
    </dgm:pt>
    <dgm:pt modelId="{809DF0E4-EB59-49CA-8669-3032AB3F1212}" type="pres">
      <dgm:prSet presAssocID="{CAED7B77-EDF9-4C56-913C-A20729AA2050}" presName="compNode" presStyleCnt="0"/>
      <dgm:spPr/>
    </dgm:pt>
    <dgm:pt modelId="{5769623A-F0F7-4EA8-BAC9-285F60531718}" type="pres">
      <dgm:prSet presAssocID="{CAED7B77-EDF9-4C56-913C-A20729AA2050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serom"/>
        </a:ext>
      </dgm:extLst>
    </dgm:pt>
    <dgm:pt modelId="{6BE4406A-54ED-4F88-996C-E2F8E4D7DD86}" type="pres">
      <dgm:prSet presAssocID="{CAED7B77-EDF9-4C56-913C-A20729AA2050}" presName="spaceRect" presStyleCnt="0"/>
      <dgm:spPr/>
    </dgm:pt>
    <dgm:pt modelId="{05A34F67-B544-4EC0-A092-E578BBCCD353}" type="pres">
      <dgm:prSet presAssocID="{CAED7B77-EDF9-4C56-913C-A20729AA2050}" presName="textRect" presStyleLbl="revTx" presStyleIdx="0" presStyleCnt="4" custScaleX="148471">
        <dgm:presLayoutVars>
          <dgm:chMax val="1"/>
          <dgm:chPref val="1"/>
        </dgm:presLayoutVars>
      </dgm:prSet>
      <dgm:spPr/>
    </dgm:pt>
    <dgm:pt modelId="{7A634BBF-BF9F-41EB-9DC1-906B029A9498}" type="pres">
      <dgm:prSet presAssocID="{E81581AC-5CFD-42BE-8B5C-DAC56EABD8A0}" presName="sibTrans" presStyleCnt="0"/>
      <dgm:spPr/>
    </dgm:pt>
    <dgm:pt modelId="{24CCE658-0F4D-4ADF-BE77-7484C967E0F6}" type="pres">
      <dgm:prSet presAssocID="{1FD776DF-AEEE-4C86-A308-C1E48F3A382E}" presName="compNode" presStyleCnt="0"/>
      <dgm:spPr/>
    </dgm:pt>
    <dgm:pt modelId="{08DE584E-5536-4D6B-AAEF-42C98AC386C3}" type="pres">
      <dgm:prSet presAssocID="{1FD776DF-AEEE-4C86-A308-C1E48F3A382E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øker"/>
        </a:ext>
      </dgm:extLst>
    </dgm:pt>
    <dgm:pt modelId="{784C8FF1-11D5-4426-B469-DAD2FADB5113}" type="pres">
      <dgm:prSet presAssocID="{1FD776DF-AEEE-4C86-A308-C1E48F3A382E}" presName="spaceRect" presStyleCnt="0"/>
      <dgm:spPr/>
    </dgm:pt>
    <dgm:pt modelId="{65FBDC3A-947E-4772-A572-32C0A58A6D6D}" type="pres">
      <dgm:prSet presAssocID="{1FD776DF-AEEE-4C86-A308-C1E48F3A382E}" presName="textRect" presStyleLbl="revTx" presStyleIdx="1" presStyleCnt="4" custScaleX="137934">
        <dgm:presLayoutVars>
          <dgm:chMax val="1"/>
          <dgm:chPref val="1"/>
        </dgm:presLayoutVars>
      </dgm:prSet>
      <dgm:spPr/>
    </dgm:pt>
    <dgm:pt modelId="{A8E4A044-BFB3-4A2B-B7FE-E4A8BF94471C}" type="pres">
      <dgm:prSet presAssocID="{70649ED7-99AC-4B00-8417-2D8547002739}" presName="sibTrans" presStyleCnt="0"/>
      <dgm:spPr/>
    </dgm:pt>
    <dgm:pt modelId="{D0B078D1-2001-4134-9F7A-CFB8E903001E}" type="pres">
      <dgm:prSet presAssocID="{BAED7641-CBB4-4D49-9A4E-2A8EE77FC4E1}" presName="compNode" presStyleCnt="0"/>
      <dgm:spPr/>
    </dgm:pt>
    <dgm:pt modelId="{F2DCE012-D44B-4C7C-BC1F-FD6DBBE96110}" type="pres">
      <dgm:prSet presAssocID="{BAED7641-CBB4-4D49-9A4E-2A8EE77FC4E1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F218033C-B555-43AC-A0E1-DED4470CF367}" type="pres">
      <dgm:prSet presAssocID="{BAED7641-CBB4-4D49-9A4E-2A8EE77FC4E1}" presName="spaceRect" presStyleCnt="0"/>
      <dgm:spPr/>
    </dgm:pt>
    <dgm:pt modelId="{12836926-74FA-4F5D-9825-C791FC33786B}" type="pres">
      <dgm:prSet presAssocID="{BAED7641-CBB4-4D49-9A4E-2A8EE77FC4E1}" presName="textRect" presStyleLbl="revTx" presStyleIdx="2" presStyleCnt="4">
        <dgm:presLayoutVars>
          <dgm:chMax val="1"/>
          <dgm:chPref val="1"/>
        </dgm:presLayoutVars>
      </dgm:prSet>
      <dgm:spPr/>
    </dgm:pt>
    <dgm:pt modelId="{1160D992-A667-468C-BB4C-4C2B11A536F3}" type="pres">
      <dgm:prSet presAssocID="{B177BF22-0836-4696-BAB3-48B5AE669778}" presName="sibTrans" presStyleCnt="0"/>
      <dgm:spPr/>
    </dgm:pt>
    <dgm:pt modelId="{1C77FC8F-7C8F-4E7C-9010-2786F45E209B}" type="pres">
      <dgm:prSet presAssocID="{17EC15A3-A1F4-458C-9E55-92B2FDF8B5DC}" presName="compNode" presStyleCnt="0"/>
      <dgm:spPr/>
    </dgm:pt>
    <dgm:pt modelId="{41E45334-AED3-4ED5-A525-129EF0285F81}" type="pres">
      <dgm:prSet presAssocID="{17EC15A3-A1F4-458C-9E55-92B2FDF8B5DC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ker"/>
        </a:ext>
      </dgm:extLst>
    </dgm:pt>
    <dgm:pt modelId="{49963C0C-A497-4306-85EE-24659E2E258F}" type="pres">
      <dgm:prSet presAssocID="{17EC15A3-A1F4-458C-9E55-92B2FDF8B5DC}" presName="spaceRect" presStyleCnt="0"/>
      <dgm:spPr/>
    </dgm:pt>
    <dgm:pt modelId="{A4DA197C-1E0F-450A-A455-4F4B6B1C30FE}" type="pres">
      <dgm:prSet presAssocID="{17EC15A3-A1F4-458C-9E55-92B2FDF8B5D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83C5118-85C5-4A94-97E5-D9CEC682D26E}" type="presOf" srcId="{CAED7B77-EDF9-4C56-913C-A20729AA2050}" destId="{05A34F67-B544-4EC0-A092-E578BBCCD353}" srcOrd="0" destOrd="0" presId="urn:microsoft.com/office/officeart/2018/2/layout/IconLabelList"/>
    <dgm:cxn modelId="{01F23F19-1450-444C-8C6B-ABAFF188A89D}" srcId="{6EF643E6-6A14-4084-A88C-C445CF3E2437}" destId="{BAED7641-CBB4-4D49-9A4E-2A8EE77FC4E1}" srcOrd="2" destOrd="0" parTransId="{095075A2-6A5E-463E-ABF0-B529D5C5F08A}" sibTransId="{B177BF22-0836-4696-BAB3-48B5AE669778}"/>
    <dgm:cxn modelId="{D652BA2F-93E0-461C-860B-41154CD3A252}" type="presOf" srcId="{BAED7641-CBB4-4D49-9A4E-2A8EE77FC4E1}" destId="{12836926-74FA-4F5D-9825-C791FC33786B}" srcOrd="0" destOrd="0" presId="urn:microsoft.com/office/officeart/2018/2/layout/IconLabelList"/>
    <dgm:cxn modelId="{5CBDAD3C-6B6D-4B11-A003-4A72DE209F5C}" srcId="{6EF643E6-6A14-4084-A88C-C445CF3E2437}" destId="{17EC15A3-A1F4-458C-9E55-92B2FDF8B5DC}" srcOrd="3" destOrd="0" parTransId="{BAC55B17-290C-4D5D-90EA-EE599CB5E9EE}" sibTransId="{1D7465F2-9904-4D95-B3CE-0E41905F8FF8}"/>
    <dgm:cxn modelId="{A90E4866-D5E9-40CB-A951-93886275FD88}" srcId="{6EF643E6-6A14-4084-A88C-C445CF3E2437}" destId="{1FD776DF-AEEE-4C86-A308-C1E48F3A382E}" srcOrd="1" destOrd="0" parTransId="{A545954C-4770-4E02-AF85-D5CF318D0FB9}" sibTransId="{70649ED7-99AC-4B00-8417-2D8547002739}"/>
    <dgm:cxn modelId="{A3F5D586-A865-4544-A1F6-51A033D311DC}" type="presOf" srcId="{6EF643E6-6A14-4084-A88C-C445CF3E2437}" destId="{444F6460-602B-41B9-8AB5-DC3D07F1A779}" srcOrd="0" destOrd="0" presId="urn:microsoft.com/office/officeart/2018/2/layout/IconLabelList"/>
    <dgm:cxn modelId="{43893BA6-1DC7-400C-B647-AD2C71F8D183}" type="presOf" srcId="{1FD776DF-AEEE-4C86-A308-C1E48F3A382E}" destId="{65FBDC3A-947E-4772-A572-32C0A58A6D6D}" srcOrd="0" destOrd="0" presId="urn:microsoft.com/office/officeart/2018/2/layout/IconLabelList"/>
    <dgm:cxn modelId="{2CB0BDFE-31AD-42C1-8E01-7B90C0F839B0}" srcId="{6EF643E6-6A14-4084-A88C-C445CF3E2437}" destId="{CAED7B77-EDF9-4C56-913C-A20729AA2050}" srcOrd="0" destOrd="0" parTransId="{A1F8FA04-523C-4B1B-974D-8185EFB8BAE4}" sibTransId="{E81581AC-5CFD-42BE-8B5C-DAC56EABD8A0}"/>
    <dgm:cxn modelId="{E97872FF-7214-41F5-821B-ACC615EF7A3A}" type="presOf" srcId="{17EC15A3-A1F4-458C-9E55-92B2FDF8B5DC}" destId="{A4DA197C-1E0F-450A-A455-4F4B6B1C30FE}" srcOrd="0" destOrd="0" presId="urn:microsoft.com/office/officeart/2018/2/layout/IconLabelList"/>
    <dgm:cxn modelId="{6C892A71-0126-4E95-B9C4-81A3D558FB39}" type="presParOf" srcId="{444F6460-602B-41B9-8AB5-DC3D07F1A779}" destId="{809DF0E4-EB59-49CA-8669-3032AB3F1212}" srcOrd="0" destOrd="0" presId="urn:microsoft.com/office/officeart/2018/2/layout/IconLabelList"/>
    <dgm:cxn modelId="{A61A5ABF-EE1C-4CA3-BA33-CB62C28AB998}" type="presParOf" srcId="{809DF0E4-EB59-49CA-8669-3032AB3F1212}" destId="{5769623A-F0F7-4EA8-BAC9-285F60531718}" srcOrd="0" destOrd="0" presId="urn:microsoft.com/office/officeart/2018/2/layout/IconLabelList"/>
    <dgm:cxn modelId="{64C775FF-60D7-4FDD-B3CB-0782567322DC}" type="presParOf" srcId="{809DF0E4-EB59-49CA-8669-3032AB3F1212}" destId="{6BE4406A-54ED-4F88-996C-E2F8E4D7DD86}" srcOrd="1" destOrd="0" presId="urn:microsoft.com/office/officeart/2018/2/layout/IconLabelList"/>
    <dgm:cxn modelId="{F79E7BE7-1802-4D8A-8FBA-96A20ED59D06}" type="presParOf" srcId="{809DF0E4-EB59-49CA-8669-3032AB3F1212}" destId="{05A34F67-B544-4EC0-A092-E578BBCCD353}" srcOrd="2" destOrd="0" presId="urn:microsoft.com/office/officeart/2018/2/layout/IconLabelList"/>
    <dgm:cxn modelId="{E3912CE1-8398-4329-B5A8-A2E08F3E97CF}" type="presParOf" srcId="{444F6460-602B-41B9-8AB5-DC3D07F1A779}" destId="{7A634BBF-BF9F-41EB-9DC1-906B029A9498}" srcOrd="1" destOrd="0" presId="urn:microsoft.com/office/officeart/2018/2/layout/IconLabelList"/>
    <dgm:cxn modelId="{3C246D4C-DFBE-4D5F-98A8-370A00795E0F}" type="presParOf" srcId="{444F6460-602B-41B9-8AB5-DC3D07F1A779}" destId="{24CCE658-0F4D-4ADF-BE77-7484C967E0F6}" srcOrd="2" destOrd="0" presId="urn:microsoft.com/office/officeart/2018/2/layout/IconLabelList"/>
    <dgm:cxn modelId="{58F3A411-7A23-4F36-9B67-DDF915806F26}" type="presParOf" srcId="{24CCE658-0F4D-4ADF-BE77-7484C967E0F6}" destId="{08DE584E-5536-4D6B-AAEF-42C98AC386C3}" srcOrd="0" destOrd="0" presId="urn:microsoft.com/office/officeart/2018/2/layout/IconLabelList"/>
    <dgm:cxn modelId="{CF3ACA69-AEBC-4A98-949E-979BF1F6F303}" type="presParOf" srcId="{24CCE658-0F4D-4ADF-BE77-7484C967E0F6}" destId="{784C8FF1-11D5-4426-B469-DAD2FADB5113}" srcOrd="1" destOrd="0" presId="urn:microsoft.com/office/officeart/2018/2/layout/IconLabelList"/>
    <dgm:cxn modelId="{C8718002-B316-4734-8322-12A39FC4BAC7}" type="presParOf" srcId="{24CCE658-0F4D-4ADF-BE77-7484C967E0F6}" destId="{65FBDC3A-947E-4772-A572-32C0A58A6D6D}" srcOrd="2" destOrd="0" presId="urn:microsoft.com/office/officeart/2018/2/layout/IconLabelList"/>
    <dgm:cxn modelId="{7BA0DB59-BE7B-40A3-A692-8AC4947B7CA8}" type="presParOf" srcId="{444F6460-602B-41B9-8AB5-DC3D07F1A779}" destId="{A8E4A044-BFB3-4A2B-B7FE-E4A8BF94471C}" srcOrd="3" destOrd="0" presId="urn:microsoft.com/office/officeart/2018/2/layout/IconLabelList"/>
    <dgm:cxn modelId="{8EC93047-153F-463D-845D-E3BB169D1FFA}" type="presParOf" srcId="{444F6460-602B-41B9-8AB5-DC3D07F1A779}" destId="{D0B078D1-2001-4134-9F7A-CFB8E903001E}" srcOrd="4" destOrd="0" presId="urn:microsoft.com/office/officeart/2018/2/layout/IconLabelList"/>
    <dgm:cxn modelId="{234FEF16-222A-4A7C-9EA3-61C4DA2D100C}" type="presParOf" srcId="{D0B078D1-2001-4134-9F7A-CFB8E903001E}" destId="{F2DCE012-D44B-4C7C-BC1F-FD6DBBE96110}" srcOrd="0" destOrd="0" presId="urn:microsoft.com/office/officeart/2018/2/layout/IconLabelList"/>
    <dgm:cxn modelId="{946D3C4B-D10E-4CB8-9419-96B1DDB840DC}" type="presParOf" srcId="{D0B078D1-2001-4134-9F7A-CFB8E903001E}" destId="{F218033C-B555-43AC-A0E1-DED4470CF367}" srcOrd="1" destOrd="0" presId="urn:microsoft.com/office/officeart/2018/2/layout/IconLabelList"/>
    <dgm:cxn modelId="{2CC65359-94A1-487F-B424-93BC895FBB48}" type="presParOf" srcId="{D0B078D1-2001-4134-9F7A-CFB8E903001E}" destId="{12836926-74FA-4F5D-9825-C791FC33786B}" srcOrd="2" destOrd="0" presId="urn:microsoft.com/office/officeart/2018/2/layout/IconLabelList"/>
    <dgm:cxn modelId="{3D786E3B-66C9-4727-9213-494FD8F4FA6E}" type="presParOf" srcId="{444F6460-602B-41B9-8AB5-DC3D07F1A779}" destId="{1160D992-A667-468C-BB4C-4C2B11A536F3}" srcOrd="5" destOrd="0" presId="urn:microsoft.com/office/officeart/2018/2/layout/IconLabelList"/>
    <dgm:cxn modelId="{805CB894-B258-48FB-B366-CA3D733C97D8}" type="presParOf" srcId="{444F6460-602B-41B9-8AB5-DC3D07F1A779}" destId="{1C77FC8F-7C8F-4E7C-9010-2786F45E209B}" srcOrd="6" destOrd="0" presId="urn:microsoft.com/office/officeart/2018/2/layout/IconLabelList"/>
    <dgm:cxn modelId="{20CC8A03-E0B1-4E12-B83C-A7B7E8B0AD84}" type="presParOf" srcId="{1C77FC8F-7C8F-4E7C-9010-2786F45E209B}" destId="{41E45334-AED3-4ED5-A525-129EF0285F81}" srcOrd="0" destOrd="0" presId="urn:microsoft.com/office/officeart/2018/2/layout/IconLabelList"/>
    <dgm:cxn modelId="{3BFF7BAD-FA92-4346-89FA-C9C133CEEAA2}" type="presParOf" srcId="{1C77FC8F-7C8F-4E7C-9010-2786F45E209B}" destId="{49963C0C-A497-4306-85EE-24659E2E258F}" srcOrd="1" destOrd="0" presId="urn:microsoft.com/office/officeart/2018/2/layout/IconLabelList"/>
    <dgm:cxn modelId="{980442D3-C896-4550-980F-F5F030144BD2}" type="presParOf" srcId="{1C77FC8F-7C8F-4E7C-9010-2786F45E209B}" destId="{A4DA197C-1E0F-450A-A455-4F4B6B1C30F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9623A-F0F7-4EA8-BAC9-285F60531718}">
      <dsp:nvSpPr>
        <dsp:cNvPr id="0" name=""/>
        <dsp:cNvSpPr/>
      </dsp:nvSpPr>
      <dsp:spPr>
        <a:xfrm>
          <a:off x="1291676" y="1186300"/>
          <a:ext cx="950330" cy="9503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A34F67-B544-4EC0-A092-E578BBCCD353}">
      <dsp:nvSpPr>
        <dsp:cNvPr id="0" name=""/>
        <dsp:cNvSpPr/>
      </dsp:nvSpPr>
      <dsp:spPr>
        <a:xfrm>
          <a:off x="199102" y="2484885"/>
          <a:ext cx="3135477" cy="102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Teoretisk undervisning?</a:t>
          </a:r>
          <a:endParaRPr lang="en-US" sz="3200" kern="1200"/>
        </a:p>
      </dsp:txBody>
      <dsp:txXfrm>
        <a:off x="199102" y="2484885"/>
        <a:ext cx="3135477" cy="1020454"/>
      </dsp:txXfrm>
    </dsp:sp>
    <dsp:sp modelId="{08DE584E-5536-4D6B-AAEF-42C98AC386C3}">
      <dsp:nvSpPr>
        <dsp:cNvPr id="0" name=""/>
        <dsp:cNvSpPr/>
      </dsp:nvSpPr>
      <dsp:spPr>
        <a:xfrm>
          <a:off x="4685464" y="1186300"/>
          <a:ext cx="950330" cy="9503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FBDC3A-947E-4772-A572-32C0A58A6D6D}">
      <dsp:nvSpPr>
        <dsp:cNvPr id="0" name=""/>
        <dsp:cNvSpPr/>
      </dsp:nvSpPr>
      <dsp:spPr>
        <a:xfrm>
          <a:off x="3704153" y="2484885"/>
          <a:ext cx="2912952" cy="102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Enorm kompetanse og ressurs</a:t>
          </a:r>
          <a:endParaRPr lang="en-US" sz="3200" kern="1200"/>
        </a:p>
      </dsp:txBody>
      <dsp:txXfrm>
        <a:off x="3704153" y="2484885"/>
        <a:ext cx="2912952" cy="1020454"/>
      </dsp:txXfrm>
    </dsp:sp>
    <dsp:sp modelId="{F2DCE012-D44B-4C7C-BC1F-FD6DBBE96110}">
      <dsp:nvSpPr>
        <dsp:cNvPr id="0" name=""/>
        <dsp:cNvSpPr/>
      </dsp:nvSpPr>
      <dsp:spPr>
        <a:xfrm>
          <a:off x="7567436" y="1186300"/>
          <a:ext cx="950330" cy="9503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836926-74FA-4F5D-9825-C791FC33786B}">
      <dsp:nvSpPr>
        <dsp:cNvPr id="0" name=""/>
        <dsp:cNvSpPr/>
      </dsp:nvSpPr>
      <dsp:spPr>
        <a:xfrm>
          <a:off x="6986678" y="2484885"/>
          <a:ext cx="2111845" cy="102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Utveksle og dele</a:t>
          </a:r>
          <a:endParaRPr lang="en-US" sz="3200" kern="1200"/>
        </a:p>
      </dsp:txBody>
      <dsp:txXfrm>
        <a:off x="6986678" y="2484885"/>
        <a:ext cx="2111845" cy="1020454"/>
      </dsp:txXfrm>
    </dsp:sp>
    <dsp:sp modelId="{41E45334-AED3-4ED5-A525-129EF0285F81}">
      <dsp:nvSpPr>
        <dsp:cNvPr id="0" name=""/>
        <dsp:cNvSpPr/>
      </dsp:nvSpPr>
      <dsp:spPr>
        <a:xfrm>
          <a:off x="10048854" y="1186300"/>
          <a:ext cx="950330" cy="9503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DA197C-1E0F-450A-A455-4F4B6B1C30FE}">
      <dsp:nvSpPr>
        <dsp:cNvPr id="0" name=""/>
        <dsp:cNvSpPr/>
      </dsp:nvSpPr>
      <dsp:spPr>
        <a:xfrm>
          <a:off x="9468096" y="2484885"/>
          <a:ext cx="2111845" cy="102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>
              <a:solidFill>
                <a:schemeClr val="tx1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Teams, Maritime Trøndelag</a:t>
          </a:r>
          <a:endParaRPr lang="en-US" sz="3200" kern="1200">
            <a:solidFill>
              <a:schemeClr val="tx1"/>
            </a:solidFill>
          </a:endParaRPr>
        </a:p>
      </dsp:txBody>
      <dsp:txXfrm>
        <a:off x="9468096" y="2484885"/>
        <a:ext cx="2111845" cy="1020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78D72-5EC3-425D-A4DA-227662FB9A8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28F26-20B6-4DA9-987F-060B2E3DA4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46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471764"/>
            <a:ext cx="2431899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3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3DFC49-49A2-44B8-B23A-B4A841426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5" y="2102571"/>
            <a:ext cx="2442410" cy="2422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/>
              <a:t>trondelagfylke.no | fb.com/</a:t>
            </a:r>
            <a:r>
              <a:rPr lang="nb-NO" sz="1300" err="1"/>
              <a:t>trondelagfylke</a:t>
            </a:r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360613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471764"/>
            <a:ext cx="2431899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2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022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41292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0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82248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2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99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323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335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3DFC49-49A2-44B8-B23A-B4A841426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5" y="2102571"/>
            <a:ext cx="2442410" cy="2422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/>
              <a:t>trondelagfylke.no | fb.com/</a:t>
            </a:r>
            <a:r>
              <a:rPr lang="nb-NO" sz="1300" err="1"/>
              <a:t>trondelagfylke</a:t>
            </a:r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530888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471764"/>
            <a:ext cx="2431899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6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8221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38115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9759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61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1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65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2886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884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3DFC49-49A2-44B8-B23A-B4A841426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5" y="2102571"/>
            <a:ext cx="2442410" cy="2422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/>
              <a:t>trondelagfylke.no | fb.com/</a:t>
            </a:r>
            <a:r>
              <a:rPr lang="nb-NO" sz="1300" err="1"/>
              <a:t>trondelagfylke</a:t>
            </a:r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43698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25.11.2024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66" r:id="rId10"/>
    <p:sldLayoutId id="2147483667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25.11.2024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5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25.11.2024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3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ondelagfylke.no/kvalitetssystem" TargetMode="Externa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rondelagfylke.no/kvalitetssystem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5CAFB2-6E0D-49A8-99F0-04FF78C5A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" y="2466262"/>
            <a:ext cx="11277600" cy="595740"/>
          </a:xfrm>
        </p:spPr>
        <p:txBody>
          <a:bodyPr>
            <a:normAutofit/>
          </a:bodyPr>
          <a:lstStyle/>
          <a:p>
            <a:r>
              <a:rPr lang="nb-NO" sz="3600"/>
              <a:t>Charlottenlund-Guri </a:t>
            </a:r>
            <a:r>
              <a:rPr lang="nb-NO" sz="3600" err="1"/>
              <a:t>Kunna</a:t>
            </a:r>
            <a:r>
              <a:rPr lang="nb-NO" sz="3600"/>
              <a:t>-Ytre Namdal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6E8297-8E85-4F43-B346-0DEF68D0D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29054"/>
            <a:ext cx="12192000" cy="3228945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endParaRPr lang="nb-NO"/>
          </a:p>
          <a:p>
            <a:r>
              <a:rPr lang="nb-NO" sz="9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felles vei – kvalitetsdrevet maritimt samarbeid</a:t>
            </a:r>
          </a:p>
        </p:txBody>
      </p:sp>
      <p:pic>
        <p:nvPicPr>
          <p:cNvPr id="7" name="Bilde 6" descr="Et bilde som inneholder kjøretøy, vann, utendørs, Flyfoto&#10;&#10;Automatisk generert beskrivelse">
            <a:extLst>
              <a:ext uri="{FF2B5EF4-FFF2-40B4-BE49-F238E27FC236}">
                <a16:creationId xmlns:a16="http://schemas.microsoft.com/office/drawing/2014/main" id="{118B6259-2C16-45BC-F44A-C1E08DA40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91" y="1188720"/>
            <a:ext cx="4404360" cy="1148584"/>
          </a:xfrm>
          <a:prstGeom prst="rect">
            <a:avLst/>
          </a:prstGeom>
        </p:spPr>
      </p:pic>
      <p:pic>
        <p:nvPicPr>
          <p:cNvPr id="9" name="Bilde 8" descr="Et bilde som inneholder utendørs, konstruksjon, plante, gress&#10;&#10;Automatisk generert beskrivelse">
            <a:extLst>
              <a:ext uri="{FF2B5EF4-FFF2-40B4-BE49-F238E27FC236}">
                <a16:creationId xmlns:a16="http://schemas.microsoft.com/office/drawing/2014/main" id="{D933E42B-2AE3-9BED-4504-DC6B12830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8774"/>
            <a:ext cx="3836990" cy="1148529"/>
          </a:xfrm>
          <a:prstGeom prst="rect">
            <a:avLst/>
          </a:prstGeom>
        </p:spPr>
      </p:pic>
      <p:pic>
        <p:nvPicPr>
          <p:cNvPr id="11" name="Bilde 10" descr="Et bilde som inneholder utendørs, vindu, eiendom, Eiendomsmegler">
            <a:extLst>
              <a:ext uri="{FF2B5EF4-FFF2-40B4-BE49-F238E27FC236}">
                <a16:creationId xmlns:a16="http://schemas.microsoft.com/office/drawing/2014/main" id="{BC95B986-2D0C-C223-FAB2-C2CF7D17D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51" y="1188721"/>
            <a:ext cx="3950648" cy="1148584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AB4EDF23-58C1-A5E0-7BF1-6AAE218F44ED}"/>
              </a:ext>
            </a:extLst>
          </p:cNvPr>
          <p:cNvGrpSpPr/>
          <p:nvPr/>
        </p:nvGrpSpPr>
        <p:grpSpPr>
          <a:xfrm>
            <a:off x="0" y="3228945"/>
            <a:ext cx="12192000" cy="400109"/>
            <a:chOff x="200055" y="0"/>
            <a:chExt cx="13177279" cy="400109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B24B00BE-719C-3C19-2293-01C5AA798D34}"/>
                </a:ext>
              </a:extLst>
            </p:cNvPr>
            <p:cNvSpPr/>
            <p:nvPr/>
          </p:nvSpPr>
          <p:spPr>
            <a:xfrm>
              <a:off x="200055" y="0"/>
              <a:ext cx="13177279" cy="40010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357A1E8B-17DB-A9C3-8FE9-CF690A792D97}"/>
                </a:ext>
              </a:extLst>
            </p:cNvPr>
            <p:cNvSpPr txBox="1"/>
            <p:nvPr/>
          </p:nvSpPr>
          <p:spPr>
            <a:xfrm>
              <a:off x="692694" y="0"/>
              <a:ext cx="12191999" cy="400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«Viser vei» - «Vi skaper muligheter for framtida!» - «Talenter i vekst»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90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Font, skjermbilde, papir&#10;&#10;Automatisk generert beskrivelse">
            <a:extLst>
              <a:ext uri="{FF2B5EF4-FFF2-40B4-BE49-F238E27FC236}">
                <a16:creationId xmlns:a16="http://schemas.microsoft.com/office/drawing/2014/main" id="{3F52157F-2FC6-70E6-DDF2-9F100A42D9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6467284" y="0"/>
            <a:ext cx="4560570" cy="6858000"/>
          </a:xfr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AC4513-FC75-983D-16D9-A0D0E1864C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468" y="1193191"/>
            <a:ext cx="5661497" cy="447161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nb-NO" sz="6600" b="1"/>
              <a:t>Felles forståelse for læreplan</a:t>
            </a:r>
            <a:endParaRPr lang="en-US" sz="6600" b="1"/>
          </a:p>
        </p:txBody>
      </p:sp>
    </p:spTree>
    <p:extLst>
      <p:ext uri="{BB962C8B-B14F-4D97-AF65-F5344CB8AC3E}">
        <p14:creationId xmlns:p14="http://schemas.microsoft.com/office/powerpoint/2010/main" val="377375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749E440-6B21-C222-ADD5-4EC61F633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705" y="1664054"/>
            <a:ext cx="8715273" cy="5102244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F266BD49-7A81-A5E9-CDD7-435EA769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800"/>
              <a:t>Driftsplaner for alle fag</a:t>
            </a:r>
          </a:p>
        </p:txBody>
      </p:sp>
    </p:spTree>
    <p:extLst>
      <p:ext uri="{BB962C8B-B14F-4D97-AF65-F5344CB8AC3E}">
        <p14:creationId xmlns:p14="http://schemas.microsoft.com/office/powerpoint/2010/main" val="336223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C2F6150-70B4-89B5-A3ED-1833CD0F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800"/>
              <a:t>Felles «bibliotek»?</a:t>
            </a:r>
          </a:p>
        </p:txBody>
      </p:sp>
      <p:graphicFrame>
        <p:nvGraphicFramePr>
          <p:cNvPr id="5" name="Plassholder for innhold 1">
            <a:extLst>
              <a:ext uri="{FF2B5EF4-FFF2-40B4-BE49-F238E27FC236}">
                <a16:creationId xmlns:a16="http://schemas.microsoft.com/office/drawing/2014/main" id="{0D8B15A8-80FB-F257-BCDE-C61C07CA4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870247"/>
              </p:ext>
            </p:extLst>
          </p:nvPr>
        </p:nvGraphicFramePr>
        <p:xfrm>
          <a:off x="216310" y="1840230"/>
          <a:ext cx="11779045" cy="4691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3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69623A-F0F7-4EA8-BAC9-285F60531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A34F67-B544-4EC0-A092-E578BBCCD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E584E-5536-4D6B-AAEF-42C98AC38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FBDC3A-947E-4772-A572-32C0A58A6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DCE012-D44B-4C7C-BC1F-FD6DBBE96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836926-74FA-4F5D-9825-C791FC337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E45334-AED3-4ED5-A525-129EF0285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DA197C-1E0F-450A-A455-4F4B6B1C3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e 20">
            <a:extLst>
              <a:ext uri="{FF2B5EF4-FFF2-40B4-BE49-F238E27FC236}">
                <a16:creationId xmlns:a16="http://schemas.microsoft.com/office/drawing/2014/main" id="{9A7EA699-CFEC-C476-6AA4-721DE6B93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52" y="1750187"/>
            <a:ext cx="11148895" cy="4857115"/>
          </a:xfrm>
          <a:prstGeom prst="rect">
            <a:avLst/>
          </a:prstGeom>
        </p:spPr>
      </p:pic>
      <p:sp>
        <p:nvSpPr>
          <p:cNvPr id="2" name="Tittel 2">
            <a:extLst>
              <a:ext uri="{FF2B5EF4-FFF2-40B4-BE49-F238E27FC236}">
                <a16:creationId xmlns:a16="http://schemas.microsoft.com/office/drawing/2014/main" id="{8E8B1E40-95B4-620D-906A-F701BD6DC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>
            <a:normAutofit/>
          </a:bodyPr>
          <a:lstStyle/>
          <a:p>
            <a:pPr algn="ctr"/>
            <a:r>
              <a:rPr lang="nb-NO" sz="4000"/>
              <a:t>Teams, Maritime Trøndelag</a:t>
            </a:r>
          </a:p>
        </p:txBody>
      </p:sp>
    </p:spTree>
    <p:extLst>
      <p:ext uri="{BB962C8B-B14F-4D97-AF65-F5344CB8AC3E}">
        <p14:creationId xmlns:p14="http://schemas.microsoft.com/office/powerpoint/2010/main" val="346539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B298021-D17D-D56D-4E72-F990E997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 anchor="ctr">
            <a:normAutofit/>
          </a:bodyPr>
          <a:lstStyle/>
          <a:p>
            <a:pPr algn="ctr"/>
            <a:r>
              <a:rPr lang="nb-NO" sz="4000"/>
              <a:t>Teams, Maritime Trøndelag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10854D2-AEFA-997E-65CF-11491EAB9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901" y="1704975"/>
            <a:ext cx="11162197" cy="48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8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B298021-D17D-D56D-4E72-F990E997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 anchor="ctr">
            <a:normAutofit/>
          </a:bodyPr>
          <a:lstStyle/>
          <a:p>
            <a:pPr algn="ctr"/>
            <a:r>
              <a:rPr lang="nb-NO" sz="4000"/>
              <a:t>Teams, Maritime Trøndelag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AC37713-319D-BC30-6150-361A44DDC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693" y="1771650"/>
            <a:ext cx="1130017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52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B5AE491-A706-4045-64F1-36421E7D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B795048-5F74-944E-246A-CD275BA6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3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2634C07-1C77-9D92-80FA-939D20C93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" y="1710813"/>
            <a:ext cx="11887199" cy="48210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nb-NO" sz="4000"/>
              <a:t>Enkelt. Et dokument og forholde seg til i hvert fag.</a:t>
            </a:r>
          </a:p>
          <a:p>
            <a:pPr>
              <a:lnSpc>
                <a:spcPct val="150000"/>
              </a:lnSpc>
            </a:pPr>
            <a:r>
              <a:rPr lang="nb-NO" sz="4000"/>
              <a:t>Oversiktlig og ryddig.</a:t>
            </a:r>
          </a:p>
          <a:p>
            <a:pPr>
              <a:lnSpc>
                <a:spcPct val="150000"/>
              </a:lnSpc>
            </a:pPr>
            <a:r>
              <a:rPr lang="nb-NO" sz="4000"/>
              <a:t>Mulighet til å ta igjen «tapt» undervisning ved frafall som YFF periode, sykdom etc.</a:t>
            </a:r>
          </a:p>
          <a:p>
            <a:pPr>
              <a:lnSpc>
                <a:spcPct val="150000"/>
              </a:lnSpc>
            </a:pPr>
            <a:r>
              <a:rPr lang="nb-NO" sz="4000"/>
              <a:t>Legger til rette for at eleven kan søke kunnskap.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E4B489D-9618-FB10-9F75-637CF8C6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800"/>
              <a:t>Fremdrifts-plan for eleven?</a:t>
            </a:r>
          </a:p>
        </p:txBody>
      </p:sp>
    </p:spTree>
    <p:extLst>
      <p:ext uri="{BB962C8B-B14F-4D97-AF65-F5344CB8AC3E}">
        <p14:creationId xmlns:p14="http://schemas.microsoft.com/office/powerpoint/2010/main" val="270465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E031E34-D46F-1BA1-6BE1-2C447FE6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0" y="1682496"/>
            <a:ext cx="11847871" cy="49651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nb-NO" sz="4800"/>
              <a:t>Planlegging av undervisningsåret</a:t>
            </a:r>
          </a:p>
          <a:p>
            <a:pPr>
              <a:lnSpc>
                <a:spcPct val="160000"/>
              </a:lnSpc>
            </a:pPr>
            <a:r>
              <a:rPr lang="nb-NO" sz="4800"/>
              <a:t>Kvalitetssikre undervisningen.</a:t>
            </a:r>
          </a:p>
          <a:p>
            <a:pPr>
              <a:lnSpc>
                <a:spcPct val="160000"/>
              </a:lnSpc>
            </a:pPr>
            <a:r>
              <a:rPr lang="nb-NO" sz="4800"/>
              <a:t>Effektivisere deg selv i en travel hverdag.</a:t>
            </a:r>
          </a:p>
          <a:p>
            <a:pPr>
              <a:lnSpc>
                <a:spcPct val="160000"/>
              </a:lnSpc>
            </a:pPr>
            <a:r>
              <a:rPr lang="nb-NO" sz="4800"/>
              <a:t>Hver lærer henter undervisningsmateriell fra felles bibliotek.</a:t>
            </a:r>
          </a:p>
          <a:p>
            <a:endParaRPr lang="nb-NO" sz="480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2FB35CE-3176-189A-88AB-C6D130E5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nb-NO" sz="4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Fremdrifts-plan for læreren</a:t>
            </a:r>
            <a:endParaRPr lang="nb-NO" sz="4800"/>
          </a:p>
        </p:txBody>
      </p:sp>
    </p:spTree>
    <p:extLst>
      <p:ext uri="{BB962C8B-B14F-4D97-AF65-F5344CB8AC3E}">
        <p14:creationId xmlns:p14="http://schemas.microsoft.com/office/powerpoint/2010/main" val="306925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E031E34-D46F-1BA1-6BE1-2C447FE6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1682496"/>
            <a:ext cx="11906864" cy="49651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nb-NO" sz="4800"/>
              <a:t>Ved frafall kan du enkelt be vikaren sjekke din fremdriftsplan, og alt ligger klart for vikaren.</a:t>
            </a:r>
          </a:p>
          <a:p>
            <a:pPr>
              <a:lnSpc>
                <a:spcPct val="150000"/>
              </a:lnSpc>
            </a:pPr>
            <a:r>
              <a:rPr lang="nb-NO" sz="4800"/>
              <a:t>Om du skal være vikar i flere klasser kan det hjelpe deg.</a:t>
            </a:r>
          </a:p>
          <a:p>
            <a:pPr marL="0" indent="0">
              <a:buNone/>
            </a:pPr>
            <a:endParaRPr lang="nb-NO" sz="360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2FB35CE-3176-189A-88AB-C6D130E5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nb-NO" sz="4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Fremdrifts-plan</a:t>
            </a:r>
            <a:r>
              <a:rPr kumimoji="0" lang="nb-NO" sz="4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nb-NO" sz="4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for læreren</a:t>
            </a:r>
            <a:endParaRPr lang="nb-NO" sz="4000"/>
          </a:p>
        </p:txBody>
      </p:sp>
    </p:spTree>
    <p:extLst>
      <p:ext uri="{BB962C8B-B14F-4D97-AF65-F5344CB8AC3E}">
        <p14:creationId xmlns:p14="http://schemas.microsoft.com/office/powerpoint/2010/main" val="306021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D2DD958-9E33-4E98-94A5-8F4B0B2F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3" y="1673352"/>
            <a:ext cx="10685848" cy="4858519"/>
          </a:xfrm>
        </p:spPr>
        <p:txBody>
          <a:bodyPr>
            <a:normAutofit/>
          </a:bodyPr>
          <a:lstStyle/>
          <a:p>
            <a:pPr algn="ctr"/>
            <a:endParaRPr lang="nb-NO" sz="4300"/>
          </a:p>
          <a:p>
            <a:pPr marL="0" indent="0" algn="ctr">
              <a:buNone/>
            </a:pPr>
            <a:endParaRPr lang="nb-NO" sz="4300" u="sng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2"/>
            </a:endParaRPr>
          </a:p>
          <a:p>
            <a:pPr marL="0" indent="0" algn="ctr">
              <a:buNone/>
            </a:pPr>
            <a:endParaRPr lang="nb-NO" sz="4300" u="sng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  <a:hlinkClick r:id="rId2"/>
            </a:endParaRPr>
          </a:p>
          <a:p>
            <a:pPr marL="0" indent="0" algn="ctr">
              <a:buNone/>
            </a:pPr>
            <a:r>
              <a:rPr lang="nb-NO" sz="4000" u="sng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https://www.trondelagfylke.no/kvalitetssystem</a:t>
            </a:r>
            <a:endParaRPr lang="nb-NO" sz="4000" u="sng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nb-NO" sz="4300"/>
          </a:p>
          <a:p>
            <a:pPr marL="0" indent="0" algn="ctr">
              <a:buNone/>
            </a:pPr>
            <a:r>
              <a:rPr lang="nb-NO" sz="2600"/>
              <a:t>Trønderlagsmodellen er vår løsning for kvalitet gjennom samarbeid på tvers av skolene.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2893986-BF14-45EA-A0C3-1041423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400"/>
              <a:t>Trøndelagsmodellen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70B1A113-FDC6-203C-649F-7D5249B54C49}"/>
              </a:ext>
            </a:extLst>
          </p:cNvPr>
          <p:cNvSpPr/>
          <p:nvPr/>
        </p:nvSpPr>
        <p:spPr>
          <a:xfrm>
            <a:off x="1131485" y="1842317"/>
            <a:ext cx="9670609" cy="1228585"/>
          </a:xfrm>
          <a:prstGeom prst="roundRect">
            <a:avLst>
              <a:gd name="adj" fmla="val 10000"/>
            </a:avLst>
          </a:prstGeom>
          <a:solidFill>
            <a:srgbClr val="018A92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algn="ctr" defTabSz="93345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Trøndelagsmodellen integrerer faglige mål og kvalitetskrav gjennom åpenhet og deling.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556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3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tekst, klokke, sirkel, skjermbilde&#10;&#10;Automatisk generert beskrivelse">
            <a:extLst>
              <a:ext uri="{FF2B5EF4-FFF2-40B4-BE49-F238E27FC236}">
                <a16:creationId xmlns:a16="http://schemas.microsoft.com/office/drawing/2014/main" id="{1DEE7A25-1E24-0B78-AB85-828C3DDE05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3" r="28003"/>
          <a:stretch>
            <a:fillRect/>
          </a:stretch>
        </p:blipFill>
        <p:spPr>
          <a:xfrm>
            <a:off x="318052" y="959126"/>
            <a:ext cx="4105412" cy="5332344"/>
          </a:xfr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BCAFFB3-6E75-EDC2-87F8-5E4120A74B43}"/>
              </a:ext>
            </a:extLst>
          </p:cNvPr>
          <p:cNvSpPr txBox="1"/>
          <p:nvPr/>
        </p:nvSpPr>
        <p:spPr>
          <a:xfrm>
            <a:off x="4895390" y="1081014"/>
            <a:ext cx="5294773" cy="4695972"/>
          </a:xfrm>
          <a:prstGeom prst="rect">
            <a:avLst/>
          </a:prstGeom>
        </p:spPr>
        <p:txBody>
          <a:bodyPr vert="horz" lIns="0" tIns="0" rIns="0" bIns="0" rtlCol="0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kumimoji="0" lang="nb-NO" sz="160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Unike driftsplaner basert på tilbakemeldinger fra næringslivet, lærernes kompetanse, STCW-krav og </a:t>
            </a:r>
            <a:r>
              <a:rPr kumimoji="0" lang="nb-NO" sz="1600" i="0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Udir</a:t>
            </a:r>
            <a:r>
              <a:rPr kumimoji="0" lang="nb-NO" sz="160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-kompetansemål.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endParaRPr kumimoji="0" lang="nb-NO" sz="16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indent="-285750" defTabSz="9144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b-NO" sz="1400" kern="1200">
                <a:latin typeface="+mn-lt"/>
                <a:ea typeface="+mn-ea"/>
                <a:cs typeface="+mn-cs"/>
              </a:rPr>
              <a:t>Felles kvalitetsstyring og kvalitetsleder for alle skolene</a:t>
            </a:r>
          </a:p>
          <a:p>
            <a:pPr marL="285750" indent="-285750" defTabSz="9144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b-NO" sz="1400" kern="1200">
                <a:latin typeface="+mn-lt"/>
                <a:ea typeface="+mn-ea"/>
                <a:cs typeface="+mn-cs"/>
              </a:rPr>
              <a:t>Felles sertifisering/godkjenning</a:t>
            </a:r>
          </a:p>
          <a:p>
            <a:pPr marL="285750" indent="-285750" defTabSz="9144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b-NO" sz="1400" kern="1200">
                <a:latin typeface="+mn-lt"/>
                <a:ea typeface="+mn-ea"/>
                <a:cs typeface="+mn-cs"/>
              </a:rPr>
              <a:t>God kobling mellom system og faglig innhold</a:t>
            </a:r>
          </a:p>
          <a:p>
            <a:pPr marL="285750" indent="-285750" defTabSz="9144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b-NO" sz="1400" kern="1200">
                <a:latin typeface="+mn-lt"/>
                <a:ea typeface="+mn-ea"/>
                <a:cs typeface="+mn-cs"/>
              </a:rPr>
              <a:t>Fokus på det faglige – kvalitetssystemet støtter undervisningen</a:t>
            </a:r>
          </a:p>
          <a:p>
            <a:pPr marL="285750" indent="-285750" defTabSz="9144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b-NO" sz="1400" kern="1200">
                <a:latin typeface="+mn-lt"/>
                <a:ea typeface="+mn-ea"/>
                <a:cs typeface="+mn-cs"/>
              </a:rPr>
              <a:t>Tett samarbeid mellom ledelse og lærere</a:t>
            </a:r>
          </a:p>
          <a:p>
            <a:pPr marL="285750" indent="-285750" defTabSz="9144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b-NO" sz="1400" kern="1200">
                <a:latin typeface="+mn-lt"/>
                <a:ea typeface="+mn-ea"/>
                <a:cs typeface="+mn-cs"/>
              </a:rPr>
              <a:t>Digital deling og samarbeid på Teams</a:t>
            </a:r>
          </a:p>
          <a:p>
            <a:pPr marL="285750" indent="-285750" defTabSz="9144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b-NO" sz="1400" kern="1200">
                <a:latin typeface="+mn-lt"/>
                <a:ea typeface="+mn-ea"/>
                <a:cs typeface="+mn-cs"/>
              </a:rPr>
              <a:t>Kvalitetssystemet åpent tilgjengelig på fylkets nettside</a:t>
            </a:r>
          </a:p>
          <a:p>
            <a:pPr marL="285750" indent="-285750" defTabSz="9144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b-NO" sz="1400" kern="1200">
                <a:latin typeface="+mn-lt"/>
                <a:ea typeface="+mn-ea"/>
                <a:cs typeface="+mn-cs"/>
              </a:rPr>
              <a:t>Ingen eksterne systemkostnader – kun interne, etablerte verktøy</a:t>
            </a:r>
          </a:p>
          <a:p>
            <a:pPr marL="285750" indent="-285750" defTabSz="9144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b-NO" sz="1400" kern="1200">
                <a:latin typeface="+mn-lt"/>
                <a:ea typeface="+mn-ea"/>
                <a:cs typeface="+mn-cs"/>
              </a:rPr>
              <a:t>Grunnlag for felles rammer for eksamen og sensur</a:t>
            </a:r>
          </a:p>
          <a:p>
            <a:pPr marL="285750" indent="-285750" defTabSz="9144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b-NO" sz="1400" kern="1200">
                <a:latin typeface="+mn-lt"/>
                <a:ea typeface="+mn-ea"/>
                <a:cs typeface="+mn-cs"/>
              </a:rPr>
              <a:t>Bygget for utvidelse til flere utdanningsområder og skoler</a:t>
            </a:r>
          </a:p>
          <a:p>
            <a:pPr marL="285750" indent="-285750" defTabSz="9144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b-NO" sz="1400" kern="1200">
                <a:latin typeface="+mn-lt"/>
                <a:ea typeface="+mn-ea"/>
                <a:cs typeface="+mn-cs"/>
              </a:rPr>
              <a:t>Bygget på felles mål og lokal tilpasning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E34A1A7-CF4C-568B-6F10-CAF5B14B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632" y="128129"/>
            <a:ext cx="4334653" cy="830997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Hva er Trønderlagsmodellen ?</a:t>
            </a:r>
          </a:p>
        </p:txBody>
      </p:sp>
    </p:spTree>
    <p:extLst>
      <p:ext uri="{BB962C8B-B14F-4D97-AF65-F5344CB8AC3E}">
        <p14:creationId xmlns:p14="http://schemas.microsoft.com/office/powerpoint/2010/main" val="367118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9B828B38-565B-5D8C-FB62-AEBF714C2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39" y="182624"/>
            <a:ext cx="6888861" cy="6675375"/>
          </a:xfrm>
          <a:prstGeom prst="rect">
            <a:avLst/>
          </a:prstGeo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A71C88-E574-68F9-79CB-045AB9A7F0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4036" y="1480991"/>
            <a:ext cx="4922982" cy="4695972"/>
          </a:xfrm>
        </p:spPr>
        <p:txBody>
          <a:bodyPr>
            <a:normAutofit/>
          </a:bodyPr>
          <a:lstStyle/>
          <a:p>
            <a:r>
              <a:rPr lang="nb-NO" sz="2000"/>
              <a:t>Hvem som står som hovedkontor eller filial, er kun en formalitet på sertifikatet.</a:t>
            </a:r>
          </a:p>
          <a:p>
            <a:endParaRPr lang="nb-NO" sz="2000"/>
          </a:p>
          <a:p>
            <a:endParaRPr lang="nb-NO" sz="2000"/>
          </a:p>
          <a:p>
            <a:r>
              <a:rPr lang="nb-NO" sz="2000"/>
              <a:t>Det viktigste er samarbeidet og kvaliteten vi oppnår sammen, ikke formaliteter på papiret.</a:t>
            </a:r>
            <a:endParaRPr lang="en-US" sz="200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E902A0D-0630-C6BC-0C6A-E4A4D794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>
            <a:normAutofit/>
          </a:bodyPr>
          <a:lstStyle/>
          <a:p>
            <a:r>
              <a:rPr lang="nb-NO"/>
              <a:t>Felles sertifisering -  tre skoler - ett system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C5E6870-B34C-13C1-A160-B0649DE82EC1}"/>
              </a:ext>
            </a:extLst>
          </p:cNvPr>
          <p:cNvSpPr/>
          <p:nvPr/>
        </p:nvSpPr>
        <p:spPr>
          <a:xfrm>
            <a:off x="8044873" y="2558472"/>
            <a:ext cx="2766948" cy="508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314B1BE-FB59-9B41-94BD-4E0DB02BC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609" y="3980873"/>
            <a:ext cx="3137264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8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3" descr="Et spise ansikt">
            <a:extLst>
              <a:ext uri="{FF2B5EF4-FFF2-40B4-BE49-F238E27FC236}">
                <a16:creationId xmlns:a16="http://schemas.microsoft.com/office/drawing/2014/main" id="{BE491C4C-BC57-1B10-E561-A8E30271D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469" y="6002425"/>
            <a:ext cx="713971" cy="855575"/>
          </a:xfrm>
          <a:prstGeom prst="rect">
            <a:avLst/>
          </a:prstGeo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8CF81C0-1E35-036F-4B86-883FC3FBF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1B521758-044C-B912-FAD2-4DFA77FC7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77" y="1681809"/>
            <a:ext cx="6001789" cy="547583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0ADD43E-653D-C70F-6A02-98CBD15BF492}"/>
              </a:ext>
            </a:extLst>
          </p:cNvPr>
          <p:cNvSpPr txBox="1"/>
          <p:nvPr/>
        </p:nvSpPr>
        <p:spPr>
          <a:xfrm>
            <a:off x="212437" y="688344"/>
            <a:ext cx="1004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/>
              <a:t>Resultatet – Kvalitetsstyringssystemet i praksis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AFE15C-7905-56AD-C1FA-8D47D461B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4" y="3811115"/>
            <a:ext cx="3665609" cy="3157467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E029E3A7-6F87-1FF7-727B-79851FD0022A}"/>
              </a:ext>
            </a:extLst>
          </p:cNvPr>
          <p:cNvSpPr/>
          <p:nvPr/>
        </p:nvSpPr>
        <p:spPr>
          <a:xfrm>
            <a:off x="5809673" y="3595896"/>
            <a:ext cx="2766948" cy="508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A01DC76-2816-3804-9E70-991DA6B44550}"/>
              </a:ext>
            </a:extLst>
          </p:cNvPr>
          <p:cNvSpPr txBox="1"/>
          <p:nvPr/>
        </p:nvSpPr>
        <p:spPr>
          <a:xfrm>
            <a:off x="420130" y="1915297"/>
            <a:ext cx="528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hlinkClick r:id="rId6"/>
              </a:rPr>
              <a:t>https://www.trondelagfylke.no/kvalitetssystem</a:t>
            </a:r>
            <a:endParaRPr lang="nb-NO"/>
          </a:p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BC99F22-F52F-0D85-8738-2483D083F6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25" y="2220134"/>
            <a:ext cx="2924652" cy="1519710"/>
          </a:xfrm>
          <a:prstGeom prst="rect">
            <a:avLst/>
          </a:prstGeom>
        </p:spPr>
      </p:pic>
      <p:sp>
        <p:nvSpPr>
          <p:cNvPr id="5" name="Pil: opp 4">
            <a:extLst>
              <a:ext uri="{FF2B5EF4-FFF2-40B4-BE49-F238E27FC236}">
                <a16:creationId xmlns:a16="http://schemas.microsoft.com/office/drawing/2014/main" id="{C82AB344-7F33-F02C-D505-02508B52678B}"/>
              </a:ext>
            </a:extLst>
          </p:cNvPr>
          <p:cNvSpPr/>
          <p:nvPr/>
        </p:nvSpPr>
        <p:spPr>
          <a:xfrm rot="18620230">
            <a:off x="5340096" y="3700533"/>
            <a:ext cx="832104" cy="40336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690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C58A86-0BA5-9F14-079F-3B8624BC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Eksempler på utfordringer vi har løst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4FB5B61-08C3-F598-3C67-8AD2D335B7DB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753693" y="3560773"/>
            <a:ext cx="113551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b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B7BB10F-2DB8-AD64-613D-12CD48749F7D}"/>
              </a:ext>
            </a:extLst>
          </p:cNvPr>
          <p:cNvSpPr txBox="1"/>
          <p:nvPr/>
        </p:nvSpPr>
        <p:spPr>
          <a:xfrm>
            <a:off x="83127" y="1742174"/>
            <a:ext cx="117578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/>
              <a:t>Roterende revisjonsplan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/>
              <a:t>Samkjørte stillingsbeskrivelser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/>
              <a:t>Periodiske gjennomganger både lokalt og samlet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/>
              <a:t>Sterk forankring i ledelsen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/>
              <a:t>Standardisert avvikshåndtering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/>
              <a:t>Felles kompetanseutvikling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/>
              <a:t>Koordinerte interne revisjoner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/>
              <a:t>Effektiv systemoppdateringer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/>
              <a:t>Klare ansvarsområder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/>
              <a:t>Lokale tilpassa utviklingsplaner basert på felles målsetninger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400"/>
              <a:t>Felles driftsplaner</a:t>
            </a:r>
          </a:p>
        </p:txBody>
      </p:sp>
    </p:spTree>
    <p:extLst>
      <p:ext uri="{BB962C8B-B14F-4D97-AF65-F5344CB8AC3E}">
        <p14:creationId xmlns:p14="http://schemas.microsoft.com/office/powerpoint/2010/main" val="418063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6C661BD-88E2-D823-1669-674FBDA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 anchor="ctr">
            <a:normAutofit/>
          </a:bodyPr>
          <a:lstStyle/>
          <a:p>
            <a:r>
              <a:rPr lang="nb-NO" b="1" i="0">
                <a:effectLst/>
              </a:rPr>
              <a:t>Hva vi høster</a:t>
            </a:r>
            <a:endParaRPr lang="nb-NO"/>
          </a:p>
        </p:txBody>
      </p:sp>
      <p:pic>
        <p:nvPicPr>
          <p:cNvPr id="11" name="Plassholder for innhold 10" descr="Et bilde som inneholder tegning, sketch, illustrasjon, strektegning&#10;&#10;Automatisk generert beskrivelse">
            <a:extLst>
              <a:ext uri="{FF2B5EF4-FFF2-40B4-BE49-F238E27FC236}">
                <a16:creationId xmlns:a16="http://schemas.microsoft.com/office/drawing/2014/main" id="{1FF8DF0E-8037-0A5B-BE58-35A2004A8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30" y="1682696"/>
            <a:ext cx="3953108" cy="3953108"/>
          </a:xfrm>
          <a:noFill/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8484BF2-F1AC-8E15-82C2-15C239F91C4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1682696"/>
            <a:ext cx="6994230" cy="3953108"/>
          </a:xfrm>
        </p:spPr>
        <p:txBody>
          <a:bodyPr>
            <a:normAutofit/>
          </a:bodyPr>
          <a:lstStyle/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2200"/>
              <a:t>Økonomiske gevinster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2200"/>
              <a:t>Bedre ressursutnyttelse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2200"/>
              <a:t>Konsistent kvalitet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2200" b="1"/>
              <a:t>Styrking av små fagmiljøer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2200"/>
              <a:t>Fleksibilitet og tilgjengelighet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2200"/>
              <a:t>Forenklede søknadsprosesser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2200"/>
              <a:t>Effektiv rapportering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2200"/>
              <a:t>Enklere næringslivskontakt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2200"/>
              <a:t>Styrket samarbeid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5D487E9-B659-5477-D7AF-7F18BD60D7E6}"/>
              </a:ext>
            </a:extLst>
          </p:cNvPr>
          <p:cNvSpPr txBox="1"/>
          <p:nvPr/>
        </p:nvSpPr>
        <p:spPr>
          <a:xfrm>
            <a:off x="345989" y="6068291"/>
            <a:ext cx="115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Disse fordelene viser hvordan samarbeidet ikke bare løfter kvaliteten, men også effektiviserer arbeidet og styrker fagmiljøene.</a:t>
            </a:r>
          </a:p>
        </p:txBody>
      </p:sp>
    </p:spTree>
    <p:extLst>
      <p:ext uri="{BB962C8B-B14F-4D97-AF65-F5344CB8AC3E}">
        <p14:creationId xmlns:p14="http://schemas.microsoft.com/office/powerpoint/2010/main" val="12318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173923E-2908-61EF-9FA5-835D4F42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40" y="330224"/>
            <a:ext cx="9601200" cy="1107996"/>
          </a:xfrm>
        </p:spPr>
        <p:txBody>
          <a:bodyPr>
            <a:normAutofit/>
          </a:bodyPr>
          <a:lstStyle/>
          <a:p>
            <a:r>
              <a:rPr lang="nb-NO" sz="2800"/>
              <a:t>Visjon: Mot en felles nasjonal modell for maritime VGS-utdanninger</a:t>
            </a:r>
            <a:endParaRPr lang="nb-NO" sz="2800" b="1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DC7E420-1437-E4B7-4872-45483C8898B8}"/>
              </a:ext>
            </a:extLst>
          </p:cNvPr>
          <p:cNvSpPr txBox="1"/>
          <p:nvPr/>
        </p:nvSpPr>
        <p:spPr>
          <a:xfrm>
            <a:off x="306540" y="1694252"/>
            <a:ext cx="11958612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sz="1200" b="1"/>
          </a:p>
          <a:p>
            <a:r>
              <a:rPr lang="nb-NO" sz="1400" b="1"/>
              <a:t>Eksempler på hva vi kan oppnå</a:t>
            </a:r>
          </a:p>
          <a:p>
            <a:endParaRPr lang="nb-NO" sz="1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Felles faglige standarder og prosedyrer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Felles delte dokumenter og ressurser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Felles løsning på utfordringer knyttet til YFF-faget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Felles samarbeidsavtaler med næringslivet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Felles store innkjøp av dyrt utstyr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Felles revisjonsteam (internrevisjoner)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Felles driftsplaner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Felles sensorskoleringer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Felles vurderingskriterier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Felles kvalitetsteam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Stabilisering av små miljøer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Felles Teams-plattform for digitalt samarbeid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Felles faglige rammer for eksamen, basert på felles driftsplaner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Felles kursutvikling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Muligheter for lik kompetanseheving av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Deling av beste praksis</a:t>
            </a:r>
          </a:p>
          <a:p>
            <a:endParaRPr lang="nb-NO" sz="1200"/>
          </a:p>
          <a:p>
            <a:r>
              <a:rPr lang="nb-NO" sz="1400" b="1"/>
              <a:t>Et utgangspunkt for å etablere et samarbeid om maritime utdanninger, med mål om deling og felles kvalitetsløft.</a:t>
            </a:r>
          </a:p>
          <a:p>
            <a:endParaRPr lang="nb-NO" sz="1200" b="1"/>
          </a:p>
          <a:p>
            <a:endParaRPr lang="nb-NO" sz="1200"/>
          </a:p>
        </p:txBody>
      </p:sp>
      <p:pic>
        <p:nvPicPr>
          <p:cNvPr id="7" name="Bilde 6" descr="Et bilde som inneholder tegning, illustrasjon, clip art, tegnefilm&#10;&#10;Automatisk generert beskrivelse">
            <a:extLst>
              <a:ext uri="{FF2B5EF4-FFF2-40B4-BE49-F238E27FC236}">
                <a16:creationId xmlns:a16="http://schemas.microsoft.com/office/drawing/2014/main" id="{08580A56-E523-A460-B959-4CADA4CB5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88" y="1694252"/>
            <a:ext cx="3216076" cy="321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B949B41-0698-DE31-5F4D-86D240F8E49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 descr="Et bilde som inneholder sketch, tegning, strektegning, clip art&#10;&#10;Automatisk generert beskrivelse">
            <a:extLst>
              <a:ext uri="{FF2B5EF4-FFF2-40B4-BE49-F238E27FC236}">
                <a16:creationId xmlns:a16="http://schemas.microsoft.com/office/drawing/2014/main" id="{1A9CA009-1C94-D8C4-72FE-EF30AB1DC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74389"/>
      </p:ext>
    </p:extLst>
  </p:cSld>
  <p:clrMapOvr>
    <a:masterClrMapping/>
  </p:clrMapOvr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FFDD00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K_PowerPoint_16-9.potx" id="{2E81D7A0-987D-4BB5-B232-1029830DD54C}" vid="{5050C116-B0B4-419A-8B40-A760C215E106}"/>
    </a:ext>
  </a:extLst>
</a:theme>
</file>

<file path=ppt/theme/theme2.xml><?xml version="1.0" encoding="utf-8"?>
<a:theme xmlns:a="http://schemas.openxmlformats.org/drawingml/2006/main" name="1_TRFK">
  <a:themeElements>
    <a:clrScheme name="TFK">
      <a:dk1>
        <a:sysClr val="windowText" lastClr="000000"/>
      </a:dk1>
      <a:lt1>
        <a:sysClr val="window" lastClr="FFFFFF"/>
      </a:lt1>
      <a:dk2>
        <a:srgbClr val="FFDD00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fk_ppt_hovedlogo (1).pptx" id="{BC19AE05-638E-49C8-8B07-F5D649000AFD}" vid="{5E7EE038-3048-41D5-AC0F-0B78C8D66D8B}"/>
    </a:ext>
  </a:extLst>
</a:theme>
</file>

<file path=ppt/theme/theme3.xml><?xml version="1.0" encoding="utf-8"?>
<a:theme xmlns:a="http://schemas.openxmlformats.org/drawingml/2006/main" name="2_TRFK">
  <a:themeElements>
    <a:clrScheme name="TFK">
      <a:dk1>
        <a:sysClr val="windowText" lastClr="000000"/>
      </a:dk1>
      <a:lt1>
        <a:sysClr val="window" lastClr="FFFFFF"/>
      </a:lt1>
      <a:dk2>
        <a:srgbClr val="FFDD00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fk_ppt_hovedlogo (1).pptx" id="{BC19AE05-638E-49C8-8B07-F5D649000AFD}" vid="{5E7EE038-3048-41D5-AC0F-0B78C8D66D8B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44DB9952371346A0894E5C57B75BA7" ma:contentTypeVersion="8" ma:contentTypeDescription="Opprett et nytt dokument." ma:contentTypeScope="" ma:versionID="76b9c9b6225829b8b733e398f4347c18">
  <xsd:schema xmlns:xsd="http://www.w3.org/2001/XMLSchema" xmlns:xs="http://www.w3.org/2001/XMLSchema" xmlns:p="http://schemas.microsoft.com/office/2006/metadata/properties" xmlns:ns2="7aa5196d-b7a7-47c2-ba67-a5f31b66eb45" targetNamespace="http://schemas.microsoft.com/office/2006/metadata/properties" ma:root="true" ma:fieldsID="d08b5c042fff126e14c2c1b839bafb48" ns2:_="">
    <xsd:import namespace="7aa5196d-b7a7-47c2-ba67-a5f31b66eb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5196d-b7a7-47c2-ba67-a5f31b66eb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08ED67-9029-4F33-AE17-C805578F4B3E}">
  <ds:schemaRefs>
    <ds:schemaRef ds:uri="7aa5196d-b7a7-47c2-ba67-a5f31b66eb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B3FE34-D32E-411D-8F5B-11CD28B709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ADEED3-D19F-409A-AC82-A9778D0D9FAA}">
  <ds:schemaRefs>
    <ds:schemaRef ds:uri="7aa5196d-b7a7-47c2-ba67-a5f31b66eb4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6334d01-13b9-4531-a3a6-532e479d9a1a}" enabled="0" method="" siteId="{b6334d01-13b9-4531-a3a6-532e479d9a1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TRFK_PowerPoint</Template>
  <TotalTime>1</TotalTime>
  <Words>544</Words>
  <Application>Microsoft Office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Verdana</vt:lpstr>
      <vt:lpstr>Wingdings</vt:lpstr>
      <vt:lpstr>TRFK</vt:lpstr>
      <vt:lpstr>1_TRFK</vt:lpstr>
      <vt:lpstr>2_TRFK</vt:lpstr>
      <vt:lpstr>Charlottenlund-Guri Kunna-Ytre Namdal</vt:lpstr>
      <vt:lpstr>Trøndelagsmodellen</vt:lpstr>
      <vt:lpstr>Hva er Trønderlagsmodellen ?</vt:lpstr>
      <vt:lpstr>Felles sertifisering -  tre skoler - ett system</vt:lpstr>
      <vt:lpstr>PowerPoint-presentasjon</vt:lpstr>
      <vt:lpstr>Eksempler på utfordringer vi har løst</vt:lpstr>
      <vt:lpstr>Hva vi høster</vt:lpstr>
      <vt:lpstr>Visjon: Mot en felles nasjonal modell for maritime VGS-utdanninger</vt:lpstr>
      <vt:lpstr>PowerPoint-presentasjon</vt:lpstr>
      <vt:lpstr>PowerPoint-presentasjon</vt:lpstr>
      <vt:lpstr>Driftsplaner for alle fag</vt:lpstr>
      <vt:lpstr>Felles «bibliotek»?</vt:lpstr>
      <vt:lpstr>Teams, Maritime Trøndelag</vt:lpstr>
      <vt:lpstr>Teams, Maritime Trøndelag</vt:lpstr>
      <vt:lpstr>Teams, Maritime Trøndelag</vt:lpstr>
      <vt:lpstr>PowerPoint-presentasjon</vt:lpstr>
      <vt:lpstr>Fremdrifts-plan for eleven?</vt:lpstr>
      <vt:lpstr>Fremdrifts-plan for læreren</vt:lpstr>
      <vt:lpstr>Fremdrifts-plan for læreren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Mona Wisth</dc:creator>
  <cp:lastModifiedBy>Øyvind Ustad Andersen</cp:lastModifiedBy>
  <cp:revision>3</cp:revision>
  <dcterms:created xsi:type="dcterms:W3CDTF">2018-08-23T10:56:33Z</dcterms:created>
  <dcterms:modified xsi:type="dcterms:W3CDTF">2024-11-25T07:34:58Z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0x0101002B44DB9952371346A0894E5C57B75BA7</vt:lpwstr>
  </property>
</Properties>
</file>