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528" r:id="rId4"/>
    <p:sldId id="474" r:id="rId5"/>
    <p:sldId id="517" r:id="rId6"/>
    <p:sldId id="527" r:id="rId7"/>
    <p:sldId id="529" r:id="rId8"/>
    <p:sldId id="530" r:id="rId9"/>
    <p:sldId id="498" r:id="rId10"/>
    <p:sldId id="502" r:id="rId11"/>
    <p:sldId id="520" r:id="rId12"/>
    <p:sldId id="524" r:id="rId13"/>
    <p:sldId id="525" r:id="rId14"/>
    <p:sldId id="257" r:id="rId15"/>
    <p:sldId id="411" r:id="rId16"/>
    <p:sldId id="526" r:id="rId17"/>
    <p:sldId id="413" r:id="rId18"/>
    <p:sldId id="417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2B5A4274-C18F-4E3A-8D42-3A83F26D30EE}">
          <p14:sldIdLst>
            <p14:sldId id="528"/>
            <p14:sldId id="474"/>
            <p14:sldId id="517"/>
            <p14:sldId id="527"/>
            <p14:sldId id="529"/>
            <p14:sldId id="530"/>
            <p14:sldId id="498"/>
            <p14:sldId id="502"/>
            <p14:sldId id="520"/>
            <p14:sldId id="524"/>
            <p14:sldId id="525"/>
            <p14:sldId id="257"/>
            <p14:sldId id="411"/>
            <p14:sldId id="526"/>
            <p14:sldId id="413"/>
            <p14:sldId id="4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1905DA-9F02-6B53-5D27-790C5ABDAF68}" name="Karsten Henrik Sprenger" initials="KHS" userId="S::karsten@kystrederiene.no::e1762a80-d5d5-45b7-9faf-500a072bc3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E88AC5-13AA-4695-AC10-6413792E329C}" v="27" dt="2024-11-25T12:40:23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Prosent</c:v>
                </c:pt>
              </c:strCache>
            </c:strRef>
          </c:tx>
          <c:invertIfNegative val="0"/>
          <c:cat>
            <c:strRef>
              <c:f>Sheet1!$A$2:$A$14</c:f>
              <c:strCache>
                <c:ptCount val="13"/>
                <c:pt idx="0">
                  <c:v>Lærling</c:v>
                </c:pt>
                <c:pt idx="1">
                  <c:v>Kadett</c:v>
                </c:pt>
                <c:pt idx="2">
                  <c:v>Matros</c:v>
                </c:pt>
                <c:pt idx="3">
                  <c:v>Lettmatros</c:v>
                </c:pt>
                <c:pt idx="4">
                  <c:v>Maskinpasser</c:v>
                </c:pt>
                <c:pt idx="5">
                  <c:v>Kokekyndig matros</c:v>
                </c:pt>
                <c:pt idx="6">
                  <c:v>Kombinasjonsstilling</c:v>
                </c:pt>
                <c:pt idx="7">
                  <c:v>Maskinist</c:v>
                </c:pt>
                <c:pt idx="8">
                  <c:v>Skipsfører</c:v>
                </c:pt>
                <c:pt idx="9">
                  <c:v>Styrmann</c:v>
                </c:pt>
                <c:pt idx="10">
                  <c:v>Prosessarbeider</c:v>
                </c:pt>
                <c:pt idx="11">
                  <c:v>Forpleining</c:v>
                </c:pt>
                <c:pt idx="12">
                  <c:v>Annet.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0.38709680000000002</c:v>
                </c:pt>
                <c:pt idx="1">
                  <c:v>0.19354840000000001</c:v>
                </c:pt>
                <c:pt idx="2">
                  <c:v>0.38709680000000002</c:v>
                </c:pt>
                <c:pt idx="3">
                  <c:v>0.12903224999999999</c:v>
                </c:pt>
                <c:pt idx="4">
                  <c:v>0.22580644</c:v>
                </c:pt>
                <c:pt idx="5">
                  <c:v>0.19354840000000001</c:v>
                </c:pt>
                <c:pt idx="6">
                  <c:v>3.2258064000000003E-2</c:v>
                </c:pt>
                <c:pt idx="7">
                  <c:v>0.48387095000000002</c:v>
                </c:pt>
                <c:pt idx="8">
                  <c:v>0.38709680000000002</c:v>
                </c:pt>
                <c:pt idx="9">
                  <c:v>0.32258063999999997</c:v>
                </c:pt>
                <c:pt idx="10">
                  <c:v>0</c:v>
                </c:pt>
                <c:pt idx="11">
                  <c:v>3.2258064000000003E-2</c:v>
                </c:pt>
                <c:pt idx="12">
                  <c:v>0.16129031999999999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E4-4E84-B2B4-23D776F12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3943304"/>
        <c:axId val="336659512"/>
      </c:barChart>
      <c:catAx>
        <c:axId val="783943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nb-NO"/>
          </a:p>
        </c:txPr>
        <c:crossAx val="336659512"/>
        <c:crosses val="autoZero"/>
        <c:auto val="1"/>
        <c:lblAlgn val="ctr"/>
        <c:lblOffset val="100"/>
        <c:noMultiLvlLbl val="0"/>
      </c:catAx>
      <c:valAx>
        <c:axId val="336659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nb-NO"/>
                  <a:t>Prosent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783943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Prosent</c:v>
                </c:pt>
              </c:strCache>
            </c:strRef>
          </c:tx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Mangel på kvalifiserte søkere</c:v>
                </c:pt>
                <c:pt idx="1">
                  <c:v>Miljøreguleringer</c:v>
                </c:pt>
                <c:pt idx="2">
                  <c:v>Teknologiske endringer</c:v>
                </c:pt>
                <c:pt idx="3">
                  <c:v>Global økonomi</c:v>
                </c:pt>
                <c:pt idx="4">
                  <c:v>Konkurransedyktige lønnsbetingelser</c:v>
                </c:pt>
                <c:pt idx="5">
                  <c:v>Turnusordninger</c:v>
                </c:pt>
                <c:pt idx="6">
                  <c:v>Annet (Spesifiser)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0.61290323999999996</c:v>
                </c:pt>
                <c:pt idx="1">
                  <c:v>3.2258064000000003E-2</c:v>
                </c:pt>
                <c:pt idx="2">
                  <c:v>0</c:v>
                </c:pt>
                <c:pt idx="3">
                  <c:v>0</c:v>
                </c:pt>
                <c:pt idx="4">
                  <c:v>0.25806449999999997</c:v>
                </c:pt>
                <c:pt idx="5">
                  <c:v>0</c:v>
                </c:pt>
                <c:pt idx="6">
                  <c:v>9.6774200000000005E-2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D7-4DFF-A6F5-D9F1C856CD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134568631168685"/>
          <c:y val="0.12066967771785085"/>
          <c:w val="0.35099608789941406"/>
          <c:h val="0.80228081571134313"/>
        </c:manualLayout>
      </c:layout>
      <c:overlay val="0"/>
      <c:txPr>
        <a:bodyPr/>
        <a:lstStyle/>
        <a:p>
          <a:pPr>
            <a:defRPr sz="1600"/>
          </a:pPr>
          <a:endParaRPr lang="nb-NO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599B9-E877-4B64-BA25-7FCBE3296697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668DF-A669-4126-BA8A-C18E5D7340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74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ssholder for lysbilde 1">
            <a:extLst>
              <a:ext uri="{FF2B5EF4-FFF2-40B4-BE49-F238E27FC236}">
                <a16:creationId xmlns:a16="http://schemas.microsoft.com/office/drawing/2014/main" id="{AA7381FF-4654-4F2C-B27B-F0A70085FA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Plassholder for notater 2">
            <a:extLst>
              <a:ext uri="{FF2B5EF4-FFF2-40B4-BE49-F238E27FC236}">
                <a16:creationId xmlns:a16="http://schemas.microsoft.com/office/drawing/2014/main" id="{3ACDF426-C415-40D9-93FB-F8C37C175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altLang="nb-NO"/>
          </a:p>
        </p:txBody>
      </p:sp>
      <p:sp>
        <p:nvSpPr>
          <p:cNvPr id="4100" name="Plassholder for lysbildenummer 3">
            <a:extLst>
              <a:ext uri="{FF2B5EF4-FFF2-40B4-BE49-F238E27FC236}">
                <a16:creationId xmlns:a16="http://schemas.microsoft.com/office/drawing/2014/main" id="{AF92FFF1-9E2D-422D-AACB-79E2B8ADA6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FB673D-A17F-4F50-BC30-E104C0BC7A07}" type="slidenum">
              <a:rPr lang="nb-NO" altLang="nb-NO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50663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lysbilde 1">
            <a:extLst>
              <a:ext uri="{FF2B5EF4-FFF2-40B4-BE49-F238E27FC236}">
                <a16:creationId xmlns:a16="http://schemas.microsoft.com/office/drawing/2014/main" id="{364E47A7-619E-4257-9AB9-A0EF1D02E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498AD6B-C488-48F1-BBB9-C50A82841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endParaRPr lang="nb-NO" sz="1800">
              <a:ea typeface="Times New Roman" panose="02020603050405020304" pitchFamily="18" charset="0"/>
            </a:endParaRPr>
          </a:p>
        </p:txBody>
      </p:sp>
      <p:sp>
        <p:nvSpPr>
          <p:cNvPr id="8196" name="Plassholder for lysbildenummer 3">
            <a:extLst>
              <a:ext uri="{FF2B5EF4-FFF2-40B4-BE49-F238E27FC236}">
                <a16:creationId xmlns:a16="http://schemas.microsoft.com/office/drawing/2014/main" id="{C5B6C94A-70DA-42B3-956F-345E90A644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B283B-5D56-4223-BAAE-5B72245BAF9D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47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nb-NO" smtClean="0"/>
              <a:t>12</a:t>
            </a:fld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8E86554-A977-49BB-B1A0-C2D868100BB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6614DE1-6C8B-48BA-9E91-250958EF50EF}" type="datetime1">
              <a:rPr lang="nb-NO" smtClean="0"/>
              <a:t>26.11.2024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nb-NO" smtClean="0"/>
              <a:t>13</a:t>
            </a:fld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8E86554-A977-49BB-B1A0-C2D868100BB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6614DE1-6C8B-48BA-9E91-250958EF50EF}" type="datetime1">
              <a:rPr lang="nb-NO" smtClean="0"/>
              <a:t>26.11.2024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4795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Våre medlemsrederier spinner fra en reder og en båt til store rederier. Lokale kontor langs kysten og solid verdiskaping i kystsamfunnene</a:t>
            </a:r>
          </a:p>
          <a:p>
            <a:r>
              <a:rPr lang="nb-NO"/>
              <a:t>Vi skal sikre at alle ivaretas og har like rammevilkår for grønn omstilling og inntjening. 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668DF-A669-4126-BA8A-C18E5D7340C1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84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demneringsmidler overført til 2022">
            <a:extLst>
              <a:ext uri="{FF2B5EF4-FFF2-40B4-BE49-F238E27FC236}">
                <a16:creationId xmlns:a16="http://schemas.microsoft.com/office/drawing/2014/main" id="{30FF0FA9-4D95-7C4E-904C-14D8C9D4AE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 b="163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25DC782-6506-C34C-83D9-75C09C4BC47C}"/>
              </a:ext>
            </a:extLst>
          </p:cNvPr>
          <p:cNvSpPr/>
          <p:nvPr userDrawn="1"/>
        </p:nvSpPr>
        <p:spPr>
          <a:xfrm>
            <a:off x="1523999" y="1231391"/>
            <a:ext cx="9144000" cy="38472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6024DF4-7A31-C549-824C-81D90D21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04264" y="1599250"/>
            <a:ext cx="3183471" cy="77546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C317FAB-D29C-48CB-A3F4-3C5800EA4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1135"/>
            <a:ext cx="9144000" cy="2063519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5970BBC-98F2-4984-9966-5A977BA9F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4654"/>
            <a:ext cx="9144000" cy="59862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39FD0C-D710-4E8D-BD4E-2BED9D5D5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5DCD30-11E7-4341-B0E6-E77A979D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04FE2C-C53A-41D1-BC47-47F2CAD1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980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93D508-D80A-4DC7-998F-6C023D38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E934284-3487-4A0E-B4E1-36BAE8307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2DC94AB-A552-4F3C-B82A-1A1C628D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8C1510-EE59-4F6B-A7B8-F4D97F81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7BCF7CE-F923-4F8D-BAFB-E9EEFF98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837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BAE394E-0FE0-4430-987E-5114AF960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8E6763F-B436-459F-B217-FB46E548E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40DEB4-D437-46E4-A4D4-0C40F727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50AA7A-EE56-4482-90A9-5B523B42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8F9126-A81A-4594-B75C-B2F9169D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585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5AD2-BBEE-4688-A203-B78B3CBD26F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1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E63B-3BBC-44CE-9262-8D64150D3B06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77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114F-2977-48D4-A3BA-9F2EFA00F3C2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6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2C4B-21D0-4BEA-B3A9-B24C1F48D94A}" type="datetime1">
              <a:rPr lang="nb-NO" smtClean="0"/>
              <a:t>26.11.2024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08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0CBF-481B-4E6B-9A3F-0E502FE09890}" type="datetime1">
              <a:rPr lang="nb-NO" smtClean="0"/>
              <a:t>26.11.2024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C4D-5E71-4732-ABC7-9A10A9028B32}" type="datetime1">
              <a:rPr lang="nb-NO" smtClean="0"/>
              <a:t>26.11.2024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23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94D0-33E5-4479-BF73-BE6C9A170119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70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8F22-E4BF-45FF-99AD-2DCFFB8B3A40}" type="datetime1">
              <a:rPr lang="nb-NO" smtClean="0"/>
              <a:t>26.11.2024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69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2AFADC-86B5-4CB9-BA84-DAFC4443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306DA6-7195-4116-A949-19EFC1074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87ED97-110D-401B-A41D-C415A874F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8E688E-7824-4A1A-9528-167C1D24A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506BE8-43E1-4CAD-B22A-3F0E2668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573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66BF-4B73-4CEC-B5D6-6AB6A23ED59D}" type="datetime1">
              <a:rPr lang="nb-NO" smtClean="0"/>
              <a:t>26.11.2024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6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2A4C-01F0-4D5B-A4DA-D0B23051EBCC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72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5F80-F4BE-4C43-AE0D-4EB3575690A9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Medlemsmøte i Kystrederiene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7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amme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25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2AFADC-86B5-4CB9-BA84-DAFC4443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306DA6-7195-4116-A949-19EFC1074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87ED97-110D-401B-A41D-C415A874F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8E688E-7824-4A1A-9528-167C1D24A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506BE8-43E1-4CAD-B22A-3F0E2668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57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E7C252-6E82-4F99-B429-1189D75E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773ED2-7004-4A17-8CD0-652F1D016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326B9A-C094-4BF0-9897-C116A353D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221366E-1538-4480-B3F9-7E4D71C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92D7C2-1450-411A-9919-41B111FA0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79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D4DDEA-ECE4-4A47-A00E-4212E625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81A2BB-A82C-4BBA-A881-F5C552DBE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2620EE5-D654-4461-B016-09E46916A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00595A-55EA-499B-8505-C89B199B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4E7F81F-77EC-4B25-B78B-B2A8004F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BDE2402-3007-4B97-A8D1-E4E37525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695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CA219E-D573-40E9-A701-42048FEE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3F4708-A2C0-4EE8-AC17-A3FF84D33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A5BE95-798B-4139-BE00-87C20A8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32C1717-7E4D-463A-969A-0C145E838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EA982B5-9798-4EE4-BDE9-3938EA8B8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A0AFB2B-0AAF-444A-A6BB-590C38B8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B57D87A-96D8-4EFD-9F40-169FB345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E530D48-AE80-4B30-819E-F92C2BC6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807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1BCA76-D552-4B3D-A6FB-1CDF8833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D6EA36B-2CC5-4224-AEDF-42813966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5F3A4A7-BA34-43A9-A711-C071652ED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20B96EB-0D4C-42FB-A3DE-FC16BCA5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142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8B61439-1040-4936-A80B-8D4F238B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C6C607-78DE-4C09-9EF9-F8615D633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A48645-FD65-42AB-A442-070AA9B7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524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C38F50-E29C-4E5E-9CA5-D10A8788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3428E2-FCCA-412E-AC29-614E05E69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8BD2B2-03BD-40BC-8359-700D96DCD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905925F-C91F-496E-B43A-C46729B3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5A35A4-CFB3-4C88-8E9B-E149D5BA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A977C73-69EC-4EA8-BF94-9DEB8EA9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959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4E90B9-FB73-4ED2-BC03-D23FD571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5C55D5D-A9A2-4B4E-A5A6-EF9010FD2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ED5A68C-3A84-4D9D-AE7B-AD278D05B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492D482-96E0-4D1A-A14A-236C6236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2E67052-6D60-40E9-92E4-00C66730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7198243-5CAF-4F93-9F69-8091B538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931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A49E5B3-7E4E-B745-B321-E8B4CD4A8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37D79F7-3CD9-47A1-8DA2-69603AB6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560"/>
            <a:ext cx="10515600" cy="1017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99C6B7-67A7-4C56-91D6-06D6BC8A1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35E188-FE54-45FF-81F3-67599B9E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80D20E-7AEF-498F-8B7A-BF8732F6F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6EE51E-8553-45B1-96BF-12EB20E86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CC078A6-99A7-ED46-ABEB-466E1321C1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65119" y="123953"/>
            <a:ext cx="198882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0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84F3F-102C-4147-8FD3-EA903C8AD659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Medlemsmøte i Kystrederiene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02FFD-289C-4AB8-B88B-5D62846A55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667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A49E5B3-7E4E-B745-B321-E8B4CD4A8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"/>
            <a:ext cx="12192000" cy="68564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37D79F7-3CD9-47A1-8DA2-69603AB6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560"/>
            <a:ext cx="10515600" cy="1017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99C6B7-67A7-4C56-91D6-06D6BC8A1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35E188-FE54-45FF-81F3-67599B9E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288BF-3581-4982-AD78-CFA938998EE2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80D20E-7AEF-498F-8B7A-BF8732F6F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6EE51E-8553-45B1-96BF-12EB20E86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DAD16-DFA0-4DB8-A8E2-2AD3EC86282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CC078A6-99A7-ED46-ABEB-466E1321C1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38" y="5998308"/>
            <a:ext cx="3089662" cy="6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0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100">
          <a:solidFill>
            <a:srgbClr val="DB0000"/>
          </a:solidFill>
          <a:latin typeface="DINOT-Bold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B0000"/>
        </a:buClr>
        <a:buSzPct val="130000"/>
        <a:buFont typeface="Lucida Grande"/>
        <a:buChar char="•"/>
        <a:defRPr sz="2400" b="0" i="0" kern="1200">
          <a:solidFill>
            <a:schemeClr val="tx1"/>
          </a:solidFill>
          <a:latin typeface="DINOT-Light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OT-Light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OT-Light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DINOT-Light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DINOT-Light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ondemneringsmidler overført til 2022">
            <a:extLst>
              <a:ext uri="{FF2B5EF4-FFF2-40B4-BE49-F238E27FC236}">
                <a16:creationId xmlns:a16="http://schemas.microsoft.com/office/drawing/2014/main" id="{30FF0FA9-4D95-7C4E-904C-14D8C9D4A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848"/>
                    </a14:imgEffect>
                    <a14:imgEffect>
                      <a14:saturation sat="2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42" b="163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B0000"/>
          </a:solidFill>
        </p:spPr>
      </p:pic>
      <p:sp>
        <p:nvSpPr>
          <p:cNvPr id="14" name="Rektangel 8">
            <a:extLst>
              <a:ext uri="{FF2B5EF4-FFF2-40B4-BE49-F238E27FC236}">
                <a16:creationId xmlns:a16="http://schemas.microsoft.com/office/drawing/2014/main" id="{025DC782-6506-C34C-83D9-75C09C4BC47C}"/>
              </a:ext>
            </a:extLst>
          </p:cNvPr>
          <p:cNvSpPr/>
          <p:nvPr/>
        </p:nvSpPr>
        <p:spPr>
          <a:xfrm>
            <a:off x="0" y="1"/>
            <a:ext cx="12192000" cy="3575537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2C317FAB-D29C-48CB-A3F4-3C5800EA49C5}"/>
              </a:ext>
            </a:extLst>
          </p:cNvPr>
          <p:cNvSpPr txBox="1">
            <a:spLocks/>
          </p:cNvSpPr>
          <p:nvPr/>
        </p:nvSpPr>
        <p:spPr>
          <a:xfrm>
            <a:off x="1524000" y="508000"/>
            <a:ext cx="9144000" cy="378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100">
                <a:solidFill>
                  <a:srgbClr val="DB0000"/>
                </a:solidFill>
                <a:latin typeface="DINOT-Bold"/>
                <a:ea typeface="Roboto" panose="02000000000000000000" pitchFamily="2" charset="0"/>
                <a:cs typeface="+mj-cs"/>
              </a:defRPr>
            </a:lvl1pPr>
          </a:lstStyle>
          <a:p>
            <a:pPr algn="l"/>
            <a:r>
              <a:rPr lang="nb-NO" dirty="0"/>
              <a:t>Fremtidens kompetansebehov</a:t>
            </a:r>
            <a:br>
              <a:rPr lang="nb-NO" dirty="0"/>
            </a:br>
            <a:r>
              <a:rPr lang="nb-NO" sz="3200" dirty="0"/>
              <a:t>Sysselsetting, behov, trender</a:t>
            </a:r>
          </a:p>
        </p:txBody>
      </p:sp>
      <p:sp>
        <p:nvSpPr>
          <p:cNvPr id="16" name="Undertittel 2">
            <a:extLst>
              <a:ext uri="{FF2B5EF4-FFF2-40B4-BE49-F238E27FC236}">
                <a16:creationId xmlns:a16="http://schemas.microsoft.com/office/drawing/2014/main" id="{B5970BBC-98F2-4984-9966-5A977BA9FAF8}"/>
              </a:ext>
            </a:extLst>
          </p:cNvPr>
          <p:cNvSpPr txBox="1">
            <a:spLocks/>
          </p:cNvSpPr>
          <p:nvPr/>
        </p:nvSpPr>
        <p:spPr>
          <a:xfrm>
            <a:off x="1524000" y="4910182"/>
            <a:ext cx="9144000" cy="390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DB0000"/>
              </a:buClr>
              <a:buSzPct val="130000"/>
              <a:buFont typeface="Lucida Grande"/>
              <a:buNone/>
              <a:defRPr sz="2400" b="0" i="0" kern="1200">
                <a:solidFill>
                  <a:schemeClr val="tx1"/>
                </a:solidFill>
                <a:latin typeface="DINOT-Light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INOT-Light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INOT-Light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/>
                </a:solidFill>
                <a:latin typeface="DINOT-Light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/>
                </a:solidFill>
                <a:latin typeface="DINOT-Light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>
                <a:solidFill>
                  <a:srgbClr val="F3F3F3"/>
                </a:solidFill>
              </a:rPr>
              <a:t>Kenneth Erdal, seniorrådgiver, Kystrederiene</a:t>
            </a:r>
          </a:p>
          <a:p>
            <a:r>
              <a:rPr lang="nb-NO" sz="1800" dirty="0" err="1">
                <a:solidFill>
                  <a:srgbClr val="F3F3F3"/>
                </a:solidFill>
              </a:rPr>
              <a:t>Color</a:t>
            </a:r>
            <a:r>
              <a:rPr lang="nb-NO" sz="1800" dirty="0">
                <a:solidFill>
                  <a:srgbClr val="F3F3F3"/>
                </a:solidFill>
              </a:rPr>
              <a:t> Magic, 26. november 2024</a:t>
            </a:r>
          </a:p>
        </p:txBody>
      </p:sp>
      <p:pic>
        <p:nvPicPr>
          <p:cNvPr id="17" name="Bilde 7">
            <a:extLst>
              <a:ext uri="{FF2B5EF4-FFF2-40B4-BE49-F238E27FC236}">
                <a16:creationId xmlns:a16="http://schemas.microsoft.com/office/drawing/2014/main" id="{C6024DF4-7A31-C549-824C-81D90D21A775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28308" y="508000"/>
            <a:ext cx="2803769" cy="8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BA90C0AF-24EB-47B6-8ACF-0405E5F20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9" y="-65923"/>
            <a:ext cx="12519717" cy="81878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6DDCA42-F010-44F0-9F1C-B1CF69E3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4" y="248707"/>
            <a:ext cx="1996584" cy="49456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36624E2-D8E9-4E2A-9309-29DD4E86A431}"/>
              </a:ext>
            </a:extLst>
          </p:cNvPr>
          <p:cNvSpPr txBox="1"/>
          <p:nvPr/>
        </p:nvSpPr>
        <p:spPr>
          <a:xfrm>
            <a:off x="1253218" y="942643"/>
            <a:ext cx="7949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Century Gothic" panose="020B0502020202020204" pitchFamily="34" charset="0"/>
              </a:rPr>
              <a:t>Lønn og kostnader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DDD42B2-E73A-4150-BBA5-F406744841D0}"/>
              </a:ext>
            </a:extLst>
          </p:cNvPr>
          <p:cNvSpPr txBox="1"/>
          <p:nvPr/>
        </p:nvSpPr>
        <p:spPr>
          <a:xfrm>
            <a:off x="793443" y="2090172"/>
            <a:ext cx="10853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Rederiet får lønnsstøtte for den ansatte fra NAV etter gjeldende regler.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NAV støtter også kostnadene ved de ulike kursene som kandidaten trenger for å fungere i stillingen som sjømann. 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Midlene er «individuelle»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BA90C0AF-24EB-47B6-8ACF-0405E5F20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9" y="-65923"/>
            <a:ext cx="12519717" cy="81878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6DDCA42-F010-44F0-9F1C-B1CF69E3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4" y="248707"/>
            <a:ext cx="1996584" cy="49456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36624E2-D8E9-4E2A-9309-29DD4E86A431}"/>
              </a:ext>
            </a:extLst>
          </p:cNvPr>
          <p:cNvSpPr txBox="1"/>
          <p:nvPr/>
        </p:nvSpPr>
        <p:spPr>
          <a:xfrm>
            <a:off x="1253218" y="942643"/>
            <a:ext cx="7949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Century Gothic" panose="020B0502020202020204" pitchFamily="34" charset="0"/>
              </a:rPr>
              <a:t>Erfaringer fra medlemsrederier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DDD42B2-E73A-4150-BBA5-F406744841D0}"/>
              </a:ext>
            </a:extLst>
          </p:cNvPr>
          <p:cNvSpPr txBox="1"/>
          <p:nvPr/>
        </p:nvSpPr>
        <p:spPr>
          <a:xfrm>
            <a:off x="793443" y="1799552"/>
            <a:ext cx="108539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Flere rederier har erfaring i å samarbeide med NAV lokalt, bl.a. i Kragerø og Alver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Lokalt NAV kontor tar kontakt og er aktive ved stillingsutlysninger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Lokalt NAV kontor er informert om behovet og tar selv kontakt med rederiet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Viktig med godt samarbeid – også i tilfeller der en kandidat ikke passer i stillingen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9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2467" b="22467"/>
          <a:stretch/>
        </p:blipFill>
        <p:spPr>
          <a:xfrm>
            <a:off x="20" y="10"/>
            <a:ext cx="12191980" cy="3776462"/>
          </a:xfrm>
          <a:noFill/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6645343-AC75-48D1-6C6D-0FFAB9FF6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7789" y="399665"/>
            <a:ext cx="4500377" cy="131073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EEF3574-8EA7-E86E-9E2F-510FDDDA080F}"/>
              </a:ext>
            </a:extLst>
          </p:cNvPr>
          <p:cNvSpPr txBox="1"/>
          <p:nvPr/>
        </p:nvSpPr>
        <p:spPr>
          <a:xfrm>
            <a:off x="572277" y="4176127"/>
            <a:ext cx="11047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Ledende leverandør av tjenester og produkter til maritim næring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112" r="7364" b="-3"/>
          <a:stretch/>
        </p:blipFill>
        <p:spPr>
          <a:xfrm>
            <a:off x="5822818" y="1516828"/>
            <a:ext cx="5928498" cy="4357974"/>
          </a:xfrm>
          <a:noFill/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0CF07CB-B189-3A77-41AA-C8F92F7BC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2642" y="119530"/>
            <a:ext cx="2526197" cy="735755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597CEB83-A306-212E-2BD4-61C64CD4DD9C}"/>
              </a:ext>
            </a:extLst>
          </p:cNvPr>
          <p:cNvSpPr txBox="1">
            <a:spLocks/>
          </p:cNvSpPr>
          <p:nvPr/>
        </p:nvSpPr>
        <p:spPr>
          <a:xfrm>
            <a:off x="2590363" y="885116"/>
            <a:ext cx="6855320" cy="76168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53E7BE1-BC5F-37AB-C888-97CA5F4E747A}"/>
              </a:ext>
            </a:extLst>
          </p:cNvPr>
          <p:cNvSpPr txBox="1"/>
          <p:nvPr/>
        </p:nvSpPr>
        <p:spPr>
          <a:xfrm>
            <a:off x="440684" y="1055276"/>
            <a:ext cx="502005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Opplæring skreddersydd for maritim næring!</a:t>
            </a:r>
          </a:p>
          <a:p>
            <a:endParaRPr lang="nb-NO" dirty="0"/>
          </a:p>
          <a:p>
            <a:r>
              <a:rPr lang="nb-NO" sz="1400" b="1" dirty="0"/>
              <a:t>Nautilus Sjø tilbyr flere e-læringskurs for maritim næring: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/>
              <a:t>Maritimt Cybersikkerhets-kurs for maritim næring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Et kurs for ledere på land og offiser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Et kurs for mannskap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/>
              <a:t>HMS- kurs for maritim næring (tilpasset 40-timers kurs)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 dirty="0"/>
              <a:t>HMS-kurs basert på skipssikkerhetsloven, skipsarbeidsloven, og grensesnittet opp mot arbeidsmiljøloven (forholdene mellom land og sjø)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200" dirty="0"/>
          </a:p>
          <a:p>
            <a:r>
              <a:rPr lang="nb-NO" sz="1200" b="1" dirty="0"/>
              <a:t>Nautilus Sjø tilbyr også lederkurs for maritim næring: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2-dagers kurs innenfor operativ ledelse, kulturbygging, og håndtering av mobbing og trakassering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Dagskurs innenfor varsling, konflikter og håndtering av krevende personalsaker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/>
          </a:p>
          <a:p>
            <a:r>
              <a:rPr lang="nb-NO" sz="1200" dirty="0"/>
              <a:t>Alle kursene er skreddersydd for maritim næring, det vil si at det går en rød tråd i opplæringen ift. bakgrunnsmateriale, kursplan, caser, diskusjoner osv.  Det er profesjonelle forelesere, med spisskompetanse innenfor de ulike temaene. </a:t>
            </a:r>
          </a:p>
          <a:p>
            <a:endParaRPr lang="nb-NO" sz="1200" dirty="0"/>
          </a:p>
          <a:p>
            <a:r>
              <a:rPr lang="nb-NO" sz="1200" dirty="0"/>
              <a:t>Vi jobber også med utvikling av flere aktuelle kurs for maritim næring, samt at vi utvikler kurs på forespørsel.  </a:t>
            </a:r>
          </a:p>
        </p:txBody>
      </p:sp>
    </p:spTree>
    <p:extLst>
      <p:ext uri="{BB962C8B-B14F-4D97-AF65-F5344CB8AC3E}">
        <p14:creationId xmlns:p14="http://schemas.microsoft.com/office/powerpoint/2010/main" val="41623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BA90C0AF-24EB-47B6-8ACF-0405E5F20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9" y="-65923"/>
            <a:ext cx="12519717" cy="81878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6DDCA42-F010-44F0-9F1C-B1CF69E3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4" y="248707"/>
            <a:ext cx="1996584" cy="49456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DDD42B2-E73A-4150-BBA5-F406744841D0}"/>
              </a:ext>
            </a:extLst>
          </p:cNvPr>
          <p:cNvSpPr txBox="1"/>
          <p:nvPr/>
        </p:nvSpPr>
        <p:spPr>
          <a:xfrm>
            <a:off x="3645111" y="3203718"/>
            <a:ext cx="10853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b-NO" sz="3600" dirty="0">
                <a:latin typeface="Century Gothic" panose="020B0502020202020204" pitchFamily="34" charset="0"/>
              </a:rPr>
              <a:t>Takk for meg!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nb-N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ssholder for bilde 22">
            <a:extLst>
              <a:ext uri="{FF2B5EF4-FFF2-40B4-BE49-F238E27FC236}">
                <a16:creationId xmlns:a16="http://schemas.microsoft.com/office/drawing/2014/main" id="{24D6BB52-B3AF-4C17-9421-6FCCAD07B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9710" b="12460"/>
          <a:stretch/>
        </p:blipFill>
        <p:spPr>
          <a:xfrm>
            <a:off x="646836" y="2430571"/>
            <a:ext cx="2408417" cy="1689124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8" name="Plassholder for bilde 30">
            <a:extLst>
              <a:ext uri="{FF2B5EF4-FFF2-40B4-BE49-F238E27FC236}">
                <a16:creationId xmlns:a16="http://schemas.microsoft.com/office/drawing/2014/main" id="{E2B3D2F7-0A2C-4CF8-A2AD-F89B9464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r="12170" b="15918"/>
          <a:stretch/>
        </p:blipFill>
        <p:spPr>
          <a:xfrm>
            <a:off x="656441" y="4494397"/>
            <a:ext cx="2408417" cy="1689124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588DBC-D3C5-448D-BD03-2A35536837C7}"/>
              </a:ext>
            </a:extLst>
          </p:cNvPr>
          <p:cNvSpPr txBox="1">
            <a:spLocks/>
          </p:cNvSpPr>
          <p:nvPr/>
        </p:nvSpPr>
        <p:spPr>
          <a:xfrm>
            <a:off x="656439" y="6183521"/>
            <a:ext cx="2408417" cy="244729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5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Bulk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0CD07706-362F-4D28-96D3-BAEAB5259FB1}"/>
              </a:ext>
            </a:extLst>
          </p:cNvPr>
          <p:cNvSpPr txBox="1">
            <a:spLocks/>
          </p:cNvSpPr>
          <p:nvPr/>
        </p:nvSpPr>
        <p:spPr>
          <a:xfrm>
            <a:off x="618033" y="1834391"/>
            <a:ext cx="5350815" cy="4237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Short </a:t>
            </a:r>
            <a:r>
              <a:rPr kumimoji="0" lang="nb-NO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sea</a:t>
            </a: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shipping 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58AA604C-7B6E-4585-BA41-F429420F73A9}"/>
              </a:ext>
            </a:extLst>
          </p:cNvPr>
          <p:cNvSpPr txBox="1">
            <a:spLocks/>
          </p:cNvSpPr>
          <p:nvPr/>
        </p:nvSpPr>
        <p:spPr>
          <a:xfrm>
            <a:off x="646836" y="4119695"/>
            <a:ext cx="2408417" cy="259959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5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Frakt</a:t>
            </a:r>
            <a:r>
              <a:rPr kumimoji="0" lang="en-US" sz="125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og</a:t>
            </a:r>
            <a:r>
              <a:rPr kumimoji="0" lang="en-US" sz="125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stykklast</a:t>
            </a:r>
            <a:endParaRPr kumimoji="0" lang="en-US" sz="125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4" name="Plassholder for bilde 28">
            <a:extLst>
              <a:ext uri="{FF2B5EF4-FFF2-40B4-BE49-F238E27FC236}">
                <a16:creationId xmlns:a16="http://schemas.microsoft.com/office/drawing/2014/main" id="{FBFCC576-FA76-4BE0-A8B7-3FFF993A16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11171" b="14450"/>
          <a:stretch/>
        </p:blipFill>
        <p:spPr>
          <a:xfrm>
            <a:off x="3550827" y="2430572"/>
            <a:ext cx="2408417" cy="1689124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E596B95-7A7D-4FCB-8BCA-4C1757D0DD8C}"/>
              </a:ext>
            </a:extLst>
          </p:cNvPr>
          <p:cNvSpPr txBox="1">
            <a:spLocks/>
          </p:cNvSpPr>
          <p:nvPr/>
        </p:nvSpPr>
        <p:spPr>
          <a:xfrm>
            <a:off x="3550826" y="4119695"/>
            <a:ext cx="2408417" cy="2366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5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Tank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18D7A67-C5DB-4473-8705-E1D22864E8DF}"/>
              </a:ext>
            </a:extLst>
          </p:cNvPr>
          <p:cNvSpPr txBox="1">
            <a:spLocks/>
          </p:cNvSpPr>
          <p:nvPr/>
        </p:nvSpPr>
        <p:spPr>
          <a:xfrm>
            <a:off x="656439" y="826701"/>
            <a:ext cx="9891780" cy="391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ystrederiene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hvem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er vi? 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0B7396C-F169-4A5D-9A35-0294036CE2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1"/>
          <a:stretch/>
        </p:blipFill>
        <p:spPr>
          <a:xfrm>
            <a:off x="3560431" y="4494397"/>
            <a:ext cx="2408417" cy="1689124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F0B5816-1E36-4B29-A130-2DC9C847F1A9}"/>
              </a:ext>
            </a:extLst>
          </p:cNvPr>
          <p:cNvSpPr txBox="1">
            <a:spLocks/>
          </p:cNvSpPr>
          <p:nvPr/>
        </p:nvSpPr>
        <p:spPr>
          <a:xfrm>
            <a:off x="3560429" y="6183521"/>
            <a:ext cx="2408417" cy="244729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5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Passasjerfartøy</a:t>
            </a:r>
            <a:r>
              <a:rPr kumimoji="0" lang="en-US" sz="125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hurtigbåt</a:t>
            </a:r>
            <a:endParaRPr kumimoji="0" lang="en-US" sz="125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lassholder for bilde 34" descr="Et bilde som inneholder overvåke, vegg, innendørs, TV&#10;&#10;Beskrivelse som er generert med høy visshet">
            <a:extLst>
              <a:ext uri="{FF2B5EF4-FFF2-40B4-BE49-F238E27FC236}">
                <a16:creationId xmlns:a16="http://schemas.microsoft.com/office/drawing/2014/main" id="{EB3C6F41-5351-404E-9AFB-5263235885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79" t="12465" r="13915" b="17505"/>
          <a:stretch/>
        </p:blipFill>
        <p:spPr>
          <a:xfrm>
            <a:off x="9318391" y="2440896"/>
            <a:ext cx="2408415" cy="1689124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7" name="Plassholder for bilde 36">
            <a:extLst>
              <a:ext uri="{FF2B5EF4-FFF2-40B4-BE49-F238E27FC236}">
                <a16:creationId xmlns:a16="http://schemas.microsoft.com/office/drawing/2014/main" id="{74037248-E68E-5646-9A1C-3CCA71A263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4450" r="16185"/>
          <a:stretch/>
        </p:blipFill>
        <p:spPr>
          <a:xfrm>
            <a:off x="6454816" y="4494397"/>
            <a:ext cx="2408417" cy="1689124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E61EE6D-4FEE-E040-A620-5F98FA213940}"/>
              </a:ext>
            </a:extLst>
          </p:cNvPr>
          <p:cNvSpPr txBox="1">
            <a:spLocks/>
          </p:cNvSpPr>
          <p:nvPr/>
        </p:nvSpPr>
        <p:spPr>
          <a:xfrm>
            <a:off x="9318390" y="4120737"/>
            <a:ext cx="2408415" cy="236626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5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Fôr-fartøy</a:t>
            </a:r>
            <a:endParaRPr kumimoji="0" lang="en-US" sz="125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7BD2069B-DFA0-7246-BF08-B96A6BFDE6D8}"/>
              </a:ext>
            </a:extLst>
          </p:cNvPr>
          <p:cNvSpPr txBox="1">
            <a:spLocks/>
          </p:cNvSpPr>
          <p:nvPr/>
        </p:nvSpPr>
        <p:spPr>
          <a:xfrm>
            <a:off x="6454816" y="6183520"/>
            <a:ext cx="2408417" cy="244729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5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Multifunksjon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&amp; service</a:t>
            </a:r>
          </a:p>
        </p:txBody>
      </p:sp>
      <p:pic>
        <p:nvPicPr>
          <p:cNvPr id="22" name="Plassholder for bilde 40" descr="Et bilde som inneholder himmel, båt, vann, transport&#10;&#10;Beskrivelse som er generert med svært høy visshet">
            <a:extLst>
              <a:ext uri="{FF2B5EF4-FFF2-40B4-BE49-F238E27FC236}">
                <a16:creationId xmlns:a16="http://schemas.microsoft.com/office/drawing/2014/main" id="{6D27E691-4EC6-D343-8679-3FC7A827D6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392" t="13418" r="15979" b="1032"/>
          <a:stretch/>
        </p:blipFill>
        <p:spPr>
          <a:xfrm>
            <a:off x="6434609" y="2440896"/>
            <a:ext cx="2408417" cy="1689124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BFF9A64-C683-0C4F-9461-6B3D96742A00}"/>
              </a:ext>
            </a:extLst>
          </p:cNvPr>
          <p:cNvSpPr txBox="1">
            <a:spLocks/>
          </p:cNvSpPr>
          <p:nvPr/>
        </p:nvSpPr>
        <p:spPr>
          <a:xfrm>
            <a:off x="6432206" y="4119695"/>
            <a:ext cx="2410820" cy="237358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5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Brønnbåter</a:t>
            </a:r>
            <a:r>
              <a:rPr kumimoji="0" lang="en-US" sz="125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og</a:t>
            </a:r>
            <a:r>
              <a:rPr kumimoji="0" lang="en-US" sz="125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sz="125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prosessfartøy</a:t>
            </a:r>
            <a:endParaRPr kumimoji="0" lang="en-US" sz="125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BDDE368-C530-D349-87FC-0093FAE792D9}"/>
              </a:ext>
            </a:extLst>
          </p:cNvPr>
          <p:cNvSpPr txBox="1">
            <a:spLocks/>
          </p:cNvSpPr>
          <p:nvPr/>
        </p:nvSpPr>
        <p:spPr>
          <a:xfrm>
            <a:off x="6434610" y="1834391"/>
            <a:ext cx="5292196" cy="4237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Aqua shipping</a:t>
            </a:r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78DC00D1-549F-2D4B-89CB-16F7E916E37C}"/>
              </a:ext>
            </a:extLst>
          </p:cNvPr>
          <p:cNvCxnSpPr/>
          <p:nvPr/>
        </p:nvCxnSpPr>
        <p:spPr>
          <a:xfrm>
            <a:off x="656439" y="2258109"/>
            <a:ext cx="53028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CAAFEC64-A5BD-0644-9396-2C971D4EAB7F}"/>
              </a:ext>
            </a:extLst>
          </p:cNvPr>
          <p:cNvCxnSpPr/>
          <p:nvPr/>
        </p:nvCxnSpPr>
        <p:spPr>
          <a:xfrm>
            <a:off x="6432206" y="2258109"/>
            <a:ext cx="53028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95D35AA-4654-4D3D-9153-E02D59EBF9C1}"/>
              </a:ext>
            </a:extLst>
          </p:cNvPr>
          <p:cNvSpPr txBox="1"/>
          <p:nvPr/>
        </p:nvSpPr>
        <p:spPr>
          <a:xfrm>
            <a:off x="9207708" y="4836875"/>
            <a:ext cx="3391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>
                <a:solidFill>
                  <a:srgbClr val="FF0000"/>
                </a:solidFill>
              </a:rPr>
              <a:t>7 % utenlandske flagg</a:t>
            </a:r>
          </a:p>
          <a:p>
            <a:r>
              <a:rPr lang="nb-NO" sz="2400" b="1">
                <a:solidFill>
                  <a:srgbClr val="FF0000"/>
                </a:solidFill>
              </a:rPr>
              <a:t>13 % NIS</a:t>
            </a:r>
          </a:p>
          <a:p>
            <a:r>
              <a:rPr lang="nb-NO" sz="2400" b="1">
                <a:solidFill>
                  <a:srgbClr val="FF0000"/>
                </a:solidFill>
              </a:rPr>
              <a:t>80% NOR</a:t>
            </a:r>
          </a:p>
        </p:txBody>
      </p:sp>
    </p:spTree>
    <p:extLst>
      <p:ext uri="{BB962C8B-B14F-4D97-AF65-F5344CB8AC3E}">
        <p14:creationId xmlns:p14="http://schemas.microsoft.com/office/powerpoint/2010/main" val="31722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6F2BD693-16DB-4790-A5FE-93529D4415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t="13286" r="11774" b="60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Grafikk 13" descr="Anker">
            <a:extLst>
              <a:ext uri="{FF2B5EF4-FFF2-40B4-BE49-F238E27FC236}">
                <a16:creationId xmlns:a16="http://schemas.microsoft.com/office/drawing/2014/main" id="{89304746-DD15-4735-8FF8-BA37F5018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4670" y="1447018"/>
            <a:ext cx="256032" cy="256032"/>
          </a:xfrm>
          <a:prstGeom prst="rect">
            <a:avLst/>
          </a:prstGeom>
        </p:spPr>
      </p:pic>
      <p:pic>
        <p:nvPicPr>
          <p:cNvPr id="15" name="Grafikk 14" descr="Anker">
            <a:extLst>
              <a:ext uri="{FF2B5EF4-FFF2-40B4-BE49-F238E27FC236}">
                <a16:creationId xmlns:a16="http://schemas.microsoft.com/office/drawing/2014/main" id="{C23D8896-09BC-48AD-BA3A-2E565F6C7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3417" y="1211685"/>
            <a:ext cx="256032" cy="256032"/>
          </a:xfrm>
          <a:prstGeom prst="rect">
            <a:avLst/>
          </a:prstGeom>
        </p:spPr>
      </p:pic>
      <p:pic>
        <p:nvPicPr>
          <p:cNvPr id="16" name="Grafikk 15" descr="Anker">
            <a:extLst>
              <a:ext uri="{FF2B5EF4-FFF2-40B4-BE49-F238E27FC236}">
                <a16:creationId xmlns:a16="http://schemas.microsoft.com/office/drawing/2014/main" id="{E600BE79-1038-4E80-AFA6-6DCFD6912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2427" y="5151262"/>
            <a:ext cx="256032" cy="256032"/>
          </a:xfrm>
          <a:prstGeom prst="rect">
            <a:avLst/>
          </a:prstGeom>
        </p:spPr>
      </p:pic>
      <p:pic>
        <p:nvPicPr>
          <p:cNvPr id="17" name="Grafikk 16" descr="Anker">
            <a:extLst>
              <a:ext uri="{FF2B5EF4-FFF2-40B4-BE49-F238E27FC236}">
                <a16:creationId xmlns:a16="http://schemas.microsoft.com/office/drawing/2014/main" id="{FC747B7F-88F9-44F8-AD7A-514A30CCA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7619" y="5829832"/>
            <a:ext cx="256032" cy="256032"/>
          </a:xfrm>
          <a:prstGeom prst="rect">
            <a:avLst/>
          </a:prstGeom>
        </p:spPr>
      </p:pic>
      <p:pic>
        <p:nvPicPr>
          <p:cNvPr id="18" name="Grafikk 17" descr="Anker">
            <a:extLst>
              <a:ext uri="{FF2B5EF4-FFF2-40B4-BE49-F238E27FC236}">
                <a16:creationId xmlns:a16="http://schemas.microsoft.com/office/drawing/2014/main" id="{B5ADE889-53B4-4562-A910-EF7EFC14B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3471" y="5701816"/>
            <a:ext cx="256032" cy="256032"/>
          </a:xfrm>
          <a:prstGeom prst="rect">
            <a:avLst/>
          </a:prstGeom>
        </p:spPr>
      </p:pic>
      <p:pic>
        <p:nvPicPr>
          <p:cNvPr id="19" name="Grafikk 18" descr="Anker">
            <a:extLst>
              <a:ext uri="{FF2B5EF4-FFF2-40B4-BE49-F238E27FC236}">
                <a16:creationId xmlns:a16="http://schemas.microsoft.com/office/drawing/2014/main" id="{F704659B-57E7-4C7B-BEC9-827900248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6107" y="2736628"/>
            <a:ext cx="256032" cy="256032"/>
          </a:xfrm>
          <a:prstGeom prst="rect">
            <a:avLst/>
          </a:prstGeom>
        </p:spPr>
      </p:pic>
      <p:pic>
        <p:nvPicPr>
          <p:cNvPr id="20" name="Grafikk 19" descr="Anker">
            <a:extLst>
              <a:ext uri="{FF2B5EF4-FFF2-40B4-BE49-F238E27FC236}">
                <a16:creationId xmlns:a16="http://schemas.microsoft.com/office/drawing/2014/main" id="{3FB0488D-2745-40D2-803F-4695A528E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1931" y="2167756"/>
            <a:ext cx="256032" cy="256032"/>
          </a:xfrm>
          <a:prstGeom prst="rect">
            <a:avLst/>
          </a:prstGeom>
        </p:spPr>
      </p:pic>
      <p:pic>
        <p:nvPicPr>
          <p:cNvPr id="21" name="Grafikk 20" descr="Anker">
            <a:extLst>
              <a:ext uri="{FF2B5EF4-FFF2-40B4-BE49-F238E27FC236}">
                <a16:creationId xmlns:a16="http://schemas.microsoft.com/office/drawing/2014/main" id="{479A4C0C-AE40-4027-A7E1-4FD3AB075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9863" y="2978484"/>
            <a:ext cx="256032" cy="256032"/>
          </a:xfrm>
          <a:prstGeom prst="rect">
            <a:avLst/>
          </a:prstGeom>
        </p:spPr>
      </p:pic>
      <p:pic>
        <p:nvPicPr>
          <p:cNvPr id="22" name="Grafikk 21" descr="Anker">
            <a:extLst>
              <a:ext uri="{FF2B5EF4-FFF2-40B4-BE49-F238E27FC236}">
                <a16:creationId xmlns:a16="http://schemas.microsoft.com/office/drawing/2014/main" id="{B24A24EE-A262-4EF3-ACEA-268B3D972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3768" y="5150128"/>
            <a:ext cx="256032" cy="256032"/>
          </a:xfrm>
          <a:prstGeom prst="rect">
            <a:avLst/>
          </a:prstGeom>
        </p:spPr>
      </p:pic>
      <p:pic>
        <p:nvPicPr>
          <p:cNvPr id="23" name="Grafikk 22" descr="Anker">
            <a:extLst>
              <a:ext uri="{FF2B5EF4-FFF2-40B4-BE49-F238E27FC236}">
                <a16:creationId xmlns:a16="http://schemas.microsoft.com/office/drawing/2014/main" id="{B5EA1EB5-E2F4-4FF0-AD38-0B4117848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2077" y="1773936"/>
            <a:ext cx="256032" cy="256032"/>
          </a:xfrm>
          <a:prstGeom prst="rect">
            <a:avLst/>
          </a:prstGeom>
        </p:spPr>
      </p:pic>
      <p:pic>
        <p:nvPicPr>
          <p:cNvPr id="24" name="Grafikk 23" descr="Anker">
            <a:extLst>
              <a:ext uri="{FF2B5EF4-FFF2-40B4-BE49-F238E27FC236}">
                <a16:creationId xmlns:a16="http://schemas.microsoft.com/office/drawing/2014/main" id="{169672BF-BA4E-49CE-A655-C33FB9E89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7868" y="2358192"/>
            <a:ext cx="256032" cy="256032"/>
          </a:xfrm>
          <a:prstGeom prst="rect">
            <a:avLst/>
          </a:prstGeom>
        </p:spPr>
      </p:pic>
      <p:pic>
        <p:nvPicPr>
          <p:cNvPr id="26" name="Grafikk 25" descr="Anker">
            <a:extLst>
              <a:ext uri="{FF2B5EF4-FFF2-40B4-BE49-F238E27FC236}">
                <a16:creationId xmlns:a16="http://schemas.microsoft.com/office/drawing/2014/main" id="{83315A8E-FF8A-464D-A4EA-D2A0AD48B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6568" y="824427"/>
            <a:ext cx="256032" cy="256032"/>
          </a:xfrm>
          <a:prstGeom prst="rect">
            <a:avLst/>
          </a:prstGeom>
        </p:spPr>
      </p:pic>
      <p:pic>
        <p:nvPicPr>
          <p:cNvPr id="27" name="Grafikk 26" descr="Anker">
            <a:extLst>
              <a:ext uri="{FF2B5EF4-FFF2-40B4-BE49-F238E27FC236}">
                <a16:creationId xmlns:a16="http://schemas.microsoft.com/office/drawing/2014/main" id="{78B42C73-4ECD-421D-A8AB-BD823F44F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5891" y="1759760"/>
            <a:ext cx="256032" cy="256032"/>
          </a:xfrm>
          <a:prstGeom prst="rect">
            <a:avLst/>
          </a:prstGeom>
        </p:spPr>
      </p:pic>
      <p:pic>
        <p:nvPicPr>
          <p:cNvPr id="28" name="Grafikk 27" descr="Anker">
            <a:extLst>
              <a:ext uri="{FF2B5EF4-FFF2-40B4-BE49-F238E27FC236}">
                <a16:creationId xmlns:a16="http://schemas.microsoft.com/office/drawing/2014/main" id="{17F4F1E3-C4B8-4BED-9789-FE78BE3F8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160" y="2029968"/>
            <a:ext cx="256032" cy="256032"/>
          </a:xfrm>
          <a:prstGeom prst="rect">
            <a:avLst/>
          </a:prstGeom>
        </p:spPr>
      </p:pic>
      <p:pic>
        <p:nvPicPr>
          <p:cNvPr id="25" name="Grafikk 24" descr="Anker">
            <a:extLst>
              <a:ext uri="{FF2B5EF4-FFF2-40B4-BE49-F238E27FC236}">
                <a16:creationId xmlns:a16="http://schemas.microsoft.com/office/drawing/2014/main" id="{42DA54D0-1950-4EB1-B8C8-4C41B8642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9705" y="1911724"/>
            <a:ext cx="256032" cy="256032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22A779BE-C1AA-47AC-A16C-2DDB991B0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5359" y="230188"/>
            <a:ext cx="1996584" cy="494566"/>
          </a:xfrm>
          <a:prstGeom prst="rect">
            <a:avLst/>
          </a:prstGeom>
        </p:spPr>
      </p:pic>
      <p:pic>
        <p:nvPicPr>
          <p:cNvPr id="31" name="Grafikk 30" descr="Anker">
            <a:extLst>
              <a:ext uri="{FF2B5EF4-FFF2-40B4-BE49-F238E27FC236}">
                <a16:creationId xmlns:a16="http://schemas.microsoft.com/office/drawing/2014/main" id="{048B1FE3-EC89-4375-80AF-D5DC6C99A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2427" y="3989073"/>
            <a:ext cx="256032" cy="25603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78BB00E2-E9A7-FE45-A12C-E7DD7E866FBD}"/>
              </a:ext>
            </a:extLst>
          </p:cNvPr>
          <p:cNvSpPr/>
          <p:nvPr/>
        </p:nvSpPr>
        <p:spPr>
          <a:xfrm>
            <a:off x="193950" y="3237615"/>
            <a:ext cx="4699326" cy="1518148"/>
          </a:xfrm>
          <a:prstGeom prst="rect">
            <a:avLst/>
          </a:prstGeom>
          <a:solidFill>
            <a:srgbClr val="F3F3F3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3A7A4A7-34FA-D64F-AD36-24024289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0" y="4867200"/>
            <a:ext cx="4511893" cy="2181295"/>
          </a:xfrm>
        </p:spPr>
        <p:txBody>
          <a:bodyPr>
            <a:normAutofit/>
          </a:bodyPr>
          <a:lstStyle/>
          <a:p>
            <a:r>
              <a:rPr lang="nb-NO" sz="4000" dirty="0"/>
              <a:t>Internasjonal aktivitet</a:t>
            </a:r>
          </a:p>
        </p:txBody>
      </p:sp>
    </p:spTree>
    <p:extLst>
      <p:ext uri="{BB962C8B-B14F-4D97-AF65-F5344CB8AC3E}">
        <p14:creationId xmlns:p14="http://schemas.microsoft.com/office/powerpoint/2010/main" val="28382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gress, utendørs, fargerik&#10;&#10;Automatisk generert beskrivelse">
            <a:extLst>
              <a:ext uri="{FF2B5EF4-FFF2-40B4-BE49-F238E27FC236}">
                <a16:creationId xmlns:a16="http://schemas.microsoft.com/office/drawing/2014/main" id="{C5AAFD0F-B92C-21F0-0116-812C6DB56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CB7E42-5EEC-8B4A-8F3B-DAA02EF0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100" y="746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 dirty="0"/>
              <a:t>Våre medlemmer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93FEE5-EBB8-E241-A26A-0D74F76DE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6100" y="2489199"/>
            <a:ext cx="4025900" cy="36877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000" dirty="0"/>
              <a:t>Kystrederiene er hovedorganisasjon for skip i nærskipsfarten: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Rederiene varierer i størrelse, antall skip og ansatte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Ulike sektorer og segment – men alle har behov for flere ansatte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Medlemmer langs hele kysten</a:t>
            </a:r>
          </a:p>
          <a:p>
            <a:pPr>
              <a:lnSpc>
                <a:spcPct val="90000"/>
              </a:lnSpc>
            </a:pPr>
            <a:endParaRPr lang="nb-NO" sz="2000" dirty="0"/>
          </a:p>
          <a:p>
            <a:pPr>
              <a:lnSpc>
                <a:spcPct val="90000"/>
              </a:lnSpc>
            </a:pPr>
            <a:endParaRPr lang="nb-NO" sz="2000" dirty="0"/>
          </a:p>
          <a:p>
            <a:pPr>
              <a:lnSpc>
                <a:spcPct val="90000"/>
              </a:lnSpc>
            </a:pPr>
            <a:endParaRPr lang="nb-NO" sz="2000" dirty="0"/>
          </a:p>
          <a:p>
            <a:pPr>
              <a:lnSpc>
                <a:spcPct val="90000"/>
              </a:lnSpc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9730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BA90C0AF-24EB-47B6-8ACF-0405E5F20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527"/>
            <a:ext cx="12519717" cy="81878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6DDCA42-F010-44F0-9F1C-B1CF69E3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4" y="248707"/>
            <a:ext cx="1996584" cy="49456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36624E2-D8E9-4E2A-9309-29DD4E86A431}"/>
              </a:ext>
            </a:extLst>
          </p:cNvPr>
          <p:cNvSpPr txBox="1"/>
          <p:nvPr/>
        </p:nvSpPr>
        <p:spPr>
          <a:xfrm>
            <a:off x="1085267" y="700047"/>
            <a:ext cx="8817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C00000"/>
                </a:solidFill>
                <a:latin typeface="Century Gothic" panose="020B0502020202020204" pitchFamily="34" charset="0"/>
              </a:rPr>
              <a:t>Behov for flere ansatte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DDD42B2-E73A-4150-BBA5-F406744841D0}"/>
              </a:ext>
            </a:extLst>
          </p:cNvPr>
          <p:cNvSpPr txBox="1"/>
          <p:nvPr/>
        </p:nvSpPr>
        <p:spPr>
          <a:xfrm>
            <a:off x="669036" y="1596235"/>
            <a:ext cx="10853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Det har over flere år vært utfordringer med å få nok arbeidskraft i nærskipsfarten.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Analyser viser at dette vil fortsette også i årene fremover. 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Tall fra </a:t>
            </a:r>
            <a:r>
              <a:rPr lang="nb-NO" sz="2800" dirty="0" err="1">
                <a:latin typeface="Century Gothic" panose="020B0502020202020204" pitchFamily="34" charset="0"/>
              </a:rPr>
              <a:t>Kystrederienes</a:t>
            </a:r>
            <a:r>
              <a:rPr lang="nb-NO" sz="2800" dirty="0">
                <a:latin typeface="Century Gothic" panose="020B0502020202020204" pitchFamily="34" charset="0"/>
              </a:rPr>
              <a:t> egen medlemsundersøkelse viser et behov for opp mot 1000 nye ansatte innen 2026 hos våre over 200 medlemsrederier langs hele kysten.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nb-NO" sz="2800" dirty="0">
                <a:latin typeface="Century Gothic" panose="020B0502020202020204" pitchFamily="34" charset="0"/>
              </a:rPr>
              <a:t>Terskelen for å prøve seg om bord er lav – </a:t>
            </a:r>
            <a:br>
              <a:rPr lang="nb-NO" sz="2800" dirty="0">
                <a:latin typeface="Century Gothic" panose="020B0502020202020204" pitchFamily="34" charset="0"/>
              </a:rPr>
            </a:br>
            <a:r>
              <a:rPr lang="nb-NO" sz="2800" dirty="0">
                <a:latin typeface="Century Gothic" panose="020B0502020202020204" pitchFamily="34" charset="0"/>
              </a:rPr>
              <a:t>trenger ikke formel kompetanse </a:t>
            </a:r>
          </a:p>
        </p:txBody>
      </p:sp>
    </p:spTree>
    <p:extLst>
      <p:ext uri="{BB962C8B-B14F-4D97-AF65-F5344CB8AC3E}">
        <p14:creationId xmlns:p14="http://schemas.microsoft.com/office/powerpoint/2010/main" val="29601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C42004-EECD-AFE9-7725-80FBB058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9" y="680175"/>
            <a:ext cx="10515600" cy="1017270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C00000"/>
                </a:solidFill>
                <a:latin typeface="Century Gothic" panose="020B0502020202020204" pitchFamily="34" charset="0"/>
              </a:rPr>
              <a:t>Hvilke stillinger er det største behov for?</a:t>
            </a:r>
          </a:p>
        </p:txBody>
      </p:sp>
      <p:graphicFrame>
        <p:nvGraphicFramePr>
          <p:cNvPr id="5" name="Diagram">
            <a:extLst>
              <a:ext uri="{FF2B5EF4-FFF2-40B4-BE49-F238E27FC236}">
                <a16:creationId xmlns:a16="http://schemas.microsoft.com/office/drawing/2014/main" id="{64C88DEE-3424-2B5C-65B3-15D48F912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750348"/>
              </p:ext>
            </p:extLst>
          </p:nvPr>
        </p:nvGraphicFramePr>
        <p:xfrm>
          <a:off x="944526" y="2023003"/>
          <a:ext cx="10302948" cy="4571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58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CE21B-D9E6-1BEF-AC01-8164A433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2B86FF85-B821-20DD-954C-2D43533DB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9" y="-65923"/>
            <a:ext cx="12519717" cy="81878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11BB968-72F9-540B-81B6-3258C2E9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4" y="248707"/>
            <a:ext cx="1996584" cy="49456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F4DE22D-4FB1-B1B9-A5AD-AB04AF3FB07C}"/>
              </a:ext>
            </a:extLst>
          </p:cNvPr>
          <p:cNvSpPr txBox="1"/>
          <p:nvPr/>
        </p:nvSpPr>
        <p:spPr>
          <a:xfrm>
            <a:off x="1346895" y="665698"/>
            <a:ext cx="8913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C00000"/>
                </a:solidFill>
                <a:latin typeface="Century Gothic" panose="020B0502020202020204" pitchFamily="34" charset="0"/>
              </a:rPr>
              <a:t>Hva er den største utfordringen i forbindelse med rekruttering?</a:t>
            </a:r>
          </a:p>
        </p:txBody>
      </p:sp>
      <p:graphicFrame>
        <p:nvGraphicFramePr>
          <p:cNvPr id="3" name="Diagram">
            <a:extLst>
              <a:ext uri="{FF2B5EF4-FFF2-40B4-BE49-F238E27FC236}">
                <a16:creationId xmlns:a16="http://schemas.microsoft.com/office/drawing/2014/main" id="{5E9EC241-EDF4-3714-E5D0-0D97947B7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471419"/>
              </p:ext>
            </p:extLst>
          </p:nvPr>
        </p:nvGraphicFramePr>
        <p:xfrm>
          <a:off x="989704" y="1989137"/>
          <a:ext cx="8913370" cy="494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201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CE05D-EABC-3DBA-D524-BC4B626C5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78CEB5C5-6146-0E77-F7D5-956C91DA0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9" y="-1042527"/>
            <a:ext cx="12519717" cy="81878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FA8C48C-4C17-9BB0-3EC6-54D5EC17E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4" y="248707"/>
            <a:ext cx="1996584" cy="49456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3321109-56AD-ED84-7A7E-D48C4FF23237}"/>
              </a:ext>
            </a:extLst>
          </p:cNvPr>
          <p:cNvSpPr txBox="1"/>
          <p:nvPr/>
        </p:nvSpPr>
        <p:spPr>
          <a:xfrm>
            <a:off x="999205" y="883037"/>
            <a:ext cx="1035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C00000"/>
                </a:solidFill>
                <a:latin typeface="Century Gothic" panose="020B0502020202020204" pitchFamily="34" charset="0"/>
              </a:rPr>
              <a:t>Fordeling ansatte – faggruppe og alder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FA028D1-8711-658B-5285-F83E82BCD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38" y="2128931"/>
            <a:ext cx="4247442" cy="384228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0907347-3C52-F8E1-EC0E-EAAE56162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128931"/>
            <a:ext cx="3622158" cy="38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2" name="TekstSylinder 1">
            <a:extLst>
              <a:ext uri="{FF2B5EF4-FFF2-40B4-BE49-F238E27FC236}">
                <a16:creationId xmlns:a16="http://schemas.microsoft.com/office/drawing/2014/main" id="{49D4F78B-3F2B-4E0F-AB5A-8C7F623CF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147" y="365760"/>
            <a:ext cx="7569706" cy="12882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nb-NO" sz="4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Kompetanseheving – Fra D5 til D3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7CB57F1-8F4C-4A46-871D-112ED46BE646}"/>
              </a:ext>
            </a:extLst>
          </p:cNvPr>
          <p:cNvSpPr txBox="1"/>
          <p:nvPr/>
        </p:nvSpPr>
        <p:spPr>
          <a:xfrm>
            <a:off x="2070318" y="1514298"/>
            <a:ext cx="7860863" cy="4397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effectLst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/>
              </a:rPr>
              <a:t>Kystrederiene og </a:t>
            </a:r>
            <a:r>
              <a:rPr lang="en-US" sz="2000" dirty="0" err="1">
                <a:effectLst/>
              </a:rPr>
              <a:t>Trøndelag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høyere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yrkesfagskole</a:t>
            </a:r>
            <a:r>
              <a:rPr lang="en-US" sz="2000" dirty="0">
                <a:effectLst/>
              </a:rPr>
              <a:t> </a:t>
            </a:r>
            <a:r>
              <a:rPr lang="en-US" sz="2000" dirty="0" err="1"/>
              <a:t>fikk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godkjennelse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fra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Sjøfartsdirektoratet</a:t>
            </a:r>
            <a:r>
              <a:rPr lang="en-US" sz="2000" dirty="0">
                <a:effectLst/>
              </a:rPr>
              <a:t> </a:t>
            </a:r>
            <a:r>
              <a:rPr lang="en-US" sz="2000" dirty="0" err="1"/>
              <a:t>på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webbasert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etterutdanning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til</a:t>
            </a:r>
            <a:r>
              <a:rPr lang="en-US" sz="2000" dirty="0">
                <a:effectLst/>
              </a:rPr>
              <a:t> D3-sertifikat for </a:t>
            </a:r>
            <a:r>
              <a:rPr lang="en-US" sz="2000" dirty="0" err="1">
                <a:effectLst/>
              </a:rPr>
              <a:t>sjøfolk</a:t>
            </a:r>
            <a:r>
              <a:rPr lang="en-US" sz="2000" dirty="0">
                <a:effectLst/>
              </a:rPr>
              <a:t>.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Kurset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gir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teorigrunnlag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til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kompetansesertifikat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dekksoffiser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klasse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3 (D3) og er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beregnet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hovedsak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for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sjøfolk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som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står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fast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arbeid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ikke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har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mulighet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for å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gå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på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fagskole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og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som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har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behov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for å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oppgradere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sitt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D5-sertifikat.</a:t>
            </a: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Tilbakemeldingene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fra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rederiene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er at det er et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stort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behov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for D3-kompetansen, og at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denne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etterutdanningen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er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viktig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for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næringen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/>
              <a:t>Meget</a:t>
            </a:r>
            <a:r>
              <a:rPr lang="en-US" sz="2000" dirty="0"/>
              <a:t> </a:t>
            </a:r>
            <a:r>
              <a:rPr lang="en-US" sz="2000" dirty="0" err="1"/>
              <a:t>etterspurt</a:t>
            </a:r>
            <a:r>
              <a:rPr lang="en-US" sz="2000" dirty="0"/>
              <a:t> med </a:t>
            </a:r>
            <a:r>
              <a:rPr lang="en-US" sz="2000" dirty="0" err="1"/>
              <a:t>høye</a:t>
            </a:r>
            <a:r>
              <a:rPr lang="en-US" sz="2000" dirty="0"/>
              <a:t> </a:t>
            </a:r>
            <a:r>
              <a:rPr lang="en-US" sz="2000" dirty="0" err="1"/>
              <a:t>søknadstall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5715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Godt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eksempel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på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at samarbeid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mellom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næring,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utdanningsinstitusjoner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og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myndigheter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gir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resultater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!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0538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7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36624E2-D8E9-4E2A-9309-29DD4E86A431}"/>
              </a:ext>
            </a:extLst>
          </p:cNvPr>
          <p:cNvSpPr txBox="1"/>
          <p:nvPr/>
        </p:nvSpPr>
        <p:spPr>
          <a:xfrm>
            <a:off x="694551" y="495990"/>
            <a:ext cx="5254752" cy="177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amarbeid med NAV – program for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sysselsetting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DDD42B2-E73A-4150-BBA5-F406744841D0}"/>
              </a:ext>
            </a:extLst>
          </p:cNvPr>
          <p:cNvSpPr txBox="1"/>
          <p:nvPr/>
        </p:nvSpPr>
        <p:spPr>
          <a:xfrm>
            <a:off x="-167911" y="2608078"/>
            <a:ext cx="6406501" cy="4101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Det er et </a:t>
            </a:r>
            <a:r>
              <a:rPr lang="en-US" sz="2000" dirty="0" err="1"/>
              <a:t>stort</a:t>
            </a:r>
            <a:r>
              <a:rPr lang="en-US" sz="2000" dirty="0"/>
              <a:t> </a:t>
            </a:r>
            <a:r>
              <a:rPr lang="en-US" sz="2000" dirty="0" err="1"/>
              <a:t>behov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næringen</a:t>
            </a:r>
            <a:r>
              <a:rPr lang="en-US" sz="2000" dirty="0"/>
              <a:t> for </a:t>
            </a:r>
            <a:r>
              <a:rPr lang="en-US" sz="2000" dirty="0" err="1"/>
              <a:t>flere</a:t>
            </a:r>
            <a:r>
              <a:rPr lang="en-US" sz="2000" dirty="0"/>
              <a:t> </a:t>
            </a:r>
            <a:r>
              <a:rPr lang="en-US" sz="2000" dirty="0" err="1"/>
              <a:t>sjøfolk</a:t>
            </a:r>
            <a:endParaRPr lang="en-US" sz="2000" dirty="0"/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Flere</a:t>
            </a:r>
            <a:r>
              <a:rPr lang="en-US" sz="2000" dirty="0"/>
              <a:t> </a:t>
            </a:r>
            <a:r>
              <a:rPr lang="en-US" sz="2000" dirty="0" err="1"/>
              <a:t>medlemmer</a:t>
            </a:r>
            <a:r>
              <a:rPr lang="en-US" sz="2000" dirty="0"/>
              <a:t> </a:t>
            </a:r>
            <a:r>
              <a:rPr lang="en-US" sz="2000" dirty="0" err="1"/>
              <a:t>samarbeider</a:t>
            </a:r>
            <a:r>
              <a:rPr lang="en-US" sz="2000" dirty="0"/>
              <a:t> med </a:t>
            </a:r>
            <a:r>
              <a:rPr lang="en-US" sz="2000" dirty="0" err="1"/>
              <a:t>lokale</a:t>
            </a:r>
            <a:r>
              <a:rPr lang="en-US" sz="2000" dirty="0"/>
              <a:t> NAV-</a:t>
            </a:r>
            <a:r>
              <a:rPr lang="en-US" sz="2000" dirty="0" err="1"/>
              <a:t>kontor</a:t>
            </a:r>
            <a:r>
              <a:rPr lang="en-US" sz="2000" dirty="0"/>
              <a:t> om </a:t>
            </a:r>
            <a:r>
              <a:rPr lang="en-US" sz="2000" dirty="0" err="1"/>
              <a:t>rekruttering</a:t>
            </a:r>
            <a:r>
              <a:rPr lang="en-US" sz="2000" dirty="0"/>
              <a:t> og </a:t>
            </a:r>
            <a:r>
              <a:rPr lang="en-US" sz="2000" dirty="0" err="1"/>
              <a:t>opplæring</a:t>
            </a:r>
            <a:r>
              <a:rPr lang="en-US" sz="2000" dirty="0"/>
              <a:t> av </a:t>
            </a:r>
            <a:r>
              <a:rPr lang="en-US" sz="2000" dirty="0" err="1"/>
              <a:t>lettmatroser</a:t>
            </a:r>
            <a:r>
              <a:rPr lang="en-US" sz="2000" dirty="0"/>
              <a:t>/</a:t>
            </a:r>
            <a:r>
              <a:rPr lang="en-US" sz="2000" dirty="0" err="1"/>
              <a:t>matroser</a:t>
            </a:r>
            <a:endParaRPr lang="en-US" sz="2000" dirty="0"/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Kystrederiene </a:t>
            </a:r>
            <a:r>
              <a:rPr lang="en-US" sz="2000" dirty="0" err="1"/>
              <a:t>så</a:t>
            </a:r>
            <a:r>
              <a:rPr lang="en-US" sz="2000" dirty="0"/>
              <a:t> </a:t>
            </a:r>
            <a:r>
              <a:rPr lang="en-US" sz="2000" dirty="0" err="1"/>
              <a:t>behov</a:t>
            </a:r>
            <a:r>
              <a:rPr lang="en-US" sz="2000" dirty="0"/>
              <a:t> for </a:t>
            </a:r>
            <a:r>
              <a:rPr lang="en-US" sz="2000" dirty="0" err="1"/>
              <a:t>informasjonutveksling</a:t>
            </a:r>
            <a:r>
              <a:rPr lang="en-US" sz="2000" dirty="0"/>
              <a:t>/best practice/samarbeid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favner</a:t>
            </a:r>
            <a:r>
              <a:rPr lang="en-US" sz="2000" dirty="0"/>
              <a:t> hele </a:t>
            </a:r>
            <a:r>
              <a:rPr lang="en-US" sz="2000" dirty="0" err="1"/>
              <a:t>kysten</a:t>
            </a:r>
            <a:endParaRPr lang="en-US" sz="2000" dirty="0"/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Utplassering</a:t>
            </a:r>
            <a:r>
              <a:rPr lang="en-US" sz="2000" dirty="0"/>
              <a:t> av </a:t>
            </a:r>
            <a:r>
              <a:rPr lang="en-US" sz="2000" dirty="0" err="1"/>
              <a:t>ungdommer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fartøy</a:t>
            </a:r>
            <a:r>
              <a:rPr lang="en-US" sz="2000" dirty="0"/>
              <a:t> for å </a:t>
            </a:r>
            <a:r>
              <a:rPr lang="en-US" sz="2000" dirty="0" err="1"/>
              <a:t>prøve</a:t>
            </a:r>
            <a:r>
              <a:rPr lang="en-US" sz="2000" dirty="0"/>
              <a:t> seg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sjøfolk</a:t>
            </a:r>
            <a:endParaRPr lang="en-US" sz="2000" dirty="0"/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 fast stilling </a:t>
            </a:r>
            <a:r>
              <a:rPr lang="en-US" sz="2000" dirty="0" err="1"/>
              <a:t>må</a:t>
            </a:r>
            <a:r>
              <a:rPr lang="en-US" sz="2000" dirty="0"/>
              <a:t> </a:t>
            </a:r>
            <a:r>
              <a:rPr lang="en-US" sz="2000" dirty="0" err="1"/>
              <a:t>kandidaten</a:t>
            </a:r>
            <a:r>
              <a:rPr lang="en-US" sz="2000" dirty="0"/>
              <a:t> ha </a:t>
            </a:r>
            <a:r>
              <a:rPr lang="en-US" sz="2000" dirty="0" err="1"/>
              <a:t>sikkerhetskurs</a:t>
            </a:r>
            <a:r>
              <a:rPr lang="en-US" sz="2000" dirty="0"/>
              <a:t> (IMO 60 </a:t>
            </a:r>
            <a:r>
              <a:rPr lang="en-US" sz="2000" dirty="0" err="1"/>
              <a:t>kurs</a:t>
            </a:r>
            <a:r>
              <a:rPr lang="en-US" sz="2000" dirty="0"/>
              <a:t>)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33" name="Straight Connector 19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BA90C0AF-24EB-47B6-8ACF-0405E5F20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72" y="1787713"/>
            <a:ext cx="5025525" cy="329171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6DDCA42-F010-44F0-9F1C-B1CF69E3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4" y="248707"/>
            <a:ext cx="1996584" cy="4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67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BA90C0AF-24EB-47B6-8ACF-0405E5F20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527"/>
            <a:ext cx="12519717" cy="81878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6DDCA42-F010-44F0-9F1C-B1CF69E3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4" y="248707"/>
            <a:ext cx="1996584" cy="49456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36624E2-D8E9-4E2A-9309-29DD4E86A431}"/>
              </a:ext>
            </a:extLst>
          </p:cNvPr>
          <p:cNvSpPr txBox="1"/>
          <p:nvPr/>
        </p:nvSpPr>
        <p:spPr>
          <a:xfrm>
            <a:off x="1085267" y="700047"/>
            <a:ext cx="7949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Century Gothic" panose="020B0502020202020204" pitchFamily="34" charset="0"/>
              </a:rPr>
              <a:t>Introduksjon til yrket - tidslinje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DDD42B2-E73A-4150-BBA5-F406744841D0}"/>
              </a:ext>
            </a:extLst>
          </p:cNvPr>
          <p:cNvSpPr txBox="1"/>
          <p:nvPr/>
        </p:nvSpPr>
        <p:spPr>
          <a:xfrm>
            <a:off x="669036" y="1629876"/>
            <a:ext cx="1085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b-NO" sz="2800" dirty="0">
                <a:latin typeface="Century Gothic" panose="020B0502020202020204" pitchFamily="34" charset="0"/>
              </a:rPr>
              <a:t>En introduksjon og prøvetid til yrket for kandidaten som sjømann kan illustreres med en tidslinje slik: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B6F9AAA-7609-00D2-A286-A19F3A6C6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817" y="3045991"/>
            <a:ext cx="8945218" cy="22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Custom 2">
      <a:dk1>
        <a:srgbClr val="050505"/>
      </a:dk1>
      <a:lt1>
        <a:sysClr val="window" lastClr="FFFFFF"/>
      </a:lt1>
      <a:dk2>
        <a:srgbClr val="22A8E0"/>
      </a:dk2>
      <a:lt2>
        <a:srgbClr val="E7E6E6"/>
      </a:lt2>
      <a:accent1>
        <a:srgbClr val="22A8E0"/>
      </a:accent1>
      <a:accent2>
        <a:srgbClr val="89C16C"/>
      </a:accent2>
      <a:accent3>
        <a:srgbClr val="A5A5A5"/>
      </a:accent3>
      <a:accent4>
        <a:srgbClr val="FFC000"/>
      </a:accent4>
      <a:accent5>
        <a:srgbClr val="5B9BD5"/>
      </a:accent5>
      <a:accent6>
        <a:srgbClr val="DB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F3F3"/>
        </a:solidFill>
        <a:ln w="12700">
          <a:solidFill>
            <a:srgbClr val="D9D9D9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7959</TotalTime>
  <Words>699</Words>
  <Application>Microsoft Office PowerPoint</Application>
  <PresentationFormat>Widescreen</PresentationFormat>
  <Paragraphs>91</Paragraphs>
  <Slides>16</Slides>
  <Notes>5</Notes>
  <HiddenSlides>2</HiddenSlides>
  <MMClips>0</MMClips>
  <ScaleCrop>false</ScaleCrop>
  <HeadingPairs>
    <vt:vector size="6" baseType="variant">
      <vt:variant>
        <vt:lpstr>Brukte skrifter</vt:lpstr>
      </vt:variant>
      <vt:variant>
        <vt:i4>12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16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Courier New</vt:lpstr>
      <vt:lpstr>DINOT-Bold</vt:lpstr>
      <vt:lpstr>DINOT-Light</vt:lpstr>
      <vt:lpstr>Lucida Grande</vt:lpstr>
      <vt:lpstr>Roboto</vt:lpstr>
      <vt:lpstr>Symbol</vt:lpstr>
      <vt:lpstr>Times New Roman</vt:lpstr>
      <vt:lpstr>Tw Cen MT</vt:lpstr>
      <vt:lpstr>Office-tema</vt:lpstr>
      <vt:lpstr>Office Theme</vt:lpstr>
      <vt:lpstr>Office-tema</vt:lpstr>
      <vt:lpstr>PowerPoint-presentasjon</vt:lpstr>
      <vt:lpstr>Våre medlemmer</vt:lpstr>
      <vt:lpstr>PowerPoint-presentasjon</vt:lpstr>
      <vt:lpstr>Hvilke stillinger er det største behov for?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Internasjonal aktivitet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Linn Therese Skår Hosteland</dc:creator>
  <cp:lastModifiedBy>Øyvind Ustad Andersen</cp:lastModifiedBy>
  <cp:revision>47</cp:revision>
  <dcterms:created xsi:type="dcterms:W3CDTF">2022-02-09T09:18:35Z</dcterms:created>
  <dcterms:modified xsi:type="dcterms:W3CDTF">2024-11-26T11:09:57Z</dcterms:modified>
</cp:coreProperties>
</file>