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63" r:id="rId2"/>
    <p:sldId id="257" r:id="rId3"/>
    <p:sldId id="258" r:id="rId4"/>
    <p:sldId id="259" r:id="rId5"/>
    <p:sldId id="264" r:id="rId6"/>
    <p:sldId id="256" r:id="rId7"/>
    <p:sldId id="265" r:id="rId8"/>
    <p:sldId id="260" r:id="rId9"/>
    <p:sldId id="262" r:id="rId10"/>
    <p:sldId id="667" r:id="rId11"/>
    <p:sldId id="267" r:id="rId12"/>
    <p:sldId id="261" r:id="rId13"/>
    <p:sldId id="668" r:id="rId14"/>
    <p:sldId id="669" r:id="rId15"/>
    <p:sldId id="676" r:id="rId16"/>
    <p:sldId id="670" r:id="rId17"/>
    <p:sldId id="671" r:id="rId18"/>
    <p:sldId id="673" r:id="rId19"/>
    <p:sldId id="672" r:id="rId20"/>
    <p:sldId id="675" r:id="rId21"/>
    <p:sldId id="674" r:id="rId2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33"/>
    <p:restoredTop sz="94720"/>
  </p:normalViewPr>
  <p:slideViewPr>
    <p:cSldViewPr snapToGrid="0">
      <p:cViewPr varScale="1">
        <p:scale>
          <a:sx n="90" d="100"/>
          <a:sy n="90" d="100"/>
        </p:scale>
        <p:origin x="47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D7C71-3056-C147-9A0D-F6920A502623}" type="datetimeFigureOut">
              <a:rPr lang="nb-NO" smtClean="0"/>
              <a:t>27.11.2024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CAFBF-65F5-4343-8E4A-5949C94FC404}" type="slidenum">
              <a:rPr lang="nb-NO" smtClean="0"/>
              <a:t>‹#›</a:t>
            </a:fld>
            <a:endParaRPr lang="nb-NO"/>
          </a:p>
        </p:txBody>
      </p:sp>
    </p:spTree>
    <p:extLst>
      <p:ext uri="{BB962C8B-B14F-4D97-AF65-F5344CB8AC3E}">
        <p14:creationId xmlns:p14="http://schemas.microsoft.com/office/powerpoint/2010/main" val="895000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bh.hkdir.no/tall-og-statistikk/statistikk-meny/studenter/statistikk-side/3.4/param?visningId=251&amp;visKode=false&amp;admdebug=true&amp;columns=arstall&amp;hier=instkode%219%21campuskode%219%21progkode&amp;formel=1022&amp;index=2&amp;sti=Norges+teknisk-naturvitenskapelige+universitet&amp;param=arstall%3D2022%218%212021%218%212020%218%212019%218%212018%219%21semester%3D3%219%21dep_id%3D1%219%21kategori%3DS%219%21nivakode%3DB3%218%21B4%218%21HK%218%21YU%218%21AR%218%21LN%218%21M2%218%21ME%218%21MX%218%21HN%218%21M5%218%21PR%219%21instkode%3D1150&amp;binInst=110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lesund.kommune.no/kommunen/fakta-om-alesund/"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fylkesstatistikk.mrfylke.no/statistikk-2023/bus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Velkommen – Skjermbilde før selve presentasjonen starter</a:t>
            </a:r>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1</a:t>
            </a:fld>
            <a:endParaRPr lang="nb-NO"/>
          </a:p>
        </p:txBody>
      </p:sp>
    </p:spTree>
    <p:extLst>
      <p:ext uri="{BB962C8B-B14F-4D97-AF65-F5344CB8AC3E}">
        <p14:creationId xmlns:p14="http://schemas.microsoft.com/office/powerpoint/2010/main" val="1807960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NTNU er landets største universitet med campuser i Trondheim, Ålesund og Gjøvik. </a:t>
            </a:r>
          </a:p>
          <a:p>
            <a:pPr rtl="0" fontAlgn="base"/>
            <a:r>
              <a:rPr lang="nb-NO" sz="1200" b="0" i="0" u="none" strike="noStrike" kern="1200" dirty="0">
                <a:solidFill>
                  <a:schemeClr val="tx1"/>
                </a:solidFill>
                <a:effectLst/>
                <a:latin typeface="+mn-lt"/>
                <a:ea typeface="+mn-ea"/>
                <a:cs typeface="+mn-cs"/>
              </a:rPr>
              <a:t>En viktig kompetansearbeidsplass. </a:t>
            </a:r>
          </a:p>
          <a:p>
            <a:pPr rtl="0" fontAlgn="base"/>
            <a:r>
              <a:rPr lang="nb-NO" sz="1200" b="0" i="0" u="none" strike="noStrike" kern="1200" dirty="0">
                <a:solidFill>
                  <a:schemeClr val="tx1"/>
                </a:solidFill>
                <a:effectLst/>
                <a:latin typeface="+mn-lt"/>
                <a:ea typeface="+mn-ea"/>
                <a:cs typeface="+mn-cs"/>
              </a:rPr>
              <a:t>Samlet sett er </a:t>
            </a:r>
            <a:r>
              <a:rPr lang="nb-NO" dirty="0"/>
              <a:t>nesten 1</a:t>
            </a:r>
            <a:r>
              <a:rPr lang="nb-NO" sz="1200" b="0" i="0" u="none" strike="noStrike" kern="1200" dirty="0">
                <a:solidFill>
                  <a:schemeClr val="tx1"/>
                </a:solidFill>
                <a:effectLst/>
                <a:latin typeface="+mn-lt"/>
                <a:ea typeface="+mn-ea"/>
                <a:cs typeface="+mn-cs"/>
              </a:rPr>
              <a:t> prosent av Norges befolkning enten ansatt eller student hos oss.</a:t>
            </a:r>
            <a:r>
              <a:rPr lang="en-US" sz="1200" b="0" i="0" kern="1200" dirty="0">
                <a:solidFill>
                  <a:schemeClr val="tx1"/>
                </a:solidFill>
                <a:effectLst/>
                <a:latin typeface="+mn-lt"/>
                <a:ea typeface="+mn-ea"/>
                <a:cs typeface="+mn-cs"/>
              </a:rPr>
              <a:t>​ </a:t>
            </a:r>
          </a:p>
          <a:p>
            <a:pPr rtl="0" fontAlgn="base"/>
            <a:endParaRPr lang="nb-NO" sz="1200" b="0" i="0" kern="1200" noProof="0" dirty="0">
              <a:solidFill>
                <a:schemeClr val="tx1"/>
              </a:solidFill>
              <a:effectLst/>
              <a:latin typeface="+mn-lt"/>
              <a:ea typeface="+mn-ea"/>
              <a:cs typeface="+mn-cs"/>
            </a:endParaRPr>
          </a:p>
          <a:p>
            <a:pPr rtl="0" fontAlgn="base"/>
            <a:r>
              <a:rPr lang="nb-NO" sz="1200" b="0" i="0" kern="1200" noProof="0" dirty="0">
                <a:solidFill>
                  <a:schemeClr val="tx1"/>
                </a:solidFill>
                <a:effectLst/>
                <a:latin typeface="+mn-lt"/>
                <a:ea typeface="+mn-ea"/>
                <a:cs typeface="+mn-cs"/>
              </a:rPr>
              <a:t>For oss er det viktig at vi er tre byer - Ett universitet. Vi er ikke tidligere høyskoler og tidligere NTNU. </a:t>
            </a:r>
          </a:p>
          <a:p>
            <a:pPr rtl="0" fontAlgn="base"/>
            <a:r>
              <a:rPr lang="nb-NO" sz="1200" b="1" i="0" kern="1200" noProof="0" dirty="0">
                <a:solidFill>
                  <a:schemeClr val="tx1"/>
                </a:solidFill>
                <a:effectLst/>
                <a:latin typeface="+mn-lt"/>
                <a:ea typeface="+mn-ea"/>
                <a:cs typeface="+mn-cs"/>
              </a:rPr>
              <a:t>Vi er NTNU.</a:t>
            </a:r>
          </a:p>
          <a:p>
            <a:pPr rtl="0" fontAlgn="base"/>
            <a:endParaRPr lang="en-US" sz="1200" b="1" i="0" kern="1200" dirty="0">
              <a:solidFill>
                <a:schemeClr val="tx1"/>
              </a:solidFill>
              <a:effectLst/>
              <a:latin typeface="+mn-lt"/>
              <a:ea typeface="+mn-ea"/>
              <a:cs typeface="+mn-cs"/>
            </a:endParaRPr>
          </a:p>
          <a:p>
            <a:pPr>
              <a:lnSpc>
                <a:spcPct val="107000"/>
              </a:lnSpc>
              <a:spcAft>
                <a:spcPts val="800"/>
              </a:spcAft>
            </a:pPr>
            <a:r>
              <a:rPr lang="nb-NO" sz="1800" b="1" i="0" dirty="0">
                <a:ea typeface="Calibri"/>
                <a:cs typeface="Calibri"/>
              </a:rPr>
              <a:t>Merk tallene er avrunda!</a:t>
            </a:r>
          </a:p>
          <a:p>
            <a:endParaRPr lang="nb-NO" dirty="0">
              <a:ea typeface="Calibri"/>
              <a:cs typeface="Calibri"/>
            </a:endParaRPr>
          </a:p>
          <a:p>
            <a:endParaRPr lang="nb-NO" dirty="0">
              <a:ea typeface="Calibri"/>
              <a:cs typeface="Calibri"/>
            </a:endParaRPr>
          </a:p>
          <a:p>
            <a:endParaRPr lang="nb-NO"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2</a:t>
            </a:fld>
            <a:endParaRPr lang="nb-NO"/>
          </a:p>
        </p:txBody>
      </p:sp>
    </p:spTree>
    <p:extLst>
      <p:ext uri="{BB962C8B-B14F-4D97-AF65-F5344CB8AC3E}">
        <p14:creationId xmlns:p14="http://schemas.microsoft.com/office/powerpoint/2010/main" val="1398389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Det er 2595 registrert i </a:t>
            </a:r>
            <a:r>
              <a:rPr lang="nb-NO" dirty="0">
                <a:hlinkClick r:id="rId3"/>
              </a:rPr>
              <a:t>Database for statistikk om høyere utdanning - DBH (hkdir.no)</a:t>
            </a:r>
            <a:r>
              <a:rPr lang="nb-NO" dirty="0"/>
              <a:t>.</a:t>
            </a:r>
            <a:endParaRPr lang="nb-NO" dirty="0">
              <a:cs typeface="Calibri"/>
            </a:endParaRPr>
          </a:p>
          <a:p>
            <a:pPr>
              <a:defRPr/>
            </a:pPr>
            <a:r>
              <a:rPr lang="nb-NO" dirty="0"/>
              <a:t>I begrepet «studentmiljøet på Campus» er også fagskolens studenter en del av miljøet. NTNU i Ålesund er arbeidsplassen for rundt 350 ansatte.</a:t>
            </a:r>
          </a:p>
          <a:p>
            <a:pPr>
              <a:defRPr/>
            </a:pPr>
            <a:endParaRPr lang="nb-NO" dirty="0">
              <a:cs typeface="Calibri"/>
            </a:endParaRPr>
          </a:p>
          <a:p>
            <a:r>
              <a:rPr lang="nb-NO" sz="1200" dirty="0"/>
              <a:t>På Campus er det nesten 3000 studenter. De aller fleste er også til stede gjennom uka. Det er i liten grad nettstudenter.  </a:t>
            </a:r>
          </a:p>
          <a:p>
            <a:r>
              <a:rPr lang="nb-NO" sz="1200" dirty="0"/>
              <a:t>Inn og ut av dørene går snart 7000 daglig her på Campus (arbeidsplass, studieplass, gjester/besøkende). </a:t>
            </a:r>
          </a:p>
          <a:p>
            <a:r>
              <a:rPr lang="nb-NO" sz="1200" dirty="0"/>
              <a:t>For 2023 er det rundt 60 internasjonale studenter på universitetet i Ålesund. </a:t>
            </a:r>
          </a:p>
          <a:p>
            <a:pPr>
              <a:defRPr/>
            </a:pPr>
            <a:endParaRPr lang="en-US" dirty="0"/>
          </a:p>
          <a:p>
            <a:r>
              <a:rPr lang="nb-NO" b="1" dirty="0"/>
              <a:t>Merk tallene er avrunda!</a:t>
            </a:r>
          </a:p>
        </p:txBody>
      </p:sp>
      <p:sp>
        <p:nvSpPr>
          <p:cNvPr id="4" name="Plassholder for lysbildenummer 3"/>
          <p:cNvSpPr>
            <a:spLocks noGrp="1"/>
          </p:cNvSpPr>
          <p:nvPr>
            <p:ph type="sldNum" sz="quarter" idx="5"/>
          </p:nvPr>
        </p:nvSpPr>
        <p:spPr/>
        <p:txBody>
          <a:bodyPr/>
          <a:lstStyle/>
          <a:p>
            <a:fld id="{6CB1CEFA-A135-4160-A1D8-852A72CD4DF3}" type="slidenum">
              <a:rPr lang="nb-NO" smtClean="0"/>
              <a:t>3</a:t>
            </a:fld>
            <a:endParaRPr lang="nb-NO"/>
          </a:p>
        </p:txBody>
      </p:sp>
    </p:spTree>
    <p:extLst>
      <p:ext uri="{BB962C8B-B14F-4D97-AF65-F5344CB8AC3E}">
        <p14:creationId xmlns:p14="http://schemas.microsoft.com/office/powerpoint/2010/main" val="426152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noProof="0" dirty="0">
                <a:solidFill>
                  <a:srgbClr val="233542"/>
                </a:solidFill>
                <a:effectLst/>
                <a:latin typeface="Inter"/>
              </a:rPr>
              <a:t>Ålesund kommune er den største kommunen i Møre og Romsdal, med den største byen mellom Bergen og Trondheim.  </a:t>
            </a:r>
          </a:p>
          <a:p>
            <a:pPr algn="l"/>
            <a:r>
              <a:rPr lang="nb-NO" b="0" i="0" noProof="0" dirty="0">
                <a:solidFill>
                  <a:srgbClr val="233542"/>
                </a:solidFill>
                <a:effectLst/>
                <a:latin typeface="Inter"/>
              </a:rPr>
              <a:t>Det lokale næringslivet er både lokalt, nasjonalt og ikke minst internasjonalt orientert. Ålesund er «bygd» på fiske og fangst, og regionen er verdensledende på det marine og maritime området, med flere av landets største fiskebedrifter og oppdrettsselskap.</a:t>
            </a:r>
            <a:br>
              <a:rPr lang="nb-NO" b="0" i="0" noProof="0" dirty="0">
                <a:solidFill>
                  <a:srgbClr val="233542"/>
                </a:solidFill>
                <a:effectLst/>
                <a:latin typeface="Inter"/>
              </a:rPr>
            </a:br>
            <a:r>
              <a:rPr lang="nb-NO" b="0" i="0" noProof="0" dirty="0">
                <a:solidFill>
                  <a:srgbClr val="233542"/>
                </a:solidFill>
                <a:effectLst/>
                <a:latin typeface="Inter"/>
              </a:rPr>
              <a:t>Ålesund er Norges største fiskerihavn, Norges tredje største containerhavn og er landets fjerde største eksporthavn.   </a:t>
            </a:r>
            <a:br>
              <a:rPr lang="nb-NO" b="0" i="0" noProof="0" dirty="0">
                <a:solidFill>
                  <a:srgbClr val="233542"/>
                </a:solidFill>
                <a:effectLst/>
                <a:latin typeface="Inter"/>
              </a:rPr>
            </a:br>
            <a:endParaRPr lang="nb-NO" b="0" i="0" noProof="0" dirty="0">
              <a:solidFill>
                <a:srgbClr val="233542"/>
              </a:solidFill>
              <a:effectLst/>
              <a:latin typeface="Inter"/>
            </a:endParaRPr>
          </a:p>
          <a:p>
            <a:pPr algn="l"/>
            <a:r>
              <a:rPr lang="nb-NO" b="0" i="0" noProof="0" dirty="0">
                <a:solidFill>
                  <a:srgbClr val="233542"/>
                </a:solidFill>
                <a:effectLst/>
                <a:latin typeface="Inter"/>
              </a:rPr>
              <a:t>Kommunen er et av det største kollektivknutepunktet i fylket. 8 millioner passasjerer reiser årlig gjennom fylket med buss, mange av dem til, fra eller gjennom Ålesund.  </a:t>
            </a:r>
          </a:p>
          <a:p>
            <a:pPr algn="l"/>
            <a:r>
              <a:rPr lang="nb-NO" b="0" i="0" noProof="0" dirty="0">
                <a:solidFill>
                  <a:srgbClr val="233542"/>
                </a:solidFill>
                <a:effectLst/>
                <a:latin typeface="Inter"/>
              </a:rPr>
              <a:t>Ålesund by er kjent for sin vakre jugendstil. Tårn, spir og vakre utsmykkinger møter deg som går gatelangs.</a:t>
            </a:r>
          </a:p>
          <a:p>
            <a:pPr algn="l"/>
            <a:r>
              <a:rPr lang="nb-NO" b="0" i="0" noProof="0" dirty="0">
                <a:solidFill>
                  <a:srgbClr val="233542"/>
                </a:solidFill>
                <a:effectLst/>
                <a:latin typeface="Inter"/>
              </a:rPr>
              <a:t>Byen ligger som døråpner til fjordsystemet på Sunnmøre og kommunen er hjem til flere vakre attraksjoner. </a:t>
            </a:r>
          </a:p>
          <a:p>
            <a:pPr algn="l"/>
            <a:r>
              <a:rPr lang="nb-NO" b="0" i="0" noProof="0" dirty="0">
                <a:solidFill>
                  <a:srgbClr val="233542"/>
                </a:solidFill>
                <a:effectLst/>
                <a:latin typeface="Inter"/>
              </a:rPr>
              <a:t>Ålesund er en universitetskommune og har et nært samarbeid med NTNU på Campus Ålesund. </a:t>
            </a:r>
          </a:p>
          <a:p>
            <a:pPr algn="l"/>
            <a:r>
              <a:rPr lang="nb-NO" b="0" i="0" noProof="0" dirty="0">
                <a:solidFill>
                  <a:srgbClr val="233542"/>
                </a:solidFill>
                <a:effectLst/>
                <a:latin typeface="Inter"/>
              </a:rPr>
              <a:t>På Campus Ålesund finner du også Ålesund </a:t>
            </a:r>
            <a:r>
              <a:rPr lang="nb-NO" b="0" i="0" noProof="0" dirty="0" err="1">
                <a:solidFill>
                  <a:srgbClr val="233542"/>
                </a:solidFill>
                <a:effectLst/>
                <a:latin typeface="Inter"/>
              </a:rPr>
              <a:t>framtidslab</a:t>
            </a:r>
            <a:r>
              <a:rPr lang="nb-NO" b="0" i="0" noProof="0" dirty="0">
                <a:solidFill>
                  <a:srgbClr val="233542"/>
                </a:solidFill>
                <a:effectLst/>
                <a:latin typeface="Inter"/>
              </a:rPr>
              <a:t>.</a:t>
            </a:r>
          </a:p>
          <a:p>
            <a:pPr algn="l"/>
            <a:endParaRPr lang="nb-NO" b="0" i="0" noProof="0" dirty="0">
              <a:solidFill>
                <a:srgbClr val="233542"/>
              </a:solidFill>
              <a:effectLst/>
              <a:latin typeface="Inter"/>
            </a:endParaRPr>
          </a:p>
          <a:p>
            <a:pPr algn="l"/>
            <a:r>
              <a:rPr lang="nb-NO" noProof="0" dirty="0">
                <a:hlinkClick r:id="rId3"/>
              </a:rPr>
              <a:t>Fakta om Ålesund - Ålesund kommune (alesund.kommune.no)</a:t>
            </a:r>
            <a:endParaRPr lang="nb-NO" noProof="0" dirty="0"/>
          </a:p>
          <a:p>
            <a:pPr algn="l"/>
            <a:endParaRPr lang="nn-NO" b="0" i="0" dirty="0">
              <a:solidFill>
                <a:srgbClr val="233542"/>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4"/>
              </a:rPr>
              <a:t>Fylkesstatistikk 2023 - 14. Samferdsel (mrfylke.no)</a:t>
            </a:r>
            <a:endParaRPr lang="nn-NO" b="0" i="0" dirty="0">
              <a:solidFill>
                <a:srgbClr val="233542"/>
              </a:solidFill>
              <a:effectLst/>
              <a:latin typeface="Inter"/>
            </a:endParaRPr>
          </a:p>
          <a:p>
            <a:pPr algn="l"/>
            <a:endParaRPr lang="nn-NO" b="0" i="0" dirty="0">
              <a:solidFill>
                <a:srgbClr val="233542"/>
              </a:solidFill>
              <a:effectLst/>
              <a:latin typeface="Inter"/>
            </a:endParaRPr>
          </a:p>
          <a:p>
            <a:pPr algn="l"/>
            <a:endParaRPr lang="nn-NO" b="0" i="0" dirty="0">
              <a:solidFill>
                <a:srgbClr val="233542"/>
              </a:solidFill>
              <a:effectLst/>
              <a:latin typeface="Inter"/>
            </a:endParaRPr>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4</a:t>
            </a:fld>
            <a:endParaRPr lang="nb-NO"/>
          </a:p>
        </p:txBody>
      </p:sp>
    </p:spTree>
    <p:extLst>
      <p:ext uri="{BB962C8B-B14F-4D97-AF65-F5344CB8AC3E}">
        <p14:creationId xmlns:p14="http://schemas.microsoft.com/office/powerpoint/2010/main" val="1075129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Campus har vi høy</a:t>
            </a:r>
            <a:r>
              <a:rPr lang="nb-NO" sz="1200" dirty="0"/>
              <a:t> faglig kvalitet og tett på arbeidslivet. </a:t>
            </a:r>
            <a:r>
              <a:rPr lang="nb-NO" dirty="0"/>
              <a:t>NTNU er midt</a:t>
            </a:r>
            <a:r>
              <a:rPr lang="nb-NO" sz="1200" dirty="0"/>
              <a:t> i en kunnskapsklynge bestående av internasjonale bedrifter.</a:t>
            </a:r>
          </a:p>
          <a:p>
            <a:r>
              <a:rPr lang="nb-NO" sz="1200" dirty="0"/>
              <a:t>Våre studenter får utføre sine oppgaver i nært samarbeid med arbeidslivet</a:t>
            </a:r>
            <a:r>
              <a:rPr lang="nb-NO" sz="1400" dirty="0"/>
              <a:t>. </a:t>
            </a:r>
          </a:p>
          <a:p>
            <a:pPr marL="285750" indent="-285750">
              <a:buFont typeface="Arial" panose="020B0604020202020204" pitchFamily="34" charset="0"/>
              <a:buChar char="•"/>
            </a:pPr>
            <a:r>
              <a:rPr lang="nb-NO" sz="1400" dirty="0"/>
              <a:t>Studentene får jobbe sammen med bedriftene på bachelor- og masteroppgaver</a:t>
            </a:r>
          </a:p>
          <a:p>
            <a:pPr marL="285750" indent="-285750">
              <a:buFont typeface="Arial" panose="020B0604020202020204" pitchFamily="34" charset="0"/>
              <a:buChar char="•"/>
            </a:pPr>
            <a:r>
              <a:rPr lang="nb-NO" sz="1400" dirty="0"/>
              <a:t>Næringslivet støtter forskningsprosjekter med ph.d.-stillinger</a:t>
            </a:r>
          </a:p>
          <a:p>
            <a:pPr marL="285750" indent="-285750">
              <a:buFont typeface="Arial" panose="020B0604020202020204" pitchFamily="34" charset="0"/>
              <a:buChar char="•"/>
            </a:pPr>
            <a:r>
              <a:rPr lang="nb-NO" sz="1400" dirty="0"/>
              <a:t>Vi har to ganger så mange næringslivsansatte som akademiske på campus</a:t>
            </a:r>
          </a:p>
          <a:p>
            <a:pPr marL="285750" indent="-285750">
              <a:buFont typeface="Arial" panose="020B0604020202020204" pitchFamily="34" charset="0"/>
              <a:buChar char="•"/>
            </a:pPr>
            <a:r>
              <a:rPr lang="nb-NO" sz="1400" dirty="0"/>
              <a:t>Samarbeid med rederier om kadettplass</a:t>
            </a:r>
          </a:p>
          <a:p>
            <a:pPr marL="285750" indent="-285750">
              <a:buFont typeface="Arial" panose="020B0604020202020204" pitchFamily="34" charset="0"/>
              <a:buChar char="•"/>
            </a:pPr>
            <a:r>
              <a:rPr lang="nb-NO" sz="1400" dirty="0"/>
              <a:t>Avtaler om bruk av utstyr, spesielt  på nautikk (simulator), helsefag og bygg-ingeniør. </a:t>
            </a:r>
          </a:p>
          <a:p>
            <a:endParaRPr lang="nb-NO" sz="1400" dirty="0"/>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5</a:t>
            </a:fld>
            <a:endParaRPr lang="nb-NO"/>
          </a:p>
        </p:txBody>
      </p:sp>
    </p:spTree>
    <p:extLst>
      <p:ext uri="{BB962C8B-B14F-4D97-AF65-F5344CB8AC3E}">
        <p14:creationId xmlns:p14="http://schemas.microsoft.com/office/powerpoint/2010/main" val="4115596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200" b="0" i="0" u="none" strike="noStrike" baseline="0">
                <a:latin typeface="ArialMT"/>
              </a:rPr>
              <a:t>Hovedaktivitetene i prosjektet er delt inn i tre arbeidspakker. </a:t>
            </a:r>
          </a:p>
          <a:p>
            <a:pPr algn="l"/>
            <a:r>
              <a:rPr lang="nb-NO" sz="1200" b="0" i="0" u="none" strike="noStrike" baseline="0">
                <a:latin typeface="ArialMT"/>
              </a:rPr>
              <a:t>Arbeidspakke 1 inneholder</a:t>
            </a:r>
          </a:p>
          <a:p>
            <a:pPr algn="l"/>
            <a:r>
              <a:rPr lang="nb-NO" sz="1200" b="0" i="0" u="none" strike="noStrike" baseline="0">
                <a:latin typeface="ArialMT"/>
              </a:rPr>
              <a:t>workshops med prosjektpartnerne for å identifisere, konkretisere og dele kunnskap rundt</a:t>
            </a:r>
          </a:p>
          <a:p>
            <a:pPr algn="l"/>
            <a:r>
              <a:rPr lang="nb-NO" sz="1200" b="0" i="0" u="none" strike="noStrike" baseline="0">
                <a:latin typeface="ArialMT"/>
              </a:rPr>
              <a:t>bruken av muliggjørende teknologier. </a:t>
            </a:r>
          </a:p>
          <a:p>
            <a:pPr algn="l"/>
            <a:r>
              <a:rPr lang="nb-NO" sz="1200" b="0" i="0" u="none" strike="noStrike" baseline="0">
                <a:latin typeface="ArialMT"/>
              </a:rPr>
              <a:t>Arbeidspakke 2 er et casestudie av den mest lovende</a:t>
            </a:r>
          </a:p>
          <a:p>
            <a:pPr algn="l"/>
            <a:r>
              <a:rPr lang="nb-NO" sz="1200" b="0" i="0" u="none" strike="noStrike" baseline="0">
                <a:latin typeface="ArialMT"/>
              </a:rPr>
              <a:t>muliggjørende teknologien. </a:t>
            </a:r>
          </a:p>
          <a:p>
            <a:pPr algn="l"/>
            <a:r>
              <a:rPr lang="nb-NO" sz="1200" b="0" i="0" u="none" strike="noStrike" baseline="0">
                <a:latin typeface="ArialMT"/>
              </a:rPr>
              <a:t>Arbeidspakke 3 vil være en studie for å identifisere hvorvidt</a:t>
            </a:r>
          </a:p>
          <a:p>
            <a:pPr algn="l"/>
            <a:r>
              <a:rPr lang="nb-NO" sz="1200" b="0" i="0" u="none" strike="noStrike" baseline="0">
                <a:latin typeface="ArialMT"/>
              </a:rPr>
              <a:t>læringseffekten er tilstrekkelig med den muliggjørende teknologien.</a:t>
            </a:r>
          </a:p>
          <a:p>
            <a:pPr algn="l"/>
            <a:endParaRPr lang="nb-NO" sz="1200" b="0" i="0" u="none" strike="noStrike" baseline="0">
              <a:latin typeface="ArialMT"/>
            </a:endParaRPr>
          </a:p>
          <a:p>
            <a:pPr algn="l"/>
            <a:r>
              <a:rPr lang="nb-NO" sz="1800" b="1" i="0" u="none" strike="noStrike" baseline="0">
                <a:latin typeface="Arial-BoldMT"/>
              </a:rPr>
              <a:t>Arbeidspakke 1 </a:t>
            </a:r>
            <a:r>
              <a:rPr lang="nb-NO" sz="1800" b="0" i="0" u="none" strike="noStrike" baseline="0">
                <a:latin typeface="ArialMT"/>
              </a:rPr>
              <a:t>har som mål å bidra til erfaringsutveksling og kunnskapsdeling i det</a:t>
            </a:r>
          </a:p>
          <a:p>
            <a:pPr algn="l"/>
            <a:r>
              <a:rPr lang="nb-NO" sz="1800" b="0" i="0" u="none" strike="noStrike" baseline="0">
                <a:latin typeface="ArialMT"/>
              </a:rPr>
              <a:t>maritime miljøet om fremtidens simuleringsteknologi. Arbeidspakken er lagt opp som en</a:t>
            </a:r>
          </a:p>
          <a:p>
            <a:pPr algn="l"/>
            <a:r>
              <a:rPr lang="nb-NO" sz="1800" b="0" i="0" u="none" strike="noStrike" baseline="0">
                <a:latin typeface="ArialMT"/>
              </a:rPr>
              <a:t>serie arbeidsgruppemøter (workshops) over 3 år med samarbeidspartnere. Dette er for å</a:t>
            </a:r>
          </a:p>
          <a:p>
            <a:pPr algn="l"/>
            <a:r>
              <a:rPr lang="nb-NO" sz="1800" b="0" i="0" u="none" strike="noStrike" baseline="0">
                <a:latin typeface="ArialMT"/>
              </a:rPr>
              <a:t>identifisere mulige teknologiske løsninger, samt dele erfaringer rundt forsøk/bruk og konkrete</a:t>
            </a:r>
          </a:p>
          <a:p>
            <a:pPr algn="l"/>
            <a:r>
              <a:rPr lang="nb-NO" sz="1800" b="0" i="0" u="none" strike="noStrike" baseline="0">
                <a:latin typeface="ArialMT"/>
              </a:rPr>
              <a:t>caser.</a:t>
            </a:r>
          </a:p>
          <a:p>
            <a:pPr algn="l"/>
            <a:r>
              <a:rPr lang="nb-NO" sz="1800" b="1" i="0" u="none" strike="noStrike" baseline="0">
                <a:latin typeface="Arial-BoldMT"/>
              </a:rPr>
              <a:t>Arbeidspakke 2 </a:t>
            </a:r>
            <a:r>
              <a:rPr lang="nb-NO" sz="1800" b="0" i="0" u="none" strike="noStrike" baseline="0">
                <a:latin typeface="ArialMT"/>
              </a:rPr>
              <a:t>bruker muliggjørende teknologi for å teste ut mulige alternative løsninger</a:t>
            </a:r>
          </a:p>
          <a:p>
            <a:pPr algn="l"/>
            <a:r>
              <a:rPr lang="nb-NO" sz="1800" b="0" i="0" u="none" strike="noStrike" baseline="0">
                <a:latin typeface="ArialMT"/>
              </a:rPr>
              <a:t>for maritim trening og øving, der det p.t. er VR-teknologi som viser størst potensiale. Hvis</a:t>
            </a:r>
          </a:p>
          <a:p>
            <a:pPr algn="l"/>
            <a:r>
              <a:rPr lang="nb-NO" sz="1800" b="0" i="0" u="none" strike="noStrike" baseline="0">
                <a:latin typeface="ArialMT"/>
              </a:rPr>
              <a:t>man kan erstatte stedbundet teknologiske </a:t>
            </a:r>
            <a:r>
              <a:rPr lang="nb-NO" sz="1800" b="0" i="0" u="none" strike="noStrike" baseline="0" err="1">
                <a:latin typeface="ArialMT"/>
              </a:rPr>
              <a:t>løsininger</a:t>
            </a:r>
            <a:r>
              <a:rPr lang="nb-NO" sz="1800" b="0" i="0" u="none" strike="noStrike" baseline="0">
                <a:latin typeface="ArialMT"/>
              </a:rPr>
              <a:t> med mobile løsninger, vil dette har svært</a:t>
            </a:r>
          </a:p>
          <a:p>
            <a:pPr algn="l"/>
            <a:r>
              <a:rPr lang="nb-NO" sz="1800" b="0" i="0" u="none" strike="noStrike" baseline="0">
                <a:latin typeface="ArialMT"/>
              </a:rPr>
              <a:t>gunstige konsekvenser for maritim næring i sin helhet. I arbeidspakke 2 er altså fokus på mulige</a:t>
            </a:r>
          </a:p>
          <a:p>
            <a:pPr algn="l"/>
            <a:r>
              <a:rPr lang="nb-NO" sz="1800" b="0" i="0" u="none" strike="noStrike" baseline="0">
                <a:latin typeface="ArialMT"/>
              </a:rPr>
              <a:t>bruksområder.</a:t>
            </a:r>
          </a:p>
          <a:p>
            <a:pPr algn="l"/>
            <a:r>
              <a:rPr lang="nb-NO" sz="1800" b="1" i="0" u="none" strike="noStrike" baseline="0">
                <a:latin typeface="Arial-BoldMT"/>
              </a:rPr>
              <a:t>Arbeidspakke 3 </a:t>
            </a:r>
            <a:r>
              <a:rPr lang="nb-NO" sz="1800" b="0" i="0" u="none" strike="noStrike" baseline="0">
                <a:latin typeface="ArialMT"/>
              </a:rPr>
              <a:t>vil gjennomføre en RCT-studie, med fokus på læringseffekt. Formålet er</a:t>
            </a:r>
          </a:p>
          <a:p>
            <a:pPr algn="l"/>
            <a:r>
              <a:rPr lang="nb-NO" sz="1800" b="0" i="0" u="none" strike="noStrike" baseline="0">
                <a:latin typeface="ArialMT"/>
              </a:rPr>
              <a:t>å bedre forstå og bidra til å utvide forskningsfronten innenfor muliggjørende teknologier og</a:t>
            </a:r>
          </a:p>
          <a:p>
            <a:pPr algn="l"/>
            <a:r>
              <a:rPr lang="nb-NO" sz="1800" b="0" i="0" u="none" strike="noStrike" baseline="0">
                <a:latin typeface="ArialMT"/>
              </a:rPr>
              <a:t>gevinsten av simulatortrening i maritim utdanning.</a:t>
            </a:r>
          </a:p>
          <a:p>
            <a:pPr algn="l"/>
            <a:r>
              <a:rPr lang="nb-NO" sz="1800" b="0" i="0" u="none" strike="noStrike" baseline="0">
                <a:latin typeface="ArialMT"/>
              </a:rPr>
              <a:t>Resultatene som forventes oppnådd er at en har økt kompetansen innenfor muliggjørende</a:t>
            </a:r>
          </a:p>
          <a:p>
            <a:pPr algn="l"/>
            <a:r>
              <a:rPr lang="nb-NO" sz="1800" b="0" i="0" u="none" strike="noStrike" baseline="0">
                <a:latin typeface="ArialMT"/>
              </a:rPr>
              <a:t>simulatorteknologier, forbedret tilgangen til maritime simulatorer gjennom muliggjørende</a:t>
            </a:r>
          </a:p>
          <a:p>
            <a:pPr algn="l"/>
            <a:r>
              <a:rPr lang="nb-NO" sz="1800" b="0" i="0" u="none" strike="noStrike" baseline="0">
                <a:latin typeface="ArialMT"/>
              </a:rPr>
              <a:t>teknologier (eksempelvis VR), samt økt samarbeidspartnernes forståelse for og bruk av</a:t>
            </a:r>
          </a:p>
          <a:p>
            <a:pPr algn="l"/>
            <a:r>
              <a:rPr lang="nb-NO" sz="1800" b="0" i="0" u="none" strike="noStrike" baseline="0">
                <a:latin typeface="ArialMT"/>
              </a:rPr>
              <a:t>muliggjørende simulatorteknologier. Kombinasjonen av akademia og private/offentlige maritime</a:t>
            </a:r>
          </a:p>
          <a:p>
            <a:pPr algn="l"/>
            <a:r>
              <a:rPr lang="nb-NO" sz="1800" b="0" i="0" u="none" strike="noStrike" baseline="0">
                <a:latin typeface="ArialMT"/>
              </a:rPr>
              <a:t>aktører vil bidra til å styrke samarbeid og erfaringsdeling mellom partene, samt besørge</a:t>
            </a:r>
          </a:p>
          <a:p>
            <a:pPr algn="l"/>
            <a:r>
              <a:rPr lang="nb-NO" sz="1800" b="0" i="0" u="none" strike="noStrike" baseline="0" err="1">
                <a:latin typeface="ArialMT"/>
              </a:rPr>
              <a:t>praksisnær</a:t>
            </a:r>
            <a:r>
              <a:rPr lang="nb-NO" sz="1800" b="0" i="0" u="none" strike="noStrike" baseline="0">
                <a:latin typeface="ArialMT"/>
              </a:rPr>
              <a:t> og oppdatert kunnskap til akademia. Potensielt sett kan resultatet av prosjektet</a:t>
            </a:r>
          </a:p>
          <a:p>
            <a:pPr algn="l"/>
            <a:r>
              <a:rPr lang="nb-NO" sz="1800" b="0" i="0" u="none" strike="noStrike" baseline="0">
                <a:latin typeface="ArialMT"/>
              </a:rPr>
              <a:t>bidra til å radikalt endre kostnadsmodellen og tilgangen til simuleringstjenester, noe som kan</a:t>
            </a:r>
          </a:p>
          <a:p>
            <a:pPr algn="l"/>
            <a:r>
              <a:rPr lang="nb-NO" sz="1800" b="0" i="0" u="none" strike="noStrike" baseline="0">
                <a:latin typeface="ArialMT"/>
              </a:rPr>
              <a:t>føre til reduserte kostnader og bedre tilgang til simuleringsverktøy for fremtiden maritime</a:t>
            </a:r>
          </a:p>
          <a:p>
            <a:pPr algn="l"/>
            <a:r>
              <a:rPr lang="nb-NO" sz="1800" b="0" i="0" u="none" strike="noStrike" baseline="0">
                <a:latin typeface="ArialMT"/>
              </a:rPr>
              <a:t>utdanning.</a:t>
            </a:r>
            <a:endParaRPr lang="nb-NO"/>
          </a:p>
          <a:p>
            <a:endParaRPr lang="nb-NO"/>
          </a:p>
        </p:txBody>
      </p:sp>
      <p:sp>
        <p:nvSpPr>
          <p:cNvPr id="4" name="Plassholder for lysbildenummer 3"/>
          <p:cNvSpPr>
            <a:spLocks noGrp="1"/>
          </p:cNvSpPr>
          <p:nvPr>
            <p:ph type="sldNum" sz="quarter" idx="5"/>
          </p:nvPr>
        </p:nvSpPr>
        <p:spPr/>
        <p:txBody>
          <a:bodyPr/>
          <a:lstStyle/>
          <a:p>
            <a:fld id="{D9CAA1AE-44CB-49AE-87E8-AA9CFBE6DB51}" type="slidenum">
              <a:rPr lang="nb-NO" smtClean="0"/>
              <a:t>8</a:t>
            </a:fld>
            <a:endParaRPr lang="nb-NO"/>
          </a:p>
        </p:txBody>
      </p:sp>
    </p:spTree>
    <p:extLst>
      <p:ext uri="{BB962C8B-B14F-4D97-AF65-F5344CB8AC3E}">
        <p14:creationId xmlns:p14="http://schemas.microsoft.com/office/powerpoint/2010/main" val="347494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noProof="0" dirty="0"/>
          </a:p>
        </p:txBody>
      </p:sp>
      <p:sp>
        <p:nvSpPr>
          <p:cNvPr id="4" name="Plassholder for lysbildenummer 3"/>
          <p:cNvSpPr>
            <a:spLocks noGrp="1"/>
          </p:cNvSpPr>
          <p:nvPr>
            <p:ph type="sldNum" sz="quarter" idx="5"/>
          </p:nvPr>
        </p:nvSpPr>
        <p:spPr/>
        <p:txBody>
          <a:bodyPr/>
          <a:lstStyle/>
          <a:p>
            <a:fld id="{E371EE1D-63D4-4EB8-8767-0D9156C73A0E}" type="slidenum">
              <a:rPr lang="en-US" smtClean="0"/>
              <a:t>10</a:t>
            </a:fld>
            <a:endParaRPr lang="en-US"/>
          </a:p>
        </p:txBody>
      </p:sp>
      <p:sp>
        <p:nvSpPr>
          <p:cNvPr id="5" name="Footer Placeholder 4">
            <a:extLst>
              <a:ext uri="{FF2B5EF4-FFF2-40B4-BE49-F238E27FC236}">
                <a16:creationId xmlns:a16="http://schemas.microsoft.com/office/drawing/2014/main" id="{1676135A-B808-4DEA-A444-71DA4AF59EC0}"/>
              </a:ext>
            </a:extLst>
          </p:cNvPr>
          <p:cNvSpPr>
            <a:spLocks noGrp="1"/>
          </p:cNvSpPr>
          <p:nvPr>
            <p:ph type="ftr" sz="quarter" idx="4"/>
          </p:nvPr>
        </p:nvSpPr>
        <p:spPr/>
        <p:txBody>
          <a:bodyPr/>
          <a:lstStyle/>
          <a:p>
            <a:r>
              <a:rPr lang="en-US"/>
              <a:t>asdasdasd</a:t>
            </a:r>
          </a:p>
        </p:txBody>
      </p:sp>
    </p:spTree>
    <p:extLst>
      <p:ext uri="{BB962C8B-B14F-4D97-AF65-F5344CB8AC3E}">
        <p14:creationId xmlns:p14="http://schemas.microsoft.com/office/powerpoint/2010/main" val="3897037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A74DAD-4C36-34C5-18A6-CA00A164DDF4}"/>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505BBD5-3167-0136-DB85-4E55EC8AA2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47397091-3CEC-CB21-C5FA-7870AEC7D80F}"/>
              </a:ext>
            </a:extLst>
          </p:cNvPr>
          <p:cNvSpPr>
            <a:spLocks noGrp="1"/>
          </p:cNvSpPr>
          <p:nvPr>
            <p:ph type="dt" sz="half" idx="10"/>
          </p:nvPr>
        </p:nvSpPr>
        <p:spPr>
          <a:xfrm>
            <a:off x="838200" y="6356350"/>
            <a:ext cx="2743200" cy="365125"/>
          </a:xfrm>
          <a:prstGeom prst="rect">
            <a:avLst/>
          </a:prstGeom>
        </p:spPr>
        <p:txBody>
          <a:bodyPr/>
          <a:lstStyle/>
          <a:p>
            <a:fld id="{36597DAB-78AB-E142-8640-E260F9A58F0B}" type="datetimeFigureOut">
              <a:rPr lang="nb-NO" smtClean="0"/>
              <a:t>27.11.2024</a:t>
            </a:fld>
            <a:endParaRPr lang="nb-NO"/>
          </a:p>
        </p:txBody>
      </p:sp>
      <p:sp>
        <p:nvSpPr>
          <p:cNvPr id="5" name="Plassholder for bunntekst 4">
            <a:extLst>
              <a:ext uri="{FF2B5EF4-FFF2-40B4-BE49-F238E27FC236}">
                <a16:creationId xmlns:a16="http://schemas.microsoft.com/office/drawing/2014/main" id="{B9FA919C-0797-88DA-2842-11810578FD7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74BA063-35A5-048A-F69F-FCB5DDA9FD40}"/>
              </a:ext>
            </a:extLst>
          </p:cNvPr>
          <p:cNvSpPr>
            <a:spLocks noGrp="1"/>
          </p:cNvSpPr>
          <p:nvPr>
            <p:ph type="sldNum" sz="quarter" idx="12"/>
          </p:nvPr>
        </p:nvSpPr>
        <p:spPr/>
        <p:txBody>
          <a:bodyPr/>
          <a:lstStyle/>
          <a:p>
            <a:fld id="{5F629E50-A7C4-1F47-AEF3-A731CEAAACED}" type="slidenum">
              <a:rPr lang="nb-NO" smtClean="0"/>
              <a:t>‹#›</a:t>
            </a:fld>
            <a:endParaRPr lang="nb-NO"/>
          </a:p>
        </p:txBody>
      </p:sp>
    </p:spTree>
    <p:extLst>
      <p:ext uri="{BB962C8B-B14F-4D97-AF65-F5344CB8AC3E}">
        <p14:creationId xmlns:p14="http://schemas.microsoft.com/office/powerpoint/2010/main" val="284545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FAEE4A-37FE-02F0-1AF6-EFC28689A64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7BCAA4F6-9CD2-F577-937A-9206812A370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EACCCB-D739-9CB8-DBFB-F211C49299A6}"/>
              </a:ext>
            </a:extLst>
          </p:cNvPr>
          <p:cNvSpPr>
            <a:spLocks noGrp="1"/>
          </p:cNvSpPr>
          <p:nvPr>
            <p:ph type="dt" sz="half" idx="10"/>
          </p:nvPr>
        </p:nvSpPr>
        <p:spPr>
          <a:xfrm>
            <a:off x="838200" y="6356350"/>
            <a:ext cx="2743200" cy="365125"/>
          </a:xfrm>
          <a:prstGeom prst="rect">
            <a:avLst/>
          </a:prstGeom>
        </p:spPr>
        <p:txBody>
          <a:bodyPr/>
          <a:lstStyle/>
          <a:p>
            <a:fld id="{36597DAB-78AB-E142-8640-E260F9A58F0B}" type="datetimeFigureOut">
              <a:rPr lang="nb-NO" smtClean="0"/>
              <a:t>27.11.2024</a:t>
            </a:fld>
            <a:endParaRPr lang="nb-NO"/>
          </a:p>
        </p:txBody>
      </p:sp>
      <p:sp>
        <p:nvSpPr>
          <p:cNvPr id="5" name="Plassholder for bunntekst 4">
            <a:extLst>
              <a:ext uri="{FF2B5EF4-FFF2-40B4-BE49-F238E27FC236}">
                <a16:creationId xmlns:a16="http://schemas.microsoft.com/office/drawing/2014/main" id="{54408B97-527C-51ED-8DAA-1780B94DDA2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DFF6E2E-9331-E327-4ECD-12BB61025576}"/>
              </a:ext>
            </a:extLst>
          </p:cNvPr>
          <p:cNvSpPr>
            <a:spLocks noGrp="1"/>
          </p:cNvSpPr>
          <p:nvPr>
            <p:ph type="sldNum" sz="quarter" idx="12"/>
          </p:nvPr>
        </p:nvSpPr>
        <p:spPr/>
        <p:txBody>
          <a:bodyPr/>
          <a:lstStyle/>
          <a:p>
            <a:fld id="{5F629E50-A7C4-1F47-AEF3-A731CEAAACED}" type="slidenum">
              <a:rPr lang="nb-NO" smtClean="0"/>
              <a:t>‹#›</a:t>
            </a:fld>
            <a:endParaRPr lang="nb-NO"/>
          </a:p>
        </p:txBody>
      </p:sp>
    </p:spTree>
    <p:extLst>
      <p:ext uri="{BB962C8B-B14F-4D97-AF65-F5344CB8AC3E}">
        <p14:creationId xmlns:p14="http://schemas.microsoft.com/office/powerpoint/2010/main" val="192430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B84E01A-8D9F-5866-DD01-C8B7D407DD44}"/>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E17CB25-7389-239C-B2E4-6E14E48B620A}"/>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8405179-C5A3-826A-CB7A-7BEDE246363A}"/>
              </a:ext>
            </a:extLst>
          </p:cNvPr>
          <p:cNvSpPr>
            <a:spLocks noGrp="1"/>
          </p:cNvSpPr>
          <p:nvPr>
            <p:ph type="dt" sz="half" idx="10"/>
          </p:nvPr>
        </p:nvSpPr>
        <p:spPr>
          <a:xfrm>
            <a:off x="838200" y="6356350"/>
            <a:ext cx="2743200" cy="365125"/>
          </a:xfrm>
          <a:prstGeom prst="rect">
            <a:avLst/>
          </a:prstGeom>
        </p:spPr>
        <p:txBody>
          <a:bodyPr/>
          <a:lstStyle/>
          <a:p>
            <a:fld id="{36597DAB-78AB-E142-8640-E260F9A58F0B}" type="datetimeFigureOut">
              <a:rPr lang="nb-NO" smtClean="0"/>
              <a:t>27.11.2024</a:t>
            </a:fld>
            <a:endParaRPr lang="nb-NO"/>
          </a:p>
        </p:txBody>
      </p:sp>
      <p:sp>
        <p:nvSpPr>
          <p:cNvPr id="5" name="Plassholder for bunntekst 4">
            <a:extLst>
              <a:ext uri="{FF2B5EF4-FFF2-40B4-BE49-F238E27FC236}">
                <a16:creationId xmlns:a16="http://schemas.microsoft.com/office/drawing/2014/main" id="{2B5776C3-9F04-48CC-39AA-75408B56DF0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2F272E0-D674-6EAE-0633-E0A0A5026F79}"/>
              </a:ext>
            </a:extLst>
          </p:cNvPr>
          <p:cNvSpPr>
            <a:spLocks noGrp="1"/>
          </p:cNvSpPr>
          <p:nvPr>
            <p:ph type="sldNum" sz="quarter" idx="12"/>
          </p:nvPr>
        </p:nvSpPr>
        <p:spPr/>
        <p:txBody>
          <a:bodyPr/>
          <a:lstStyle/>
          <a:p>
            <a:fld id="{5F629E50-A7C4-1F47-AEF3-A731CEAAACED}" type="slidenum">
              <a:rPr lang="nb-NO" smtClean="0"/>
              <a:t>‹#›</a:t>
            </a:fld>
            <a:endParaRPr lang="nb-NO"/>
          </a:p>
        </p:txBody>
      </p:sp>
    </p:spTree>
    <p:extLst>
      <p:ext uri="{BB962C8B-B14F-4D97-AF65-F5344CB8AC3E}">
        <p14:creationId xmlns:p14="http://schemas.microsoft.com/office/powerpoint/2010/main" val="25483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977825-FB82-2C49-8B9D-B64D4C570F4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AC02178-7E6B-24D9-E925-B3775361E9D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09B6D65-D073-497B-F3C0-EAB416C4C411}"/>
              </a:ext>
            </a:extLst>
          </p:cNvPr>
          <p:cNvSpPr>
            <a:spLocks noGrp="1"/>
          </p:cNvSpPr>
          <p:nvPr>
            <p:ph type="dt" sz="half" idx="10"/>
          </p:nvPr>
        </p:nvSpPr>
        <p:spPr>
          <a:xfrm>
            <a:off x="838200" y="6356350"/>
            <a:ext cx="2743200" cy="365125"/>
          </a:xfrm>
          <a:prstGeom prst="rect">
            <a:avLst/>
          </a:prstGeom>
        </p:spPr>
        <p:txBody>
          <a:bodyPr/>
          <a:lstStyle/>
          <a:p>
            <a:fld id="{36597DAB-78AB-E142-8640-E260F9A58F0B}" type="datetimeFigureOut">
              <a:rPr lang="nb-NO" smtClean="0"/>
              <a:t>27.11.2024</a:t>
            </a:fld>
            <a:endParaRPr lang="nb-NO"/>
          </a:p>
        </p:txBody>
      </p:sp>
      <p:sp>
        <p:nvSpPr>
          <p:cNvPr id="5" name="Plassholder for bunntekst 4">
            <a:extLst>
              <a:ext uri="{FF2B5EF4-FFF2-40B4-BE49-F238E27FC236}">
                <a16:creationId xmlns:a16="http://schemas.microsoft.com/office/drawing/2014/main" id="{256E957E-0D21-0CBC-013E-4A9E35B4043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AC7EA0C-8145-F4B3-31E6-2AC3A4D0FAD4}"/>
              </a:ext>
            </a:extLst>
          </p:cNvPr>
          <p:cNvSpPr>
            <a:spLocks noGrp="1"/>
          </p:cNvSpPr>
          <p:nvPr>
            <p:ph type="sldNum" sz="quarter" idx="12"/>
          </p:nvPr>
        </p:nvSpPr>
        <p:spPr/>
        <p:txBody>
          <a:bodyPr/>
          <a:lstStyle/>
          <a:p>
            <a:fld id="{5F629E50-A7C4-1F47-AEF3-A731CEAAACED}" type="slidenum">
              <a:rPr lang="nb-NO" smtClean="0"/>
              <a:t>‹#›</a:t>
            </a:fld>
            <a:endParaRPr lang="nb-NO"/>
          </a:p>
        </p:txBody>
      </p:sp>
    </p:spTree>
    <p:extLst>
      <p:ext uri="{BB962C8B-B14F-4D97-AF65-F5344CB8AC3E}">
        <p14:creationId xmlns:p14="http://schemas.microsoft.com/office/powerpoint/2010/main" val="332538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E1350E-8EBD-DD22-347B-AD076AE5DB7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3CCD4FE-5447-019E-F5AC-7B8BDECFCB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69AC9A2-2388-F284-1698-105BF5BCCCE7}"/>
              </a:ext>
            </a:extLst>
          </p:cNvPr>
          <p:cNvSpPr>
            <a:spLocks noGrp="1"/>
          </p:cNvSpPr>
          <p:nvPr>
            <p:ph type="dt" sz="half" idx="10"/>
          </p:nvPr>
        </p:nvSpPr>
        <p:spPr>
          <a:xfrm>
            <a:off x="838200" y="6356350"/>
            <a:ext cx="2743200" cy="365125"/>
          </a:xfrm>
          <a:prstGeom prst="rect">
            <a:avLst/>
          </a:prstGeom>
        </p:spPr>
        <p:txBody>
          <a:bodyPr/>
          <a:lstStyle/>
          <a:p>
            <a:fld id="{36597DAB-78AB-E142-8640-E260F9A58F0B}" type="datetimeFigureOut">
              <a:rPr lang="nb-NO" smtClean="0"/>
              <a:t>27.11.2024</a:t>
            </a:fld>
            <a:endParaRPr lang="nb-NO"/>
          </a:p>
        </p:txBody>
      </p:sp>
      <p:sp>
        <p:nvSpPr>
          <p:cNvPr id="5" name="Plassholder for bunntekst 4">
            <a:extLst>
              <a:ext uri="{FF2B5EF4-FFF2-40B4-BE49-F238E27FC236}">
                <a16:creationId xmlns:a16="http://schemas.microsoft.com/office/drawing/2014/main" id="{CD9C3309-578A-D3FC-936F-36C2931E982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A656592-68BA-4E35-6424-541D489316CD}"/>
              </a:ext>
            </a:extLst>
          </p:cNvPr>
          <p:cNvSpPr>
            <a:spLocks noGrp="1"/>
          </p:cNvSpPr>
          <p:nvPr>
            <p:ph type="sldNum" sz="quarter" idx="12"/>
          </p:nvPr>
        </p:nvSpPr>
        <p:spPr/>
        <p:txBody>
          <a:bodyPr/>
          <a:lstStyle/>
          <a:p>
            <a:fld id="{5F629E50-A7C4-1F47-AEF3-A731CEAAACED}" type="slidenum">
              <a:rPr lang="nb-NO" smtClean="0"/>
              <a:t>‹#›</a:t>
            </a:fld>
            <a:endParaRPr lang="nb-NO"/>
          </a:p>
        </p:txBody>
      </p:sp>
    </p:spTree>
    <p:extLst>
      <p:ext uri="{BB962C8B-B14F-4D97-AF65-F5344CB8AC3E}">
        <p14:creationId xmlns:p14="http://schemas.microsoft.com/office/powerpoint/2010/main" val="368690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DF9BA9-399A-C208-E916-35B1516FAF2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CC34EE8-84FA-BFA8-3AC7-91404D87D375}"/>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617224D-3F0B-7294-8334-EBF5E943D70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C5966BF-F209-1772-8BDB-5EE37603B775}"/>
              </a:ext>
            </a:extLst>
          </p:cNvPr>
          <p:cNvSpPr>
            <a:spLocks noGrp="1"/>
          </p:cNvSpPr>
          <p:nvPr>
            <p:ph type="dt" sz="half" idx="10"/>
          </p:nvPr>
        </p:nvSpPr>
        <p:spPr>
          <a:xfrm>
            <a:off x="838200" y="6356350"/>
            <a:ext cx="2743200" cy="365125"/>
          </a:xfrm>
          <a:prstGeom prst="rect">
            <a:avLst/>
          </a:prstGeom>
        </p:spPr>
        <p:txBody>
          <a:bodyPr/>
          <a:lstStyle/>
          <a:p>
            <a:fld id="{36597DAB-78AB-E142-8640-E260F9A58F0B}" type="datetimeFigureOut">
              <a:rPr lang="nb-NO" smtClean="0"/>
              <a:t>27.11.2024</a:t>
            </a:fld>
            <a:endParaRPr lang="nb-NO"/>
          </a:p>
        </p:txBody>
      </p:sp>
      <p:sp>
        <p:nvSpPr>
          <p:cNvPr id="6" name="Plassholder for bunntekst 5">
            <a:extLst>
              <a:ext uri="{FF2B5EF4-FFF2-40B4-BE49-F238E27FC236}">
                <a16:creationId xmlns:a16="http://schemas.microsoft.com/office/drawing/2014/main" id="{5590DC30-CE7B-68E4-3E8C-8397B28CD84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4F58399-DA0F-FC39-7A09-44CAFF8A5105}"/>
              </a:ext>
            </a:extLst>
          </p:cNvPr>
          <p:cNvSpPr>
            <a:spLocks noGrp="1"/>
          </p:cNvSpPr>
          <p:nvPr>
            <p:ph type="sldNum" sz="quarter" idx="12"/>
          </p:nvPr>
        </p:nvSpPr>
        <p:spPr/>
        <p:txBody>
          <a:bodyPr/>
          <a:lstStyle/>
          <a:p>
            <a:fld id="{5F629E50-A7C4-1F47-AEF3-A731CEAAACED}" type="slidenum">
              <a:rPr lang="nb-NO" smtClean="0"/>
              <a:t>‹#›</a:t>
            </a:fld>
            <a:endParaRPr lang="nb-NO"/>
          </a:p>
        </p:txBody>
      </p:sp>
    </p:spTree>
    <p:extLst>
      <p:ext uri="{BB962C8B-B14F-4D97-AF65-F5344CB8AC3E}">
        <p14:creationId xmlns:p14="http://schemas.microsoft.com/office/powerpoint/2010/main" val="2899156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EF94E1-5787-5710-E64B-DCEF464CD34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539254D-5415-5187-5C40-A36F06A75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D37B04B-766B-4C58-F5EF-53EF0576A77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CB48F0-BB47-1AA8-9749-E1CFBE2587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C279048-313D-95F4-8327-823E0960E2F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D03903E-0B30-EA10-2A8A-C9F16531A1BA}"/>
              </a:ext>
            </a:extLst>
          </p:cNvPr>
          <p:cNvSpPr>
            <a:spLocks noGrp="1"/>
          </p:cNvSpPr>
          <p:nvPr>
            <p:ph type="dt" sz="half" idx="10"/>
          </p:nvPr>
        </p:nvSpPr>
        <p:spPr>
          <a:xfrm>
            <a:off x="838200" y="6356350"/>
            <a:ext cx="2743200" cy="365125"/>
          </a:xfrm>
          <a:prstGeom prst="rect">
            <a:avLst/>
          </a:prstGeom>
        </p:spPr>
        <p:txBody>
          <a:bodyPr/>
          <a:lstStyle/>
          <a:p>
            <a:fld id="{36597DAB-78AB-E142-8640-E260F9A58F0B}" type="datetimeFigureOut">
              <a:rPr lang="nb-NO" smtClean="0"/>
              <a:t>27.11.2024</a:t>
            </a:fld>
            <a:endParaRPr lang="nb-NO"/>
          </a:p>
        </p:txBody>
      </p:sp>
      <p:sp>
        <p:nvSpPr>
          <p:cNvPr id="8" name="Plassholder for bunntekst 7">
            <a:extLst>
              <a:ext uri="{FF2B5EF4-FFF2-40B4-BE49-F238E27FC236}">
                <a16:creationId xmlns:a16="http://schemas.microsoft.com/office/drawing/2014/main" id="{694EA0AD-7A12-85DD-45F1-A88ED4B1D1F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85FA3F0-8047-9F0E-6857-10C1473D149A}"/>
              </a:ext>
            </a:extLst>
          </p:cNvPr>
          <p:cNvSpPr>
            <a:spLocks noGrp="1"/>
          </p:cNvSpPr>
          <p:nvPr>
            <p:ph type="sldNum" sz="quarter" idx="12"/>
          </p:nvPr>
        </p:nvSpPr>
        <p:spPr/>
        <p:txBody>
          <a:bodyPr/>
          <a:lstStyle/>
          <a:p>
            <a:fld id="{5F629E50-A7C4-1F47-AEF3-A731CEAAACED}" type="slidenum">
              <a:rPr lang="nb-NO" smtClean="0"/>
              <a:t>‹#›</a:t>
            </a:fld>
            <a:endParaRPr lang="nb-NO"/>
          </a:p>
        </p:txBody>
      </p:sp>
    </p:spTree>
    <p:extLst>
      <p:ext uri="{BB962C8B-B14F-4D97-AF65-F5344CB8AC3E}">
        <p14:creationId xmlns:p14="http://schemas.microsoft.com/office/powerpoint/2010/main" val="399220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8D6074-9BAA-9F91-B482-EB7F7616544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39BD2B9-A364-28D7-E0FB-B8BFA87A0035}"/>
              </a:ext>
            </a:extLst>
          </p:cNvPr>
          <p:cNvSpPr>
            <a:spLocks noGrp="1"/>
          </p:cNvSpPr>
          <p:nvPr>
            <p:ph type="dt" sz="half" idx="10"/>
          </p:nvPr>
        </p:nvSpPr>
        <p:spPr>
          <a:xfrm>
            <a:off x="838200" y="6356350"/>
            <a:ext cx="2743200" cy="365125"/>
          </a:xfrm>
          <a:prstGeom prst="rect">
            <a:avLst/>
          </a:prstGeom>
        </p:spPr>
        <p:txBody>
          <a:bodyPr/>
          <a:lstStyle/>
          <a:p>
            <a:fld id="{36597DAB-78AB-E142-8640-E260F9A58F0B}" type="datetimeFigureOut">
              <a:rPr lang="nb-NO" smtClean="0"/>
              <a:t>27.11.2024</a:t>
            </a:fld>
            <a:endParaRPr lang="nb-NO"/>
          </a:p>
        </p:txBody>
      </p:sp>
      <p:sp>
        <p:nvSpPr>
          <p:cNvPr id="4" name="Plassholder for bunntekst 3">
            <a:extLst>
              <a:ext uri="{FF2B5EF4-FFF2-40B4-BE49-F238E27FC236}">
                <a16:creationId xmlns:a16="http://schemas.microsoft.com/office/drawing/2014/main" id="{84D74A8A-6FE4-63E7-478C-A7EE4BCCD9E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2B404C2-0CD5-E855-FE73-9C4FBCD3822F}"/>
              </a:ext>
            </a:extLst>
          </p:cNvPr>
          <p:cNvSpPr>
            <a:spLocks noGrp="1"/>
          </p:cNvSpPr>
          <p:nvPr>
            <p:ph type="sldNum" sz="quarter" idx="12"/>
          </p:nvPr>
        </p:nvSpPr>
        <p:spPr/>
        <p:txBody>
          <a:bodyPr/>
          <a:lstStyle/>
          <a:p>
            <a:fld id="{5F629E50-A7C4-1F47-AEF3-A731CEAAACED}" type="slidenum">
              <a:rPr lang="nb-NO" smtClean="0"/>
              <a:t>‹#›</a:t>
            </a:fld>
            <a:endParaRPr lang="nb-NO"/>
          </a:p>
        </p:txBody>
      </p:sp>
    </p:spTree>
    <p:extLst>
      <p:ext uri="{BB962C8B-B14F-4D97-AF65-F5344CB8AC3E}">
        <p14:creationId xmlns:p14="http://schemas.microsoft.com/office/powerpoint/2010/main" val="227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F675EAF-A354-CB8A-DDC2-62268EADC3CE}"/>
              </a:ext>
            </a:extLst>
          </p:cNvPr>
          <p:cNvSpPr>
            <a:spLocks noGrp="1"/>
          </p:cNvSpPr>
          <p:nvPr>
            <p:ph type="dt" sz="half" idx="10"/>
          </p:nvPr>
        </p:nvSpPr>
        <p:spPr>
          <a:xfrm>
            <a:off x="838200" y="6356350"/>
            <a:ext cx="2743200" cy="365125"/>
          </a:xfrm>
          <a:prstGeom prst="rect">
            <a:avLst/>
          </a:prstGeom>
        </p:spPr>
        <p:txBody>
          <a:bodyPr/>
          <a:lstStyle/>
          <a:p>
            <a:fld id="{36597DAB-78AB-E142-8640-E260F9A58F0B}" type="datetimeFigureOut">
              <a:rPr lang="nb-NO" smtClean="0"/>
              <a:t>27.11.2024</a:t>
            </a:fld>
            <a:endParaRPr lang="nb-NO"/>
          </a:p>
        </p:txBody>
      </p:sp>
      <p:sp>
        <p:nvSpPr>
          <p:cNvPr id="3" name="Plassholder for bunntekst 2">
            <a:extLst>
              <a:ext uri="{FF2B5EF4-FFF2-40B4-BE49-F238E27FC236}">
                <a16:creationId xmlns:a16="http://schemas.microsoft.com/office/drawing/2014/main" id="{2AECC0EE-69FD-DECB-B269-64031A42B54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95DBFDA-A1A8-6817-ABB2-32A0E1F94D03}"/>
              </a:ext>
            </a:extLst>
          </p:cNvPr>
          <p:cNvSpPr>
            <a:spLocks noGrp="1"/>
          </p:cNvSpPr>
          <p:nvPr>
            <p:ph type="sldNum" sz="quarter" idx="12"/>
          </p:nvPr>
        </p:nvSpPr>
        <p:spPr/>
        <p:txBody>
          <a:bodyPr/>
          <a:lstStyle/>
          <a:p>
            <a:fld id="{5F629E50-A7C4-1F47-AEF3-A731CEAAACED}" type="slidenum">
              <a:rPr lang="nb-NO" smtClean="0"/>
              <a:t>‹#›</a:t>
            </a:fld>
            <a:endParaRPr lang="nb-NO"/>
          </a:p>
        </p:txBody>
      </p:sp>
    </p:spTree>
    <p:extLst>
      <p:ext uri="{BB962C8B-B14F-4D97-AF65-F5344CB8AC3E}">
        <p14:creationId xmlns:p14="http://schemas.microsoft.com/office/powerpoint/2010/main" val="245356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D0C274-571D-AA55-7F4D-89E11B0E414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0CA6C17-573F-5310-6910-D7630D0C19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93159D4-1BA0-2E1B-2A17-E753AA342C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61ADBAF-9EFA-65D7-62E0-82EC8E37B6DA}"/>
              </a:ext>
            </a:extLst>
          </p:cNvPr>
          <p:cNvSpPr>
            <a:spLocks noGrp="1"/>
          </p:cNvSpPr>
          <p:nvPr>
            <p:ph type="dt" sz="half" idx="10"/>
          </p:nvPr>
        </p:nvSpPr>
        <p:spPr>
          <a:xfrm>
            <a:off x="838200" y="6356350"/>
            <a:ext cx="2743200" cy="365125"/>
          </a:xfrm>
          <a:prstGeom prst="rect">
            <a:avLst/>
          </a:prstGeom>
        </p:spPr>
        <p:txBody>
          <a:bodyPr/>
          <a:lstStyle/>
          <a:p>
            <a:fld id="{36597DAB-78AB-E142-8640-E260F9A58F0B}" type="datetimeFigureOut">
              <a:rPr lang="nb-NO" smtClean="0"/>
              <a:t>27.11.2024</a:t>
            </a:fld>
            <a:endParaRPr lang="nb-NO"/>
          </a:p>
        </p:txBody>
      </p:sp>
      <p:sp>
        <p:nvSpPr>
          <p:cNvPr id="6" name="Plassholder for bunntekst 5">
            <a:extLst>
              <a:ext uri="{FF2B5EF4-FFF2-40B4-BE49-F238E27FC236}">
                <a16:creationId xmlns:a16="http://schemas.microsoft.com/office/drawing/2014/main" id="{F94ED226-46DC-2B70-B1AD-037DC29B06D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606A9E9-D49B-7939-8084-1E590B425FD5}"/>
              </a:ext>
            </a:extLst>
          </p:cNvPr>
          <p:cNvSpPr>
            <a:spLocks noGrp="1"/>
          </p:cNvSpPr>
          <p:nvPr>
            <p:ph type="sldNum" sz="quarter" idx="12"/>
          </p:nvPr>
        </p:nvSpPr>
        <p:spPr/>
        <p:txBody>
          <a:bodyPr/>
          <a:lstStyle/>
          <a:p>
            <a:fld id="{5F629E50-A7C4-1F47-AEF3-A731CEAAACED}" type="slidenum">
              <a:rPr lang="nb-NO" smtClean="0"/>
              <a:t>‹#›</a:t>
            </a:fld>
            <a:endParaRPr lang="nb-NO"/>
          </a:p>
        </p:txBody>
      </p:sp>
    </p:spTree>
    <p:extLst>
      <p:ext uri="{BB962C8B-B14F-4D97-AF65-F5344CB8AC3E}">
        <p14:creationId xmlns:p14="http://schemas.microsoft.com/office/powerpoint/2010/main" val="2806927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A7F0F6-11E0-4C67-6B04-10138CE4CDE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FB18E3E-2A4B-A09D-B8BB-035E79E13E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9EAF78B-7F2E-52BC-4B76-974AD9986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30EF2AF-9C34-C46E-2A2F-3A19ABC2BCBE}"/>
              </a:ext>
            </a:extLst>
          </p:cNvPr>
          <p:cNvSpPr>
            <a:spLocks noGrp="1"/>
          </p:cNvSpPr>
          <p:nvPr>
            <p:ph type="dt" sz="half" idx="10"/>
          </p:nvPr>
        </p:nvSpPr>
        <p:spPr>
          <a:xfrm>
            <a:off x="838200" y="6356350"/>
            <a:ext cx="2743200" cy="365125"/>
          </a:xfrm>
          <a:prstGeom prst="rect">
            <a:avLst/>
          </a:prstGeom>
        </p:spPr>
        <p:txBody>
          <a:bodyPr/>
          <a:lstStyle/>
          <a:p>
            <a:fld id="{36597DAB-78AB-E142-8640-E260F9A58F0B}" type="datetimeFigureOut">
              <a:rPr lang="nb-NO" smtClean="0"/>
              <a:t>27.11.2024</a:t>
            </a:fld>
            <a:endParaRPr lang="nb-NO"/>
          </a:p>
        </p:txBody>
      </p:sp>
      <p:sp>
        <p:nvSpPr>
          <p:cNvPr id="6" name="Plassholder for bunntekst 5">
            <a:extLst>
              <a:ext uri="{FF2B5EF4-FFF2-40B4-BE49-F238E27FC236}">
                <a16:creationId xmlns:a16="http://schemas.microsoft.com/office/drawing/2014/main" id="{4260999E-B7FE-D36F-E543-4DEC91EB3F7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A4277B0-6DCF-95FA-7B84-AD0BBC2B60D1}"/>
              </a:ext>
            </a:extLst>
          </p:cNvPr>
          <p:cNvSpPr>
            <a:spLocks noGrp="1"/>
          </p:cNvSpPr>
          <p:nvPr>
            <p:ph type="sldNum" sz="quarter" idx="12"/>
          </p:nvPr>
        </p:nvSpPr>
        <p:spPr/>
        <p:txBody>
          <a:bodyPr/>
          <a:lstStyle/>
          <a:p>
            <a:fld id="{5F629E50-A7C4-1F47-AEF3-A731CEAAACED}" type="slidenum">
              <a:rPr lang="nb-NO" smtClean="0"/>
              <a:t>‹#›</a:t>
            </a:fld>
            <a:endParaRPr lang="nb-NO"/>
          </a:p>
        </p:txBody>
      </p:sp>
    </p:spTree>
    <p:extLst>
      <p:ext uri="{BB962C8B-B14F-4D97-AF65-F5344CB8AC3E}">
        <p14:creationId xmlns:p14="http://schemas.microsoft.com/office/powerpoint/2010/main" val="788625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e 6" descr="hor_blaa_stripe.jpg">
            <a:extLst>
              <a:ext uri="{FF2B5EF4-FFF2-40B4-BE49-F238E27FC236}">
                <a16:creationId xmlns:a16="http://schemas.microsoft.com/office/drawing/2014/main" id="{55681FD4-CC4C-6D67-0617-7EB6A8DE9B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6356351"/>
            <a:ext cx="12192001" cy="479552"/>
          </a:xfrm>
          <a:prstGeom prst="rect">
            <a:avLst/>
          </a:prstGeom>
        </p:spPr>
      </p:pic>
      <p:sp>
        <p:nvSpPr>
          <p:cNvPr id="2" name="Plassholder for tittel 1">
            <a:extLst>
              <a:ext uri="{FF2B5EF4-FFF2-40B4-BE49-F238E27FC236}">
                <a16:creationId xmlns:a16="http://schemas.microsoft.com/office/drawing/2014/main" id="{FA3A5204-283A-D4C3-4555-4A5904800B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4F93D28-68B2-B8A2-AE10-7B91D5FD21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D924C3C6-790A-EECB-DDE8-2DBDCAE0E7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4B6F9BC1-C0CD-BF2E-8060-FFE2566AF2A3}"/>
              </a:ext>
            </a:extLst>
          </p:cNvPr>
          <p:cNvSpPr>
            <a:spLocks noGrp="1"/>
          </p:cNvSpPr>
          <p:nvPr>
            <p:ph type="sldNum" sz="quarter" idx="4"/>
          </p:nvPr>
        </p:nvSpPr>
        <p:spPr>
          <a:xfrm>
            <a:off x="8610600" y="6356350"/>
            <a:ext cx="127508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629E50-A7C4-1F47-AEF3-A731CEAAACED}" type="slidenum">
              <a:rPr lang="nb-NO" smtClean="0"/>
              <a:t>‹#›</a:t>
            </a:fld>
            <a:endParaRPr lang="nb-NO"/>
          </a:p>
        </p:txBody>
      </p:sp>
    </p:spTree>
    <p:extLst>
      <p:ext uri="{BB962C8B-B14F-4D97-AF65-F5344CB8AC3E}">
        <p14:creationId xmlns:p14="http://schemas.microsoft.com/office/powerpoint/2010/main" val="853943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dbh.hkdir.no/tall-og-statistikk/statistikk-meny/studenter/statistikk-side/3.4/param?visningId=251&amp;visKode=false&amp;admdebug=false&amp;columns=arstall&amp;hier=instkode!9!campuskode!9!progkode&amp;formel=1022&amp;index=2&amp;sti=Norges%20teknisk-naturvitenskapelige%20universitet&amp;param=arstall%3D2022!8!2021!8!2020!8!2019!8!2018!9!semester%3D3!9!dep_id%3D1!9!kategori%3DS!9!nivakode%3DB3!8!B4!8!HK!8!YU!8!AR!8!LN!8!M2!8!ME!8!MX!8!HN!8!M5!8!PR!9!instkode%3D1150&amp;binInst=110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168400" y="2407708"/>
            <a:ext cx="9901336" cy="2092880"/>
          </a:xfrm>
        </p:spPr>
        <p:txBody>
          <a:bodyPr/>
          <a:lstStyle/>
          <a:p>
            <a:r>
              <a:rPr lang="nb-NO" sz="6400" dirty="0"/>
              <a:t>Velkommen </a:t>
            </a:r>
            <a:br>
              <a:rPr lang="nb-NO" sz="6400" dirty="0"/>
            </a:br>
            <a:r>
              <a:rPr lang="nb-NO" sz="6400" dirty="0"/>
              <a:t>til oss!</a:t>
            </a:r>
          </a:p>
        </p:txBody>
      </p:sp>
      <p:sp>
        <p:nvSpPr>
          <p:cNvPr id="3" name="Undertittel 2"/>
          <p:cNvSpPr>
            <a:spLocks noGrp="1"/>
          </p:cNvSpPr>
          <p:nvPr>
            <p:ph type="subTitle" idx="1"/>
          </p:nvPr>
        </p:nvSpPr>
        <p:spPr>
          <a:xfrm>
            <a:off x="937468" y="5658980"/>
            <a:ext cx="10363200" cy="1752600"/>
          </a:xfrm>
        </p:spPr>
        <p:txBody>
          <a:bodyPr>
            <a:normAutofit/>
          </a:bodyPr>
          <a:lstStyle/>
          <a:p>
            <a:r>
              <a:rPr lang="nb-NO" i="1" dirty="0">
                <a:solidFill>
                  <a:schemeClr val="tx2"/>
                </a:solidFill>
                <a:latin typeface="Open Sans ExtraBold" pitchFamily="2" charset="0"/>
                <a:ea typeface="Open Sans ExtraBold" pitchFamily="2" charset="0"/>
                <a:cs typeface="Open Sans ExtraBold" pitchFamily="2" charset="0"/>
              </a:rPr>
              <a:t>|</a:t>
            </a:r>
            <a:r>
              <a:rPr lang="nb-NO" i="1" dirty="0">
                <a:latin typeface="Open Sans ExtraBold" pitchFamily="2" charset="0"/>
                <a:ea typeface="Open Sans ExtraBold" pitchFamily="2" charset="0"/>
                <a:cs typeface="Open Sans ExtraBold" pitchFamily="2" charset="0"/>
              </a:rPr>
              <a:t> Kreativ </a:t>
            </a:r>
            <a:r>
              <a:rPr lang="nb-NO" i="1" dirty="0">
                <a:solidFill>
                  <a:schemeClr val="tx2"/>
                </a:solidFill>
                <a:latin typeface="Open Sans ExtraBold" pitchFamily="2" charset="0"/>
                <a:ea typeface="Open Sans ExtraBold" pitchFamily="2" charset="0"/>
                <a:cs typeface="Open Sans ExtraBold" pitchFamily="2" charset="0"/>
              </a:rPr>
              <a:t>|</a:t>
            </a:r>
            <a:r>
              <a:rPr lang="nb-NO" i="1" dirty="0">
                <a:latin typeface="Open Sans ExtraBold" pitchFamily="2" charset="0"/>
                <a:ea typeface="Open Sans ExtraBold" pitchFamily="2" charset="0"/>
                <a:cs typeface="Open Sans ExtraBold" pitchFamily="2" charset="0"/>
              </a:rPr>
              <a:t> Kritisk </a:t>
            </a:r>
            <a:r>
              <a:rPr lang="nb-NO" i="1" dirty="0">
                <a:solidFill>
                  <a:schemeClr val="tx2"/>
                </a:solidFill>
                <a:latin typeface="Open Sans ExtraBold" pitchFamily="2" charset="0"/>
                <a:ea typeface="Open Sans ExtraBold" pitchFamily="2" charset="0"/>
                <a:cs typeface="Open Sans ExtraBold" pitchFamily="2" charset="0"/>
              </a:rPr>
              <a:t>|</a:t>
            </a:r>
            <a:r>
              <a:rPr lang="nb-NO" i="1" dirty="0">
                <a:latin typeface="Open Sans ExtraBold" pitchFamily="2" charset="0"/>
                <a:ea typeface="Open Sans ExtraBold" pitchFamily="2" charset="0"/>
                <a:cs typeface="Open Sans ExtraBold" pitchFamily="2" charset="0"/>
              </a:rPr>
              <a:t> Konstruktiv </a:t>
            </a:r>
            <a:r>
              <a:rPr lang="nb-NO" i="1" dirty="0">
                <a:solidFill>
                  <a:schemeClr val="tx2"/>
                </a:solidFill>
                <a:latin typeface="Open Sans ExtraBold" pitchFamily="2" charset="0"/>
                <a:ea typeface="Open Sans ExtraBold" pitchFamily="2" charset="0"/>
                <a:cs typeface="Open Sans ExtraBold" pitchFamily="2" charset="0"/>
              </a:rPr>
              <a:t>|</a:t>
            </a:r>
            <a:r>
              <a:rPr lang="nb-NO" i="1" dirty="0">
                <a:latin typeface="Open Sans ExtraBold" pitchFamily="2" charset="0"/>
                <a:ea typeface="Open Sans ExtraBold" pitchFamily="2" charset="0"/>
                <a:cs typeface="Open Sans ExtraBold" pitchFamily="2" charset="0"/>
              </a:rPr>
              <a:t> Respektfull </a:t>
            </a:r>
            <a:r>
              <a:rPr lang="nb-NO" i="1" dirty="0">
                <a:solidFill>
                  <a:schemeClr val="tx2"/>
                </a:solidFill>
                <a:latin typeface="Open Sans ExtraBold" pitchFamily="2" charset="0"/>
                <a:ea typeface="Open Sans ExtraBold" pitchFamily="2" charset="0"/>
                <a:cs typeface="Open Sans ExtraBold" pitchFamily="2" charset="0"/>
              </a:rPr>
              <a:t>|</a:t>
            </a:r>
            <a:br>
              <a:rPr lang="nb-NO" i="1" dirty="0">
                <a:latin typeface="Open Sans ExtraBold" pitchFamily="2" charset="0"/>
                <a:ea typeface="Open Sans ExtraBold" pitchFamily="2" charset="0"/>
                <a:cs typeface="Open Sans ExtraBold" pitchFamily="2" charset="0"/>
              </a:rPr>
            </a:br>
            <a:br>
              <a:rPr lang="nb-NO" sz="1200" i="1" dirty="0">
                <a:latin typeface="Open Sans ExtraBold" pitchFamily="2" charset="0"/>
                <a:ea typeface="Open Sans ExtraBold" pitchFamily="2" charset="0"/>
                <a:cs typeface="Open Sans ExtraBold" pitchFamily="2" charset="0"/>
              </a:rPr>
            </a:br>
            <a:endParaRPr lang="nb-NO" i="1" dirty="0">
              <a:latin typeface="Open Sans ExtraBold" pitchFamily="2" charset="0"/>
              <a:ea typeface="Open Sans ExtraBold" pitchFamily="2" charset="0"/>
              <a:cs typeface="Open Sans ExtraBold" pitchFamily="2" charset="0"/>
            </a:endParaRPr>
          </a:p>
        </p:txBody>
      </p:sp>
      <p:grpSp>
        <p:nvGrpSpPr>
          <p:cNvPr id="4" name="Gruppe 16">
            <a:extLst>
              <a:ext uri="{FF2B5EF4-FFF2-40B4-BE49-F238E27FC236}">
                <a16:creationId xmlns:a16="http://schemas.microsoft.com/office/drawing/2014/main" id="{BC75EAFD-3C23-E75F-FB75-3F84D7019DAB}"/>
              </a:ext>
            </a:extLst>
          </p:cNvPr>
          <p:cNvGrpSpPr/>
          <p:nvPr/>
        </p:nvGrpSpPr>
        <p:grpSpPr>
          <a:xfrm>
            <a:off x="7595684" y="-35539"/>
            <a:ext cx="4334195" cy="6893539"/>
            <a:chOff x="3804354" y="-43343"/>
            <a:chExt cx="3290731" cy="5233913"/>
          </a:xfrm>
          <a:effectLst>
            <a:outerShdw blurRad="404357" dist="50800" dir="5400000" algn="ctr" rotWithShape="0">
              <a:srgbClr val="000000">
                <a:alpha val="43137"/>
              </a:srgbClr>
            </a:outerShdw>
          </a:effectLst>
        </p:grpSpPr>
        <p:pic>
          <p:nvPicPr>
            <p:cNvPr id="5" name="Bilde 1">
              <a:extLst>
                <a:ext uri="{FF2B5EF4-FFF2-40B4-BE49-F238E27FC236}">
                  <a16:creationId xmlns:a16="http://schemas.microsoft.com/office/drawing/2014/main" id="{711F2D02-A29A-D0EF-6095-58589F3DC5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7192" y="-43343"/>
              <a:ext cx="2437893" cy="1924241"/>
            </a:xfrm>
            <a:prstGeom prst="parallelogram">
              <a:avLst/>
            </a:prstGeom>
            <a:ln w="38100">
              <a:noFill/>
            </a:ln>
            <a:effectLst>
              <a:outerShdw blurRad="197606" dist="38100" dir="2700000" algn="tl" rotWithShape="0">
                <a:prstClr val="black">
                  <a:alpha val="40000"/>
                </a:prstClr>
              </a:outerShdw>
            </a:effectLst>
          </p:spPr>
        </p:pic>
        <p:pic>
          <p:nvPicPr>
            <p:cNvPr id="6" name="Picture 2">
              <a:extLst>
                <a:ext uri="{FF2B5EF4-FFF2-40B4-BE49-F238E27FC236}">
                  <a16:creationId xmlns:a16="http://schemas.microsoft.com/office/drawing/2014/main" id="{C9BFAE55-3A55-8D4D-258F-0B34FFEE8D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263292" y="1872625"/>
              <a:ext cx="2337085" cy="1489647"/>
            </a:xfrm>
            <a:prstGeom prst="parallelogram">
              <a:avLst/>
            </a:prstGeom>
            <a:noFill/>
            <a:ln w="38100">
              <a:noFill/>
            </a:ln>
            <a:effectLst>
              <a:outerShdw blurRad="231845"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C1024D7F-7B65-8B27-5036-21EE8E0F1A6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804354" y="3356528"/>
              <a:ext cx="2419698" cy="1834042"/>
            </a:xfrm>
            <a:prstGeom prst="parallelogram">
              <a:avLst/>
            </a:prstGeom>
            <a:ln w="38100">
              <a:noFill/>
            </a:ln>
            <a:effectLst>
              <a:outerShdw blurRad="161263" dist="38100" dir="2700000" algn="tl" rotWithShape="0">
                <a:prstClr val="black">
                  <a:alpha val="40000"/>
                </a:prstClr>
              </a:outerShdw>
            </a:effectLst>
          </p:spPr>
        </p:pic>
      </p:grpSp>
      <p:pic>
        <p:nvPicPr>
          <p:cNvPr id="10" name="Bilde 9" descr="Et bilde som inneholder Font, tekst, Grafikk, skjermbilde&#10;&#10;Automatisk generert beskrivelse">
            <a:extLst>
              <a:ext uri="{FF2B5EF4-FFF2-40B4-BE49-F238E27FC236}">
                <a16:creationId xmlns:a16="http://schemas.microsoft.com/office/drawing/2014/main" id="{213A7D82-45C1-0ED3-14BA-F810F26B4647}"/>
              </a:ext>
            </a:extLst>
          </p:cNvPr>
          <p:cNvPicPr>
            <a:picLocks noChangeAspect="1"/>
          </p:cNvPicPr>
          <p:nvPr/>
        </p:nvPicPr>
        <p:blipFill>
          <a:blip r:embed="rId6"/>
          <a:stretch>
            <a:fillRect/>
          </a:stretch>
        </p:blipFill>
        <p:spPr>
          <a:xfrm>
            <a:off x="262121" y="288507"/>
            <a:ext cx="5440179" cy="1483949"/>
          </a:xfrm>
          <a:prstGeom prst="rect">
            <a:avLst/>
          </a:prstGeom>
        </p:spPr>
      </p:pic>
    </p:spTree>
    <p:extLst>
      <p:ext uri="{BB962C8B-B14F-4D97-AF65-F5344CB8AC3E}">
        <p14:creationId xmlns:p14="http://schemas.microsoft.com/office/powerpoint/2010/main" val="324310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Object 41">
            <a:extLst>
              <a:ext uri="{FF2B5EF4-FFF2-40B4-BE49-F238E27FC236}">
                <a16:creationId xmlns:a16="http://schemas.microsoft.com/office/drawing/2014/main" id="{301463C9-2282-4A0F-819B-75374BE71C9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42" name="Object 41">
                        <a:extLst>
                          <a:ext uri="{FF2B5EF4-FFF2-40B4-BE49-F238E27FC236}">
                            <a16:creationId xmlns:a16="http://schemas.microsoft.com/office/drawing/2014/main" id="{301463C9-2282-4A0F-819B-75374BE71C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43" name="Straight Connector 17">
            <a:extLst>
              <a:ext uri="{FF2B5EF4-FFF2-40B4-BE49-F238E27FC236}">
                <a16:creationId xmlns:a16="http://schemas.microsoft.com/office/drawing/2014/main" id="{D619BC49-E4EF-4BC0-B474-609F75846915}"/>
              </a:ext>
            </a:extLst>
          </p:cNvPr>
          <p:cNvCxnSpPr>
            <a:cxnSpLocks/>
          </p:cNvCxnSpPr>
          <p:nvPr/>
        </p:nvCxnSpPr>
        <p:spPr>
          <a:xfrm>
            <a:off x="1659750" y="1181906"/>
            <a:ext cx="997751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5" name="Titel 1">
            <a:extLst>
              <a:ext uri="{FF2B5EF4-FFF2-40B4-BE49-F238E27FC236}">
                <a16:creationId xmlns:a16="http://schemas.microsoft.com/office/drawing/2014/main" id="{ABE05CC7-87A9-4E18-AEA7-3CFE48FBF726}"/>
              </a:ext>
            </a:extLst>
          </p:cNvPr>
          <p:cNvSpPr>
            <a:spLocks noGrp="1"/>
          </p:cNvSpPr>
          <p:nvPr>
            <p:ph type="title"/>
          </p:nvPr>
        </p:nvSpPr>
        <p:spPr>
          <a:xfrm>
            <a:off x="1659750" y="372123"/>
            <a:ext cx="9977511" cy="677691"/>
          </a:xfrm>
        </p:spPr>
        <p:txBody>
          <a:bodyPr>
            <a:noAutofit/>
          </a:bodyPr>
          <a:lstStyle/>
          <a:p>
            <a:r>
              <a:rPr lang="en-US" sz="2400" b="1" dirty="0">
                <a:solidFill>
                  <a:srgbClr val="01509E"/>
                </a:solidFill>
                <a:latin typeface="Arial" panose="020B0604020202020204" pitchFamily="34" charset="0"/>
                <a:cs typeface="Arial" panose="020B0604020202020204" pitchFamily="34" charset="0"/>
              </a:rPr>
              <a:t>KI Simulator </a:t>
            </a:r>
            <a:endParaRPr lang="en-US" sz="2400" b="0" dirty="0">
              <a:latin typeface="Arial" panose="020B0604020202020204" pitchFamily="34" charset="0"/>
              <a:cs typeface="Arial" panose="020B0604020202020204" pitchFamily="34" charset="0"/>
            </a:endParaRPr>
          </a:p>
        </p:txBody>
      </p:sp>
      <p:cxnSp>
        <p:nvCxnSpPr>
          <p:cNvPr id="64" name="Straight Connector 16">
            <a:extLst>
              <a:ext uri="{FF2B5EF4-FFF2-40B4-BE49-F238E27FC236}">
                <a16:creationId xmlns:a16="http://schemas.microsoft.com/office/drawing/2014/main" id="{385CF43D-468C-4F4A-879D-2DB72BCDB722}"/>
              </a:ext>
            </a:extLst>
          </p:cNvPr>
          <p:cNvCxnSpPr>
            <a:cxnSpLocks/>
          </p:cNvCxnSpPr>
          <p:nvPr/>
        </p:nvCxnSpPr>
        <p:spPr>
          <a:xfrm>
            <a:off x="1659750" y="6312251"/>
            <a:ext cx="997751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D1266D-CD0D-1276-F5B0-64ECA9922E0E}"/>
              </a:ext>
            </a:extLst>
          </p:cNvPr>
          <p:cNvSpPr txBox="1"/>
          <p:nvPr/>
        </p:nvSpPr>
        <p:spPr>
          <a:xfrm>
            <a:off x="1914242" y="1313999"/>
            <a:ext cx="9468526" cy="707886"/>
          </a:xfrm>
          <a:prstGeom prst="rect">
            <a:avLst/>
          </a:prstGeom>
          <a:noFill/>
        </p:spPr>
        <p:txBody>
          <a:bodyPr wrap="square">
            <a:spAutoFit/>
          </a:bodyPr>
          <a:lstStyle/>
          <a:p>
            <a:pPr marL="342900" indent="-342900">
              <a:buFont typeface="Arial" panose="020B0604020202020204" pitchFamily="34" charset="0"/>
              <a:buChar char="•"/>
            </a:pPr>
            <a:r>
              <a:rPr lang="nb-NO" sz="2000" dirty="0">
                <a:latin typeface="Arial" panose="020B0604020202020204" pitchFamily="34" charset="0"/>
                <a:cs typeface="Arial" panose="020B0604020202020204" pitchFamily="34" charset="0"/>
              </a:rPr>
              <a:t>Begrenset interaksjon mellom skip.</a:t>
            </a:r>
          </a:p>
          <a:p>
            <a:pPr marL="342900" indent="-342900">
              <a:buFont typeface="Arial" panose="020B0604020202020204" pitchFamily="34" charset="0"/>
              <a:buChar char="•"/>
            </a:pPr>
            <a:r>
              <a:rPr lang="nb-NO" sz="2000" dirty="0">
                <a:latin typeface="Arial" panose="020B0604020202020204" pitchFamily="34" charset="0"/>
                <a:cs typeface="Arial" panose="020B0604020202020204" pitchFamily="34" charset="0"/>
              </a:rPr>
              <a:t>Flertallet av skip følger en rute til destinasjon</a:t>
            </a:r>
          </a:p>
        </p:txBody>
      </p:sp>
      <p:sp>
        <p:nvSpPr>
          <p:cNvPr id="3" name="TextBox 2">
            <a:extLst>
              <a:ext uri="{FF2B5EF4-FFF2-40B4-BE49-F238E27FC236}">
                <a16:creationId xmlns:a16="http://schemas.microsoft.com/office/drawing/2014/main" id="{E555F076-A9FF-0193-C418-51E002B797A0}"/>
              </a:ext>
            </a:extLst>
          </p:cNvPr>
          <p:cNvSpPr txBox="1"/>
          <p:nvPr/>
        </p:nvSpPr>
        <p:spPr>
          <a:xfrm>
            <a:off x="1914242" y="2061303"/>
            <a:ext cx="9468526" cy="707886"/>
          </a:xfrm>
          <a:prstGeom prst="rect">
            <a:avLst/>
          </a:prstGeom>
          <a:noFill/>
        </p:spPr>
        <p:txBody>
          <a:bodyPr wrap="square">
            <a:spAutoFit/>
          </a:bodyPr>
          <a:lstStyle/>
          <a:p>
            <a:r>
              <a:rPr lang="nb-NO" sz="2000" dirty="0">
                <a:latin typeface="Arial" panose="020B0604020202020204" pitchFamily="34" charset="0"/>
                <a:cs typeface="Arial" panose="020B0604020202020204" pitchFamily="34" charset="0"/>
              </a:rPr>
              <a:t>KI modell som foreslår neste posisjon (det de fleste skip vill gjøre) gitt gjeldende status.  </a:t>
            </a:r>
          </a:p>
        </p:txBody>
      </p:sp>
      <p:sp>
        <p:nvSpPr>
          <p:cNvPr id="4" name="Rectangle: Rounded Corners 3">
            <a:extLst>
              <a:ext uri="{FF2B5EF4-FFF2-40B4-BE49-F238E27FC236}">
                <a16:creationId xmlns:a16="http://schemas.microsoft.com/office/drawing/2014/main" id="{AEDD1A25-B595-4FF4-A8C2-32E1FE962108}"/>
              </a:ext>
            </a:extLst>
          </p:cNvPr>
          <p:cNvSpPr/>
          <p:nvPr/>
        </p:nvSpPr>
        <p:spPr>
          <a:xfrm>
            <a:off x="5634754" y="4289708"/>
            <a:ext cx="922492" cy="579046"/>
          </a:xfrm>
          <a:prstGeom prst="roundRect">
            <a:avLst/>
          </a:prstGeom>
          <a:solidFill>
            <a:schemeClr val="accent6">
              <a:lumMod val="20000"/>
              <a:lumOff val="8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rPr>
              <a:t>KI</a:t>
            </a:r>
          </a:p>
        </p:txBody>
      </p:sp>
      <p:sp>
        <p:nvSpPr>
          <p:cNvPr id="5" name="Rectangle 4">
            <a:extLst>
              <a:ext uri="{FF2B5EF4-FFF2-40B4-BE49-F238E27FC236}">
                <a16:creationId xmlns:a16="http://schemas.microsoft.com/office/drawing/2014/main" id="{ACEE8336-8D7B-3B49-5D38-733E2E95A9E7}"/>
              </a:ext>
            </a:extLst>
          </p:cNvPr>
          <p:cNvSpPr/>
          <p:nvPr/>
        </p:nvSpPr>
        <p:spPr>
          <a:xfrm>
            <a:off x="3702996" y="3563612"/>
            <a:ext cx="1019596" cy="337595"/>
          </a:xfrm>
          <a:prstGeom prst="rect">
            <a:avLst/>
          </a:prstGeom>
          <a:solidFill>
            <a:schemeClr val="bg1">
              <a:lumMod val="9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400" dirty="0" err="1">
                <a:solidFill>
                  <a:schemeClr val="tx1"/>
                </a:solidFill>
              </a:rPr>
              <a:t>Posisjon</a:t>
            </a:r>
            <a:endParaRPr lang="en-US" sz="1400" dirty="0">
              <a:solidFill>
                <a:schemeClr val="tx1"/>
              </a:solidFill>
            </a:endParaRPr>
          </a:p>
        </p:txBody>
      </p:sp>
      <p:sp>
        <p:nvSpPr>
          <p:cNvPr id="6" name="Rectangle 5">
            <a:extLst>
              <a:ext uri="{FF2B5EF4-FFF2-40B4-BE49-F238E27FC236}">
                <a16:creationId xmlns:a16="http://schemas.microsoft.com/office/drawing/2014/main" id="{F7ACE305-BEF7-D78D-0D27-29071404EE70}"/>
              </a:ext>
            </a:extLst>
          </p:cNvPr>
          <p:cNvSpPr/>
          <p:nvPr/>
        </p:nvSpPr>
        <p:spPr>
          <a:xfrm>
            <a:off x="3715389" y="4013347"/>
            <a:ext cx="1019596" cy="337595"/>
          </a:xfrm>
          <a:prstGeom prst="rect">
            <a:avLst/>
          </a:prstGeom>
          <a:solidFill>
            <a:schemeClr val="bg1">
              <a:lumMod val="9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400" dirty="0" err="1">
                <a:solidFill>
                  <a:schemeClr val="tx1"/>
                </a:solidFill>
              </a:rPr>
              <a:t>Hastighet</a:t>
            </a:r>
            <a:endParaRPr lang="en-US" sz="1400" dirty="0">
              <a:solidFill>
                <a:schemeClr val="tx1"/>
              </a:solidFill>
            </a:endParaRPr>
          </a:p>
        </p:txBody>
      </p:sp>
      <p:sp>
        <p:nvSpPr>
          <p:cNvPr id="7" name="Rectangle 6">
            <a:extLst>
              <a:ext uri="{FF2B5EF4-FFF2-40B4-BE49-F238E27FC236}">
                <a16:creationId xmlns:a16="http://schemas.microsoft.com/office/drawing/2014/main" id="{8C6DF380-1CF9-D492-1BB5-6D43A7DE6C81}"/>
              </a:ext>
            </a:extLst>
          </p:cNvPr>
          <p:cNvSpPr/>
          <p:nvPr/>
        </p:nvSpPr>
        <p:spPr>
          <a:xfrm>
            <a:off x="6915985" y="4309381"/>
            <a:ext cx="2132845" cy="521095"/>
          </a:xfrm>
          <a:prstGeom prst="rect">
            <a:avLst/>
          </a:prstGeom>
          <a:solidFill>
            <a:schemeClr val="bg1">
              <a:lumMod val="9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r>
              <a:rPr lang="nb-NO" sz="1600">
                <a:solidFill>
                  <a:schemeClr val="tx1"/>
                </a:solidFill>
              </a:rPr>
              <a:t>Fremtidig posisjon – ECDIS rute </a:t>
            </a:r>
          </a:p>
        </p:txBody>
      </p:sp>
      <p:sp>
        <p:nvSpPr>
          <p:cNvPr id="8" name="Rectangle: Rounded Corners 7">
            <a:extLst>
              <a:ext uri="{FF2B5EF4-FFF2-40B4-BE49-F238E27FC236}">
                <a16:creationId xmlns:a16="http://schemas.microsoft.com/office/drawing/2014/main" id="{68496B60-F639-AB54-D936-A4AFA872BAFC}"/>
              </a:ext>
            </a:extLst>
          </p:cNvPr>
          <p:cNvSpPr/>
          <p:nvPr/>
        </p:nvSpPr>
        <p:spPr>
          <a:xfrm>
            <a:off x="2125331" y="2978306"/>
            <a:ext cx="9008161" cy="3201851"/>
          </a:xfrm>
          <a:prstGeom prst="roundRect">
            <a:avLst>
              <a:gd name="adj" fmla="val 10586"/>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cxnSp>
        <p:nvCxnSpPr>
          <p:cNvPr id="9" name="Straight Arrow Connector 8">
            <a:extLst>
              <a:ext uri="{FF2B5EF4-FFF2-40B4-BE49-F238E27FC236}">
                <a16:creationId xmlns:a16="http://schemas.microsoft.com/office/drawing/2014/main" id="{9C892B6F-C854-0CD4-5455-6FEDE9ADCBEA}"/>
              </a:ext>
            </a:extLst>
          </p:cNvPr>
          <p:cNvCxnSpPr>
            <a:cxnSpLocks/>
            <a:stCxn id="4" idx="3"/>
            <a:endCxn id="7" idx="1"/>
          </p:cNvCxnSpPr>
          <p:nvPr/>
        </p:nvCxnSpPr>
        <p:spPr>
          <a:xfrm flipV="1">
            <a:off x="6557246" y="4569929"/>
            <a:ext cx="358739" cy="93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2225A7CD-6673-2E21-7227-9E64823B2F96}"/>
              </a:ext>
            </a:extLst>
          </p:cNvPr>
          <p:cNvCxnSpPr>
            <a:cxnSpLocks/>
            <a:stCxn id="6" idx="3"/>
            <a:endCxn id="4" idx="1"/>
          </p:cNvCxnSpPr>
          <p:nvPr/>
        </p:nvCxnSpPr>
        <p:spPr>
          <a:xfrm>
            <a:off x="4734985" y="4182145"/>
            <a:ext cx="899769" cy="3970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14D5AF12-27C6-40E6-DC80-9294AFB7B8AA}"/>
              </a:ext>
            </a:extLst>
          </p:cNvPr>
          <p:cNvCxnSpPr>
            <a:cxnSpLocks/>
            <a:stCxn id="5" idx="3"/>
            <a:endCxn id="4" idx="1"/>
          </p:cNvCxnSpPr>
          <p:nvPr/>
        </p:nvCxnSpPr>
        <p:spPr>
          <a:xfrm>
            <a:off x="4722592" y="3732410"/>
            <a:ext cx="912162" cy="8468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4EDBEAED-584E-4A30-829F-CA3B03EC3D92}"/>
              </a:ext>
            </a:extLst>
          </p:cNvPr>
          <p:cNvSpPr txBox="1"/>
          <p:nvPr/>
        </p:nvSpPr>
        <p:spPr>
          <a:xfrm>
            <a:off x="3522351" y="3062729"/>
            <a:ext cx="1405672" cy="369332"/>
          </a:xfrm>
          <a:prstGeom prst="rect">
            <a:avLst/>
          </a:prstGeom>
          <a:noFill/>
        </p:spPr>
        <p:txBody>
          <a:bodyPr wrap="square" rtlCol="0">
            <a:spAutoFit/>
          </a:bodyPr>
          <a:lstStyle/>
          <a:p>
            <a:r>
              <a:rPr lang="en-GB" b="1" dirty="0"/>
              <a:t>SITUASJON</a:t>
            </a:r>
          </a:p>
        </p:txBody>
      </p:sp>
      <p:sp>
        <p:nvSpPr>
          <p:cNvPr id="13" name="Rectangle: Rounded Corners 12">
            <a:extLst>
              <a:ext uri="{FF2B5EF4-FFF2-40B4-BE49-F238E27FC236}">
                <a16:creationId xmlns:a16="http://schemas.microsoft.com/office/drawing/2014/main" id="{E0E3CD9B-E75A-FE85-3D1E-8EDA5B789347}"/>
              </a:ext>
            </a:extLst>
          </p:cNvPr>
          <p:cNvSpPr/>
          <p:nvPr/>
        </p:nvSpPr>
        <p:spPr>
          <a:xfrm>
            <a:off x="2255956" y="4339459"/>
            <a:ext cx="909005" cy="521094"/>
          </a:xfrm>
          <a:prstGeom prst="roundRect">
            <a:avLst/>
          </a:prstGeom>
          <a:solidFill>
            <a:schemeClr val="accent6">
              <a:lumMod val="20000"/>
              <a:lumOff val="8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err="1">
                <a:solidFill>
                  <a:schemeClr val="tx1"/>
                </a:solidFill>
              </a:rPr>
              <a:t>Eget</a:t>
            </a:r>
            <a:r>
              <a:rPr lang="en-US" sz="1600" dirty="0">
                <a:solidFill>
                  <a:schemeClr val="tx1"/>
                </a:solidFill>
              </a:rPr>
              <a:t> Skip </a:t>
            </a:r>
          </a:p>
        </p:txBody>
      </p:sp>
      <p:sp>
        <p:nvSpPr>
          <p:cNvPr id="14" name="Rectangle: Rounded Corners 13">
            <a:extLst>
              <a:ext uri="{FF2B5EF4-FFF2-40B4-BE49-F238E27FC236}">
                <a16:creationId xmlns:a16="http://schemas.microsoft.com/office/drawing/2014/main" id="{F2F2A81A-A782-3553-5C80-4E215381E5DB}"/>
              </a:ext>
            </a:extLst>
          </p:cNvPr>
          <p:cNvSpPr/>
          <p:nvPr/>
        </p:nvSpPr>
        <p:spPr>
          <a:xfrm>
            <a:off x="9453678" y="4303786"/>
            <a:ext cx="1306840" cy="521094"/>
          </a:xfrm>
          <a:prstGeom prst="roundRect">
            <a:avLst/>
          </a:prstGeom>
          <a:solidFill>
            <a:schemeClr val="accent6">
              <a:lumMod val="20000"/>
              <a:lumOff val="8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solidFill>
                  <a:schemeClr val="tx1"/>
                </a:solidFill>
              </a:rPr>
              <a:t>Navigation support</a:t>
            </a:r>
          </a:p>
        </p:txBody>
      </p:sp>
      <p:cxnSp>
        <p:nvCxnSpPr>
          <p:cNvPr id="15" name="Straight Arrow Connector 14">
            <a:extLst>
              <a:ext uri="{FF2B5EF4-FFF2-40B4-BE49-F238E27FC236}">
                <a16:creationId xmlns:a16="http://schemas.microsoft.com/office/drawing/2014/main" id="{C1F5E234-8FB3-7898-90E0-32B92956C2BE}"/>
              </a:ext>
            </a:extLst>
          </p:cNvPr>
          <p:cNvCxnSpPr>
            <a:cxnSpLocks/>
            <a:stCxn id="13" idx="3"/>
            <a:endCxn id="5" idx="1"/>
          </p:cNvCxnSpPr>
          <p:nvPr/>
        </p:nvCxnSpPr>
        <p:spPr>
          <a:xfrm flipV="1">
            <a:off x="3164961" y="3732410"/>
            <a:ext cx="538035" cy="8675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2349E0C6-15A7-86A1-62C5-26795EE30267}"/>
              </a:ext>
            </a:extLst>
          </p:cNvPr>
          <p:cNvCxnSpPr>
            <a:cxnSpLocks/>
            <a:stCxn id="7" idx="3"/>
            <a:endCxn id="14" idx="1"/>
          </p:cNvCxnSpPr>
          <p:nvPr/>
        </p:nvCxnSpPr>
        <p:spPr>
          <a:xfrm flipV="1">
            <a:off x="9048830" y="4564333"/>
            <a:ext cx="404848" cy="55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Rectangle 24">
            <a:extLst>
              <a:ext uri="{FF2B5EF4-FFF2-40B4-BE49-F238E27FC236}">
                <a16:creationId xmlns:a16="http://schemas.microsoft.com/office/drawing/2014/main" id="{96C772CA-3817-A591-8789-5D6A8236E113}"/>
              </a:ext>
            </a:extLst>
          </p:cNvPr>
          <p:cNvSpPr/>
          <p:nvPr/>
        </p:nvSpPr>
        <p:spPr>
          <a:xfrm>
            <a:off x="3702996" y="4460271"/>
            <a:ext cx="1019596" cy="337571"/>
          </a:xfrm>
          <a:prstGeom prst="rect">
            <a:avLst/>
          </a:prstGeom>
          <a:solidFill>
            <a:schemeClr val="bg1">
              <a:lumMod val="9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400" dirty="0" err="1">
                <a:solidFill>
                  <a:schemeClr val="tx1"/>
                </a:solidFill>
              </a:rPr>
              <a:t>Retning</a:t>
            </a:r>
            <a:endParaRPr lang="en-US" sz="1400" dirty="0">
              <a:solidFill>
                <a:schemeClr val="tx1"/>
              </a:solidFill>
            </a:endParaRPr>
          </a:p>
        </p:txBody>
      </p:sp>
      <p:sp>
        <p:nvSpPr>
          <p:cNvPr id="26" name="Rectangle 25">
            <a:extLst>
              <a:ext uri="{FF2B5EF4-FFF2-40B4-BE49-F238E27FC236}">
                <a16:creationId xmlns:a16="http://schemas.microsoft.com/office/drawing/2014/main" id="{6A9755F5-7912-C383-12AD-A8B1814DD872}"/>
              </a:ext>
            </a:extLst>
          </p:cNvPr>
          <p:cNvSpPr/>
          <p:nvPr/>
        </p:nvSpPr>
        <p:spPr>
          <a:xfrm>
            <a:off x="3715389" y="4892160"/>
            <a:ext cx="1019596" cy="337571"/>
          </a:xfrm>
          <a:prstGeom prst="rect">
            <a:avLst/>
          </a:prstGeom>
          <a:solidFill>
            <a:schemeClr val="bg1">
              <a:lumMod val="9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400" dirty="0" err="1">
                <a:solidFill>
                  <a:schemeClr val="tx1"/>
                </a:solidFill>
              </a:rPr>
              <a:t>Skipstype</a:t>
            </a:r>
            <a:endParaRPr lang="en-US" sz="1400" dirty="0">
              <a:solidFill>
                <a:schemeClr val="tx1"/>
              </a:solidFill>
            </a:endParaRPr>
          </a:p>
        </p:txBody>
      </p:sp>
      <p:sp>
        <p:nvSpPr>
          <p:cNvPr id="30" name="Rectangle 29">
            <a:extLst>
              <a:ext uri="{FF2B5EF4-FFF2-40B4-BE49-F238E27FC236}">
                <a16:creationId xmlns:a16="http://schemas.microsoft.com/office/drawing/2014/main" id="{B5EF38D3-1251-70D7-3FBC-5D1660B4A0DC}"/>
              </a:ext>
            </a:extLst>
          </p:cNvPr>
          <p:cNvSpPr/>
          <p:nvPr/>
        </p:nvSpPr>
        <p:spPr>
          <a:xfrm>
            <a:off x="3715389" y="5335282"/>
            <a:ext cx="1019596" cy="415057"/>
          </a:xfrm>
          <a:prstGeom prst="rect">
            <a:avLst/>
          </a:prstGeom>
          <a:solidFill>
            <a:schemeClr val="bg1">
              <a:lumMod val="9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err="1">
                <a:solidFill>
                  <a:schemeClr val="tx1"/>
                </a:solidFill>
              </a:rPr>
              <a:t>Destinasjon</a:t>
            </a:r>
            <a:r>
              <a:rPr lang="en-US" sz="1200" dirty="0">
                <a:solidFill>
                  <a:schemeClr val="tx1"/>
                </a:solidFill>
              </a:rPr>
              <a:t> pos</a:t>
            </a:r>
            <a:r>
              <a:rPr lang="en-US" sz="1400" dirty="0">
                <a:solidFill>
                  <a:schemeClr val="tx1"/>
                </a:solidFill>
              </a:rPr>
              <a:t>.</a:t>
            </a:r>
          </a:p>
        </p:txBody>
      </p:sp>
      <p:cxnSp>
        <p:nvCxnSpPr>
          <p:cNvPr id="36" name="Straight Arrow Connector 35">
            <a:extLst>
              <a:ext uri="{FF2B5EF4-FFF2-40B4-BE49-F238E27FC236}">
                <a16:creationId xmlns:a16="http://schemas.microsoft.com/office/drawing/2014/main" id="{882105BB-8653-3368-FED9-5EF150A6B2E1}"/>
              </a:ext>
            </a:extLst>
          </p:cNvPr>
          <p:cNvCxnSpPr>
            <a:cxnSpLocks/>
            <a:stCxn id="13" idx="3"/>
            <a:endCxn id="6" idx="1"/>
          </p:cNvCxnSpPr>
          <p:nvPr/>
        </p:nvCxnSpPr>
        <p:spPr>
          <a:xfrm flipV="1">
            <a:off x="3164961" y="4182145"/>
            <a:ext cx="550428" cy="4178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C02D1E0B-0A1C-E064-A224-820ED6154FC2}"/>
              </a:ext>
            </a:extLst>
          </p:cNvPr>
          <p:cNvCxnSpPr>
            <a:cxnSpLocks/>
            <a:stCxn id="13" idx="3"/>
            <a:endCxn id="25" idx="1"/>
          </p:cNvCxnSpPr>
          <p:nvPr/>
        </p:nvCxnSpPr>
        <p:spPr>
          <a:xfrm>
            <a:off x="3164961" y="4600006"/>
            <a:ext cx="538035" cy="290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3">
            <a:extLst>
              <a:ext uri="{FF2B5EF4-FFF2-40B4-BE49-F238E27FC236}">
                <a16:creationId xmlns:a16="http://schemas.microsoft.com/office/drawing/2014/main" id="{2D8EE3DE-3673-CB07-D046-3A26C82D9357}"/>
              </a:ext>
            </a:extLst>
          </p:cNvPr>
          <p:cNvCxnSpPr>
            <a:cxnSpLocks/>
            <a:stCxn id="13" idx="3"/>
            <a:endCxn id="26" idx="1"/>
          </p:cNvCxnSpPr>
          <p:nvPr/>
        </p:nvCxnSpPr>
        <p:spPr>
          <a:xfrm>
            <a:off x="3164961" y="4600006"/>
            <a:ext cx="550428" cy="4609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D2931EF7-D468-70E8-60A7-98D2F1E16C21}"/>
              </a:ext>
            </a:extLst>
          </p:cNvPr>
          <p:cNvCxnSpPr>
            <a:cxnSpLocks/>
            <a:stCxn id="13" idx="3"/>
            <a:endCxn id="30" idx="1"/>
          </p:cNvCxnSpPr>
          <p:nvPr/>
        </p:nvCxnSpPr>
        <p:spPr>
          <a:xfrm>
            <a:off x="3164961" y="4600006"/>
            <a:ext cx="550428" cy="9428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5" name="Straight Arrow Connector 54">
            <a:extLst>
              <a:ext uri="{FF2B5EF4-FFF2-40B4-BE49-F238E27FC236}">
                <a16:creationId xmlns:a16="http://schemas.microsoft.com/office/drawing/2014/main" id="{3B76AFC1-B11E-60C8-B6EC-0515E19394AC}"/>
              </a:ext>
            </a:extLst>
          </p:cNvPr>
          <p:cNvCxnSpPr>
            <a:cxnSpLocks/>
            <a:stCxn id="25" idx="3"/>
            <a:endCxn id="4" idx="1"/>
          </p:cNvCxnSpPr>
          <p:nvPr/>
        </p:nvCxnSpPr>
        <p:spPr>
          <a:xfrm flipV="1">
            <a:off x="4722592" y="4579231"/>
            <a:ext cx="912162" cy="498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8" name="Straight Arrow Connector 57">
            <a:extLst>
              <a:ext uri="{FF2B5EF4-FFF2-40B4-BE49-F238E27FC236}">
                <a16:creationId xmlns:a16="http://schemas.microsoft.com/office/drawing/2014/main" id="{F9936B8A-C994-749A-9FAF-AC1643A786E1}"/>
              </a:ext>
            </a:extLst>
          </p:cNvPr>
          <p:cNvCxnSpPr>
            <a:cxnSpLocks/>
            <a:stCxn id="26" idx="3"/>
            <a:endCxn id="4" idx="1"/>
          </p:cNvCxnSpPr>
          <p:nvPr/>
        </p:nvCxnSpPr>
        <p:spPr>
          <a:xfrm flipV="1">
            <a:off x="4734985" y="4579231"/>
            <a:ext cx="899769" cy="48171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1" name="Straight Arrow Connector 60">
            <a:extLst>
              <a:ext uri="{FF2B5EF4-FFF2-40B4-BE49-F238E27FC236}">
                <a16:creationId xmlns:a16="http://schemas.microsoft.com/office/drawing/2014/main" id="{B91421B8-77B2-FD83-71E8-1A5AB34B7F61}"/>
              </a:ext>
            </a:extLst>
          </p:cNvPr>
          <p:cNvCxnSpPr>
            <a:cxnSpLocks/>
            <a:stCxn id="30" idx="3"/>
            <a:endCxn id="4" idx="1"/>
          </p:cNvCxnSpPr>
          <p:nvPr/>
        </p:nvCxnSpPr>
        <p:spPr>
          <a:xfrm flipV="1">
            <a:off x="4734985" y="4579231"/>
            <a:ext cx="899769" cy="9635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4" name="Rectangle 73">
            <a:extLst>
              <a:ext uri="{FF2B5EF4-FFF2-40B4-BE49-F238E27FC236}">
                <a16:creationId xmlns:a16="http://schemas.microsoft.com/office/drawing/2014/main" id="{874223AD-DCD3-67C6-CBBC-EDA4F5CAD6DB}"/>
              </a:ext>
            </a:extLst>
          </p:cNvPr>
          <p:cNvSpPr/>
          <p:nvPr/>
        </p:nvSpPr>
        <p:spPr>
          <a:xfrm>
            <a:off x="5007936" y="5385382"/>
            <a:ext cx="1409141" cy="579045"/>
          </a:xfrm>
          <a:prstGeom prst="rect">
            <a:avLst/>
          </a:prstGeom>
          <a:solidFill>
            <a:schemeClr val="accent3">
              <a:lumMod val="20000"/>
              <a:lumOff val="80000"/>
            </a:schemeClr>
          </a:solidFill>
          <a:ln>
            <a:prstDash val="dash"/>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1400" dirty="0">
                <a:solidFill>
                  <a:schemeClr val="tx1"/>
                </a:solidFill>
              </a:rPr>
              <a:t>AIS historiske data</a:t>
            </a:r>
          </a:p>
        </p:txBody>
      </p:sp>
      <p:cxnSp>
        <p:nvCxnSpPr>
          <p:cNvPr id="75" name="Straight Arrow Connector 74">
            <a:extLst>
              <a:ext uri="{FF2B5EF4-FFF2-40B4-BE49-F238E27FC236}">
                <a16:creationId xmlns:a16="http://schemas.microsoft.com/office/drawing/2014/main" id="{0985D882-C167-B140-0488-766459223865}"/>
              </a:ext>
            </a:extLst>
          </p:cNvPr>
          <p:cNvCxnSpPr>
            <a:cxnSpLocks/>
            <a:stCxn id="74" idx="0"/>
            <a:endCxn id="4" idx="2"/>
          </p:cNvCxnSpPr>
          <p:nvPr/>
        </p:nvCxnSpPr>
        <p:spPr>
          <a:xfrm flipV="1">
            <a:off x="5712507" y="4868754"/>
            <a:ext cx="383493" cy="516628"/>
          </a:xfrm>
          <a:prstGeom prst="straightConnector1">
            <a:avLst/>
          </a:prstGeom>
          <a:ln>
            <a:prstDash val="dash"/>
            <a:tailEnd type="triangle"/>
          </a:ln>
        </p:spPr>
        <p:style>
          <a:lnRef idx="2">
            <a:schemeClr val="dk1"/>
          </a:lnRef>
          <a:fillRef idx="0">
            <a:schemeClr val="dk1"/>
          </a:fillRef>
          <a:effectRef idx="1">
            <a:schemeClr val="dk1"/>
          </a:effectRef>
          <a:fontRef idx="minor">
            <a:schemeClr val="tx1"/>
          </a:fontRef>
        </p:style>
      </p:cxnSp>
      <p:sp>
        <p:nvSpPr>
          <p:cNvPr id="20" name="Rectangle 73">
            <a:extLst>
              <a:ext uri="{FF2B5EF4-FFF2-40B4-BE49-F238E27FC236}">
                <a16:creationId xmlns:a16="http://schemas.microsoft.com/office/drawing/2014/main" id="{C12B4DC8-4520-B846-30D5-2E594D6F4D5A}"/>
              </a:ext>
            </a:extLst>
          </p:cNvPr>
          <p:cNvSpPr/>
          <p:nvPr/>
        </p:nvSpPr>
        <p:spPr>
          <a:xfrm>
            <a:off x="6527707" y="5385381"/>
            <a:ext cx="1409141" cy="579045"/>
          </a:xfrm>
          <a:prstGeom prst="rect">
            <a:avLst/>
          </a:prstGeom>
          <a:solidFill>
            <a:schemeClr val="accent2">
              <a:lumMod val="40000"/>
              <a:lumOff val="60000"/>
            </a:schemeClr>
          </a:solidFill>
          <a:ln>
            <a:prstDash val="dash"/>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1400" dirty="0">
                <a:solidFill>
                  <a:schemeClr val="tx1"/>
                </a:solidFill>
              </a:rPr>
              <a:t>Eget skip historiske data</a:t>
            </a:r>
          </a:p>
        </p:txBody>
      </p:sp>
      <p:sp>
        <p:nvSpPr>
          <p:cNvPr id="21" name="Rectangle 73">
            <a:extLst>
              <a:ext uri="{FF2B5EF4-FFF2-40B4-BE49-F238E27FC236}">
                <a16:creationId xmlns:a16="http://schemas.microsoft.com/office/drawing/2014/main" id="{1B343164-A7B0-A7C4-681E-B770D4065983}"/>
              </a:ext>
            </a:extLst>
          </p:cNvPr>
          <p:cNvSpPr/>
          <p:nvPr/>
        </p:nvSpPr>
        <p:spPr>
          <a:xfrm>
            <a:off x="8001653" y="5385381"/>
            <a:ext cx="1409141" cy="579045"/>
          </a:xfrm>
          <a:prstGeom prst="rect">
            <a:avLst/>
          </a:prstGeom>
          <a:solidFill>
            <a:schemeClr val="accent2">
              <a:lumMod val="40000"/>
              <a:lumOff val="60000"/>
            </a:schemeClr>
          </a:solidFill>
          <a:ln>
            <a:prstDash val="dash"/>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1400">
                <a:solidFill>
                  <a:schemeClr val="tx1"/>
                </a:solidFill>
              </a:rPr>
              <a:t>Kystverket anbefalte ruter </a:t>
            </a:r>
          </a:p>
        </p:txBody>
      </p:sp>
      <p:cxnSp>
        <p:nvCxnSpPr>
          <p:cNvPr id="22" name="Straight Arrow Connector 74">
            <a:extLst>
              <a:ext uri="{FF2B5EF4-FFF2-40B4-BE49-F238E27FC236}">
                <a16:creationId xmlns:a16="http://schemas.microsoft.com/office/drawing/2014/main" id="{65F53236-0FF8-0424-6FB7-C36976315924}"/>
              </a:ext>
            </a:extLst>
          </p:cNvPr>
          <p:cNvCxnSpPr>
            <a:cxnSpLocks/>
            <a:stCxn id="20" idx="0"/>
            <a:endCxn id="4" idx="2"/>
          </p:cNvCxnSpPr>
          <p:nvPr/>
        </p:nvCxnSpPr>
        <p:spPr>
          <a:xfrm flipH="1" flipV="1">
            <a:off x="6096000" y="4868754"/>
            <a:ext cx="1136278" cy="516627"/>
          </a:xfrm>
          <a:prstGeom prst="straightConnector1">
            <a:avLst/>
          </a:prstGeom>
          <a:ln>
            <a:prstDash val="dash"/>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74">
            <a:extLst>
              <a:ext uri="{FF2B5EF4-FFF2-40B4-BE49-F238E27FC236}">
                <a16:creationId xmlns:a16="http://schemas.microsoft.com/office/drawing/2014/main" id="{D2F817F2-BE75-8939-1010-6B0E0432B942}"/>
              </a:ext>
            </a:extLst>
          </p:cNvPr>
          <p:cNvCxnSpPr>
            <a:cxnSpLocks/>
            <a:stCxn id="21" idx="0"/>
          </p:cNvCxnSpPr>
          <p:nvPr/>
        </p:nvCxnSpPr>
        <p:spPr>
          <a:xfrm flipH="1" flipV="1">
            <a:off x="6175058" y="4879027"/>
            <a:ext cx="2531166" cy="506354"/>
          </a:xfrm>
          <a:prstGeom prst="straightConnector1">
            <a:avLst/>
          </a:prstGeom>
          <a:ln>
            <a:prstDash val="dash"/>
            <a:tailEnd type="triangle"/>
          </a:ln>
        </p:spPr>
        <p:style>
          <a:lnRef idx="2">
            <a:schemeClr val="dk1"/>
          </a:lnRef>
          <a:fillRef idx="0">
            <a:schemeClr val="dk1"/>
          </a:fillRef>
          <a:effectRef idx="1">
            <a:schemeClr val="dk1"/>
          </a:effectRef>
          <a:fontRef idx="minor">
            <a:schemeClr val="tx1"/>
          </a:fontRef>
        </p:style>
      </p:cxnSp>
      <p:sp>
        <p:nvSpPr>
          <p:cNvPr id="31" name="Rectangle 73">
            <a:extLst>
              <a:ext uri="{FF2B5EF4-FFF2-40B4-BE49-F238E27FC236}">
                <a16:creationId xmlns:a16="http://schemas.microsoft.com/office/drawing/2014/main" id="{D70F832D-766F-25AA-3D5F-5EB790D5E72C}"/>
              </a:ext>
            </a:extLst>
          </p:cNvPr>
          <p:cNvSpPr/>
          <p:nvPr/>
        </p:nvSpPr>
        <p:spPr>
          <a:xfrm>
            <a:off x="9489297" y="5377637"/>
            <a:ext cx="1409141" cy="579045"/>
          </a:xfrm>
          <a:prstGeom prst="rect">
            <a:avLst/>
          </a:prstGeom>
          <a:solidFill>
            <a:schemeClr val="accent2">
              <a:lumMod val="40000"/>
              <a:lumOff val="60000"/>
            </a:schemeClr>
          </a:solidFill>
          <a:ln>
            <a:prstDash val="dash"/>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400" dirty="0">
                <a:solidFill>
                  <a:schemeClr val="tx1"/>
                </a:solidFill>
              </a:rPr>
              <a:t>IMO Ship Routing</a:t>
            </a:r>
          </a:p>
        </p:txBody>
      </p:sp>
      <p:cxnSp>
        <p:nvCxnSpPr>
          <p:cNvPr id="34" name="Straight Arrow Connector 74">
            <a:extLst>
              <a:ext uri="{FF2B5EF4-FFF2-40B4-BE49-F238E27FC236}">
                <a16:creationId xmlns:a16="http://schemas.microsoft.com/office/drawing/2014/main" id="{867CC025-145B-4AF0-73BA-8A061ED6D884}"/>
              </a:ext>
            </a:extLst>
          </p:cNvPr>
          <p:cNvCxnSpPr>
            <a:cxnSpLocks/>
            <a:stCxn id="31" idx="0"/>
            <a:endCxn id="4" idx="2"/>
          </p:cNvCxnSpPr>
          <p:nvPr/>
        </p:nvCxnSpPr>
        <p:spPr>
          <a:xfrm flipH="1" flipV="1">
            <a:off x="6096000" y="4868754"/>
            <a:ext cx="4097868" cy="508883"/>
          </a:xfrm>
          <a:prstGeom prst="straightConnector1">
            <a:avLst/>
          </a:prstGeom>
          <a:ln>
            <a:prstDash val="dash"/>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00520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3F4A10-B988-DED6-D76F-14B6EE4D7FEB}"/>
              </a:ext>
            </a:extLst>
          </p:cNvPr>
          <p:cNvSpPr>
            <a:spLocks noGrp="1"/>
          </p:cNvSpPr>
          <p:nvPr>
            <p:ph type="title"/>
          </p:nvPr>
        </p:nvSpPr>
        <p:spPr>
          <a:xfrm>
            <a:off x="838200" y="365125"/>
            <a:ext cx="10515600" cy="795765"/>
          </a:xfrm>
        </p:spPr>
        <p:txBody>
          <a:bodyPr>
            <a:normAutofit/>
          </a:bodyPr>
          <a:lstStyle/>
          <a:p>
            <a:r>
              <a:rPr lang="nb-NO" sz="3600" dirty="0"/>
              <a:t>KI funksjonen foreslår rute </a:t>
            </a:r>
          </a:p>
        </p:txBody>
      </p:sp>
      <p:pic>
        <p:nvPicPr>
          <p:cNvPr id="4" name="Plassholder for innhold 3" descr="Et bilde som inneholder kart, tekst, skjermbilde, Multimedieprogramvare&#10;&#10;Automatisk generert beskrivelse">
            <a:extLst>
              <a:ext uri="{FF2B5EF4-FFF2-40B4-BE49-F238E27FC236}">
                <a16:creationId xmlns:a16="http://schemas.microsoft.com/office/drawing/2014/main" id="{8BB2F2E4-0E1A-13DC-0BDD-72BFA2852498}"/>
              </a:ext>
            </a:extLst>
          </p:cNvPr>
          <p:cNvPicPr>
            <a:picLocks noGrp="1" noChangeAspect="1"/>
          </p:cNvPicPr>
          <p:nvPr>
            <p:ph idx="1"/>
          </p:nvPr>
        </p:nvPicPr>
        <p:blipFill>
          <a:blip r:embed="rId2"/>
          <a:stretch>
            <a:fillRect/>
          </a:stretch>
        </p:blipFill>
        <p:spPr>
          <a:xfrm>
            <a:off x="5582746" y="1642980"/>
            <a:ext cx="5771054" cy="4351338"/>
          </a:xfrm>
          <a:prstGeom prst="rect">
            <a:avLst/>
          </a:prstGeom>
        </p:spPr>
      </p:pic>
      <p:sp>
        <p:nvSpPr>
          <p:cNvPr id="5" name="TekstSylinder 4">
            <a:extLst>
              <a:ext uri="{FF2B5EF4-FFF2-40B4-BE49-F238E27FC236}">
                <a16:creationId xmlns:a16="http://schemas.microsoft.com/office/drawing/2014/main" id="{14AA1ADA-33BA-D160-E0DD-49CA950B1781}"/>
              </a:ext>
            </a:extLst>
          </p:cNvPr>
          <p:cNvSpPr txBox="1"/>
          <p:nvPr/>
        </p:nvSpPr>
        <p:spPr>
          <a:xfrm>
            <a:off x="620201" y="1598212"/>
            <a:ext cx="4683319" cy="4801314"/>
          </a:xfrm>
          <a:prstGeom prst="rect">
            <a:avLst/>
          </a:prstGeom>
          <a:noFill/>
        </p:spPr>
        <p:txBody>
          <a:bodyPr wrap="square" rtlCol="0">
            <a:spAutoFit/>
          </a:bodyPr>
          <a:lstStyle/>
          <a:p>
            <a:pPr marL="285750" indent="-285750">
              <a:buFont typeface="Arial" panose="020B0604020202020204" pitchFamily="34" charset="0"/>
              <a:buChar char="•"/>
            </a:pPr>
            <a:r>
              <a:rPr lang="nb-NO" dirty="0"/>
              <a:t>I reell seglas </a:t>
            </a:r>
          </a:p>
          <a:p>
            <a:pPr marL="742950" lvl="1" indent="-285750">
              <a:buFont typeface="Courier New" panose="02070309020205020404" pitchFamily="49" charset="0"/>
              <a:buChar char="o"/>
            </a:pPr>
            <a:r>
              <a:rPr lang="nb-NO" sz="1600" dirty="0"/>
              <a:t>Som støtte til navigatør</a:t>
            </a:r>
          </a:p>
          <a:p>
            <a:pPr marL="742950" lvl="1" indent="-285750">
              <a:buFont typeface="Courier New" panose="02070309020205020404" pitchFamily="49" charset="0"/>
              <a:buChar char="o"/>
            </a:pPr>
            <a:r>
              <a:rPr lang="nb-NO" sz="1600" dirty="0"/>
              <a:t>Alternative ruter </a:t>
            </a:r>
          </a:p>
          <a:p>
            <a:pPr marL="742950" lvl="1" indent="-285750">
              <a:buFont typeface="Courier New" panose="02070309020205020404" pitchFamily="49" charset="0"/>
              <a:buChar char="o"/>
            </a:pPr>
            <a:r>
              <a:rPr lang="nb-NO" sz="1600" dirty="0"/>
              <a:t>Eget skips tidligere rutevalg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I simulator </a:t>
            </a:r>
          </a:p>
          <a:p>
            <a:pPr marL="742950" lvl="1" indent="-285750">
              <a:buFont typeface="Courier New" panose="02070309020205020404" pitchFamily="49" charset="0"/>
              <a:buChar char="o"/>
            </a:pPr>
            <a:r>
              <a:rPr lang="nb-NO" sz="1600" dirty="0"/>
              <a:t>Som støtte til navigatør for eget skip</a:t>
            </a:r>
          </a:p>
          <a:p>
            <a:pPr marL="742950" lvl="1" indent="-285750">
              <a:buFont typeface="Courier New" panose="02070309020205020404" pitchFamily="49" charset="0"/>
              <a:buChar char="o"/>
            </a:pPr>
            <a:r>
              <a:rPr lang="nb-NO" sz="1600" dirty="0"/>
              <a:t>For å sette opp målskip(targetskip) </a:t>
            </a:r>
          </a:p>
          <a:p>
            <a:pPr marL="742950" lvl="1" indent="-285750">
              <a:buFont typeface="Courier New" panose="02070309020205020404" pitchFamily="49" charset="0"/>
              <a:buChar char="o"/>
            </a:pPr>
            <a:r>
              <a:rPr lang="nb-NO" sz="1600" dirty="0"/>
              <a:t>Lage scenario med gitt vanskelighetsgrad: antall skip, antall trefninger, vanskelighetsgrad. </a:t>
            </a:r>
          </a:p>
          <a:p>
            <a:pPr marL="977900" lvl="2" indent="-292100">
              <a:buFont typeface="Wingdings" pitchFamily="2" charset="2"/>
              <a:buChar char="§"/>
            </a:pPr>
            <a:r>
              <a:rPr lang="nb-NO" sz="1400" dirty="0"/>
              <a:t>Eksempel: 5 skip, 3 trefninger, vanskelighetsgrad 4 (1-10) </a:t>
            </a:r>
          </a:p>
          <a:p>
            <a:pPr marL="977900" lvl="2" indent="-292100">
              <a:buFont typeface="Wingdings" pitchFamily="2" charset="2"/>
              <a:buChar char="§"/>
            </a:pPr>
            <a:r>
              <a:rPr lang="nb-NO" sz="1400" dirty="0"/>
              <a:t>Trefning kan være: kryssende kurs, motgående, innhentende</a:t>
            </a:r>
          </a:p>
          <a:p>
            <a:pPr marL="977900" lvl="2" indent="-292100">
              <a:buFont typeface="Wingdings" pitchFamily="2" charset="2"/>
              <a:buChar char="§"/>
            </a:pPr>
            <a:endParaRPr lang="nb-NO" sz="1400" dirty="0"/>
          </a:p>
          <a:p>
            <a:pPr marL="742950" lvl="1" indent="-285750">
              <a:buFont typeface="Courier New" panose="02070309020205020404" pitchFamily="49" charset="0"/>
              <a:buChar char="o"/>
            </a:pPr>
            <a:endParaRPr lang="nb-NO" dirty="0"/>
          </a:p>
          <a:p>
            <a:pPr marL="285750" indent="-285750">
              <a:buFont typeface="Arial" panose="020B0604020202020204" pitchFamily="34" charset="0"/>
              <a:buChar char="•"/>
            </a:pPr>
            <a:endParaRPr lang="nb-NO" dirty="0"/>
          </a:p>
          <a:p>
            <a:endParaRPr lang="nb-NO" dirty="0"/>
          </a:p>
        </p:txBody>
      </p:sp>
    </p:spTree>
    <p:extLst>
      <p:ext uri="{BB962C8B-B14F-4D97-AF65-F5344CB8AC3E}">
        <p14:creationId xmlns:p14="http://schemas.microsoft.com/office/powerpoint/2010/main" val="60980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9D4239-F212-C9C6-7026-002C3B02F3B8}"/>
              </a:ext>
            </a:extLst>
          </p:cNvPr>
          <p:cNvSpPr>
            <a:spLocks noGrp="1"/>
          </p:cNvSpPr>
          <p:nvPr>
            <p:ph type="title"/>
          </p:nvPr>
        </p:nvSpPr>
        <p:spPr/>
        <p:txBody>
          <a:bodyPr/>
          <a:lstStyle/>
          <a:p>
            <a:endParaRPr lang="nb-NO"/>
          </a:p>
        </p:txBody>
      </p:sp>
      <p:pic>
        <p:nvPicPr>
          <p:cNvPr id="4" name="AI demonstrasjon.mpg">
            <a:hlinkClick r:id="" action="ppaction://media"/>
            <a:extLst>
              <a:ext uri="{FF2B5EF4-FFF2-40B4-BE49-F238E27FC236}">
                <a16:creationId xmlns:a16="http://schemas.microsoft.com/office/drawing/2014/main" id="{C1955D89-AD7F-5B58-2A52-EDDEE4408BE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6"/>
          </a:xfrm>
        </p:spPr>
      </p:pic>
    </p:spTree>
    <p:extLst>
      <p:ext uri="{BB962C8B-B14F-4D97-AF65-F5344CB8AC3E}">
        <p14:creationId xmlns:p14="http://schemas.microsoft.com/office/powerpoint/2010/main" val="282134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C7FBF5-71D6-781B-718E-60C51E13D78E}"/>
              </a:ext>
            </a:extLst>
          </p:cNvPr>
          <p:cNvSpPr>
            <a:spLocks noGrp="1"/>
          </p:cNvSpPr>
          <p:nvPr>
            <p:ph type="title"/>
          </p:nvPr>
        </p:nvSpPr>
        <p:spPr/>
        <p:txBody>
          <a:bodyPr/>
          <a:lstStyle/>
          <a:p>
            <a:r>
              <a:rPr lang="nb-NO" dirty="0"/>
              <a:t>Distribuert opplæring </a:t>
            </a:r>
          </a:p>
        </p:txBody>
      </p:sp>
      <p:sp>
        <p:nvSpPr>
          <p:cNvPr id="3" name="Plassholder for innhold 2">
            <a:extLst>
              <a:ext uri="{FF2B5EF4-FFF2-40B4-BE49-F238E27FC236}">
                <a16:creationId xmlns:a16="http://schemas.microsoft.com/office/drawing/2014/main" id="{B1AD2E05-AA65-6E8B-41A2-9B489E124BAA}"/>
              </a:ext>
            </a:extLst>
          </p:cNvPr>
          <p:cNvSpPr>
            <a:spLocks noGrp="1"/>
          </p:cNvSpPr>
          <p:nvPr>
            <p:ph idx="1"/>
          </p:nvPr>
        </p:nvSpPr>
        <p:spPr/>
        <p:txBody>
          <a:bodyPr/>
          <a:lstStyle/>
          <a:p>
            <a:r>
              <a:rPr lang="nb-NO" dirty="0"/>
              <a:t>Polarnavigasjon </a:t>
            </a:r>
          </a:p>
          <a:p>
            <a:r>
              <a:rPr lang="nb-NO" dirty="0"/>
              <a:t>NTNU instruktør </a:t>
            </a:r>
          </a:p>
          <a:p>
            <a:r>
              <a:rPr lang="nb-NO" dirty="0"/>
              <a:t>Fagskolen på Vestlandet </a:t>
            </a:r>
          </a:p>
          <a:p>
            <a:r>
              <a:rPr lang="nb-NO" dirty="0"/>
              <a:t>Fagskolen i Nordland </a:t>
            </a:r>
          </a:p>
          <a:p>
            <a:r>
              <a:rPr lang="nb-NO" dirty="0"/>
              <a:t>Virtuell Virkelighet</a:t>
            </a:r>
          </a:p>
        </p:txBody>
      </p:sp>
    </p:spTree>
    <p:extLst>
      <p:ext uri="{BB962C8B-B14F-4D97-AF65-F5344CB8AC3E}">
        <p14:creationId xmlns:p14="http://schemas.microsoft.com/office/powerpoint/2010/main" val="2445831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7A395D-C78D-7846-6B00-3D36DC887A3D}"/>
              </a:ext>
            </a:extLst>
          </p:cNvPr>
          <p:cNvSpPr>
            <a:spLocks noGrp="1"/>
          </p:cNvSpPr>
          <p:nvPr>
            <p:ph type="title"/>
          </p:nvPr>
        </p:nvSpPr>
        <p:spPr/>
        <p:txBody>
          <a:bodyPr/>
          <a:lstStyle/>
          <a:p>
            <a:r>
              <a:rPr lang="nb-NO" dirty="0"/>
              <a:t>Oppsett</a:t>
            </a:r>
          </a:p>
        </p:txBody>
      </p:sp>
      <p:sp>
        <p:nvSpPr>
          <p:cNvPr id="3" name="Plassholder for innhold 2">
            <a:extLst>
              <a:ext uri="{FF2B5EF4-FFF2-40B4-BE49-F238E27FC236}">
                <a16:creationId xmlns:a16="http://schemas.microsoft.com/office/drawing/2014/main" id="{F4C530CE-7554-8EBE-767A-E0FF2B94A367}"/>
              </a:ext>
            </a:extLst>
          </p:cNvPr>
          <p:cNvSpPr>
            <a:spLocks noGrp="1"/>
          </p:cNvSpPr>
          <p:nvPr>
            <p:ph idx="1"/>
          </p:nvPr>
        </p:nvSpPr>
        <p:spPr>
          <a:xfrm>
            <a:off x="838199" y="1825625"/>
            <a:ext cx="3753051" cy="1880101"/>
          </a:xfrm>
        </p:spPr>
        <p:txBody>
          <a:bodyPr>
            <a:normAutofit/>
          </a:bodyPr>
          <a:lstStyle/>
          <a:p>
            <a:r>
              <a:rPr lang="nb-NO" dirty="0"/>
              <a:t>Instruktør </a:t>
            </a:r>
          </a:p>
          <a:p>
            <a:r>
              <a:rPr lang="nb-NO" dirty="0"/>
              <a:t>4 - 8 Kursdeltakere</a:t>
            </a:r>
          </a:p>
          <a:p>
            <a:r>
              <a:rPr lang="nb-NO" dirty="0"/>
              <a:t>2 - 4 Datamaskiner</a:t>
            </a:r>
          </a:p>
        </p:txBody>
      </p:sp>
      <p:sp>
        <p:nvSpPr>
          <p:cNvPr id="5" name="Rektangel 4">
            <a:extLst>
              <a:ext uri="{FF2B5EF4-FFF2-40B4-BE49-F238E27FC236}">
                <a16:creationId xmlns:a16="http://schemas.microsoft.com/office/drawing/2014/main" id="{D3FCB593-123A-A68B-81FA-5AF490B67A2F}"/>
              </a:ext>
            </a:extLst>
          </p:cNvPr>
          <p:cNvSpPr/>
          <p:nvPr/>
        </p:nvSpPr>
        <p:spPr>
          <a:xfrm>
            <a:off x="5342419" y="1163070"/>
            <a:ext cx="1905802" cy="85456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nb-NO" dirty="0"/>
              <a:t>Instruktørstasjon </a:t>
            </a:r>
          </a:p>
        </p:txBody>
      </p:sp>
      <p:sp>
        <p:nvSpPr>
          <p:cNvPr id="6" name="Rektangel 5">
            <a:extLst>
              <a:ext uri="{FF2B5EF4-FFF2-40B4-BE49-F238E27FC236}">
                <a16:creationId xmlns:a16="http://schemas.microsoft.com/office/drawing/2014/main" id="{B40669C4-CB44-636D-8CA4-EAE7AC84D39B}"/>
              </a:ext>
            </a:extLst>
          </p:cNvPr>
          <p:cNvSpPr/>
          <p:nvPr/>
        </p:nvSpPr>
        <p:spPr>
          <a:xfrm>
            <a:off x="4081112" y="3991125"/>
            <a:ext cx="1905802" cy="93700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nb-NO" dirty="0"/>
              <a:t>Fagskolen på Vestlandet </a:t>
            </a:r>
          </a:p>
          <a:p>
            <a:pPr algn="ctr"/>
            <a:r>
              <a:rPr lang="nb-NO" dirty="0"/>
              <a:t>Stasjon 1</a:t>
            </a:r>
          </a:p>
        </p:txBody>
      </p:sp>
      <p:sp>
        <p:nvSpPr>
          <p:cNvPr id="8" name="Rektangel 7">
            <a:extLst>
              <a:ext uri="{FF2B5EF4-FFF2-40B4-BE49-F238E27FC236}">
                <a16:creationId xmlns:a16="http://schemas.microsoft.com/office/drawing/2014/main" id="{E3C28A89-B8F9-7A80-0CF2-94559D58CA1F}"/>
              </a:ext>
            </a:extLst>
          </p:cNvPr>
          <p:cNvSpPr/>
          <p:nvPr/>
        </p:nvSpPr>
        <p:spPr>
          <a:xfrm>
            <a:off x="9201752" y="2017630"/>
            <a:ext cx="1905802" cy="81846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nb-NO" dirty="0"/>
              <a:t>Fagskolen i Nordland</a:t>
            </a:r>
          </a:p>
        </p:txBody>
      </p:sp>
      <p:sp>
        <p:nvSpPr>
          <p:cNvPr id="9" name="Rektangel 8">
            <a:extLst>
              <a:ext uri="{FF2B5EF4-FFF2-40B4-BE49-F238E27FC236}">
                <a16:creationId xmlns:a16="http://schemas.microsoft.com/office/drawing/2014/main" id="{77468847-17B3-58BE-2EFE-FEAAB6AE6812}"/>
              </a:ext>
            </a:extLst>
          </p:cNvPr>
          <p:cNvSpPr/>
          <p:nvPr/>
        </p:nvSpPr>
        <p:spPr>
          <a:xfrm>
            <a:off x="7076000" y="3991125"/>
            <a:ext cx="1905802" cy="93700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nb-NO" dirty="0"/>
              <a:t>Fagskolen på Vestlandet </a:t>
            </a:r>
          </a:p>
          <a:p>
            <a:pPr algn="ctr"/>
            <a:r>
              <a:rPr lang="nb-NO" dirty="0"/>
              <a:t>Stasjon 2</a:t>
            </a:r>
          </a:p>
        </p:txBody>
      </p:sp>
      <p:sp>
        <p:nvSpPr>
          <p:cNvPr id="10" name="Ellipse 9">
            <a:extLst>
              <a:ext uri="{FF2B5EF4-FFF2-40B4-BE49-F238E27FC236}">
                <a16:creationId xmlns:a16="http://schemas.microsoft.com/office/drawing/2014/main" id="{4A970CCD-24F4-3928-7AC0-3F94586D1A6A}"/>
              </a:ext>
            </a:extLst>
          </p:cNvPr>
          <p:cNvSpPr/>
          <p:nvPr/>
        </p:nvSpPr>
        <p:spPr>
          <a:xfrm>
            <a:off x="7488453" y="5252168"/>
            <a:ext cx="442763" cy="45238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a:p>
        </p:txBody>
      </p:sp>
      <p:sp>
        <p:nvSpPr>
          <p:cNvPr id="12" name="Ellipse 11">
            <a:extLst>
              <a:ext uri="{FF2B5EF4-FFF2-40B4-BE49-F238E27FC236}">
                <a16:creationId xmlns:a16="http://schemas.microsoft.com/office/drawing/2014/main" id="{BEA531B5-F404-17C0-B615-5A6F42753B60}"/>
              </a:ext>
            </a:extLst>
          </p:cNvPr>
          <p:cNvSpPr/>
          <p:nvPr/>
        </p:nvSpPr>
        <p:spPr>
          <a:xfrm>
            <a:off x="8229999" y="5252168"/>
            <a:ext cx="442763" cy="45238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a:p>
        </p:txBody>
      </p:sp>
      <p:sp>
        <p:nvSpPr>
          <p:cNvPr id="13" name="Ellipse 12">
            <a:extLst>
              <a:ext uri="{FF2B5EF4-FFF2-40B4-BE49-F238E27FC236}">
                <a16:creationId xmlns:a16="http://schemas.microsoft.com/office/drawing/2014/main" id="{AFFE84E2-D73C-AC62-FC67-13D5EC7EA997}"/>
              </a:ext>
            </a:extLst>
          </p:cNvPr>
          <p:cNvSpPr/>
          <p:nvPr/>
        </p:nvSpPr>
        <p:spPr>
          <a:xfrm>
            <a:off x="4379493" y="5242543"/>
            <a:ext cx="442763" cy="45238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a:p>
        </p:txBody>
      </p:sp>
      <p:sp>
        <p:nvSpPr>
          <p:cNvPr id="14" name="Ellipse 13">
            <a:extLst>
              <a:ext uri="{FF2B5EF4-FFF2-40B4-BE49-F238E27FC236}">
                <a16:creationId xmlns:a16="http://schemas.microsoft.com/office/drawing/2014/main" id="{5DBFE155-D9FB-97F2-878A-72C7D89B16D6}"/>
              </a:ext>
            </a:extLst>
          </p:cNvPr>
          <p:cNvSpPr/>
          <p:nvPr/>
        </p:nvSpPr>
        <p:spPr>
          <a:xfrm>
            <a:off x="5121039" y="5242543"/>
            <a:ext cx="442763" cy="45238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a:p>
        </p:txBody>
      </p:sp>
      <p:sp>
        <p:nvSpPr>
          <p:cNvPr id="15" name="TekstSylinder 14">
            <a:extLst>
              <a:ext uri="{FF2B5EF4-FFF2-40B4-BE49-F238E27FC236}">
                <a16:creationId xmlns:a16="http://schemas.microsoft.com/office/drawing/2014/main" id="{AC5B25C2-D809-B256-46A8-5B76D09157D9}"/>
              </a:ext>
            </a:extLst>
          </p:cNvPr>
          <p:cNvSpPr txBox="1"/>
          <p:nvPr/>
        </p:nvSpPr>
        <p:spPr>
          <a:xfrm>
            <a:off x="4163101" y="5852274"/>
            <a:ext cx="659155" cy="307777"/>
          </a:xfrm>
          <a:prstGeom prst="rect">
            <a:avLst/>
          </a:prstGeom>
          <a:noFill/>
        </p:spPr>
        <p:txBody>
          <a:bodyPr wrap="none" rtlCol="0">
            <a:spAutoFit/>
          </a:bodyPr>
          <a:lstStyle/>
          <a:p>
            <a:r>
              <a:rPr lang="nb-NO" sz="1400" dirty="0"/>
              <a:t>Kurs 1</a:t>
            </a:r>
          </a:p>
        </p:txBody>
      </p:sp>
      <p:sp>
        <p:nvSpPr>
          <p:cNvPr id="16" name="TekstSylinder 15">
            <a:extLst>
              <a:ext uri="{FF2B5EF4-FFF2-40B4-BE49-F238E27FC236}">
                <a16:creationId xmlns:a16="http://schemas.microsoft.com/office/drawing/2014/main" id="{DBCCFFFF-15EE-E938-9AAC-F735E5B5D8CB}"/>
              </a:ext>
            </a:extLst>
          </p:cNvPr>
          <p:cNvSpPr txBox="1"/>
          <p:nvPr/>
        </p:nvSpPr>
        <p:spPr>
          <a:xfrm>
            <a:off x="5012842" y="5852274"/>
            <a:ext cx="659155" cy="307777"/>
          </a:xfrm>
          <a:prstGeom prst="rect">
            <a:avLst/>
          </a:prstGeom>
          <a:noFill/>
        </p:spPr>
        <p:txBody>
          <a:bodyPr wrap="none" rtlCol="0">
            <a:spAutoFit/>
          </a:bodyPr>
          <a:lstStyle/>
          <a:p>
            <a:r>
              <a:rPr lang="nb-NO" sz="1400" dirty="0"/>
              <a:t>Kurs 2</a:t>
            </a:r>
          </a:p>
        </p:txBody>
      </p:sp>
      <p:sp>
        <p:nvSpPr>
          <p:cNvPr id="17" name="TekstSylinder 16">
            <a:extLst>
              <a:ext uri="{FF2B5EF4-FFF2-40B4-BE49-F238E27FC236}">
                <a16:creationId xmlns:a16="http://schemas.microsoft.com/office/drawing/2014/main" id="{9D32945D-20AA-FE7B-E420-4AC6B8823836}"/>
              </a:ext>
            </a:extLst>
          </p:cNvPr>
          <p:cNvSpPr txBox="1"/>
          <p:nvPr/>
        </p:nvSpPr>
        <p:spPr>
          <a:xfrm>
            <a:off x="7369746" y="5852273"/>
            <a:ext cx="659155" cy="307777"/>
          </a:xfrm>
          <a:prstGeom prst="rect">
            <a:avLst/>
          </a:prstGeom>
          <a:noFill/>
        </p:spPr>
        <p:txBody>
          <a:bodyPr wrap="none" rtlCol="0">
            <a:spAutoFit/>
          </a:bodyPr>
          <a:lstStyle/>
          <a:p>
            <a:r>
              <a:rPr lang="nb-NO" sz="1400" dirty="0"/>
              <a:t>Kurs 3</a:t>
            </a:r>
          </a:p>
        </p:txBody>
      </p:sp>
      <p:sp>
        <p:nvSpPr>
          <p:cNvPr id="18" name="TekstSylinder 17">
            <a:extLst>
              <a:ext uri="{FF2B5EF4-FFF2-40B4-BE49-F238E27FC236}">
                <a16:creationId xmlns:a16="http://schemas.microsoft.com/office/drawing/2014/main" id="{C0EBD8B4-B4E7-EB00-C291-41F22439148D}"/>
              </a:ext>
            </a:extLst>
          </p:cNvPr>
          <p:cNvSpPr txBox="1"/>
          <p:nvPr/>
        </p:nvSpPr>
        <p:spPr>
          <a:xfrm>
            <a:off x="8229999" y="5845937"/>
            <a:ext cx="659155" cy="307777"/>
          </a:xfrm>
          <a:prstGeom prst="rect">
            <a:avLst/>
          </a:prstGeom>
          <a:noFill/>
        </p:spPr>
        <p:txBody>
          <a:bodyPr wrap="none" rtlCol="0">
            <a:spAutoFit/>
          </a:bodyPr>
          <a:lstStyle/>
          <a:p>
            <a:r>
              <a:rPr lang="nb-NO" sz="1400" dirty="0"/>
              <a:t>Kurs 4</a:t>
            </a:r>
          </a:p>
        </p:txBody>
      </p:sp>
      <p:sp>
        <p:nvSpPr>
          <p:cNvPr id="19" name="Ellipse 18">
            <a:extLst>
              <a:ext uri="{FF2B5EF4-FFF2-40B4-BE49-F238E27FC236}">
                <a16:creationId xmlns:a16="http://schemas.microsoft.com/office/drawing/2014/main" id="{EDC1F08E-2551-63C2-7CD1-C141CDD1F649}"/>
              </a:ext>
            </a:extLst>
          </p:cNvPr>
          <p:cNvSpPr/>
          <p:nvPr/>
        </p:nvSpPr>
        <p:spPr>
          <a:xfrm>
            <a:off x="6054690" y="622417"/>
            <a:ext cx="442763" cy="45238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a:p>
        </p:txBody>
      </p:sp>
      <p:sp>
        <p:nvSpPr>
          <p:cNvPr id="20" name="Ellipse 19">
            <a:extLst>
              <a:ext uri="{FF2B5EF4-FFF2-40B4-BE49-F238E27FC236}">
                <a16:creationId xmlns:a16="http://schemas.microsoft.com/office/drawing/2014/main" id="{9F9886FD-2766-082C-A078-882F3365B2B7}"/>
              </a:ext>
            </a:extLst>
          </p:cNvPr>
          <p:cNvSpPr/>
          <p:nvPr/>
        </p:nvSpPr>
        <p:spPr>
          <a:xfrm>
            <a:off x="10001048" y="1488691"/>
            <a:ext cx="442763" cy="45238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a:p>
        </p:txBody>
      </p:sp>
      <p:sp>
        <p:nvSpPr>
          <p:cNvPr id="23" name="Sky 22">
            <a:extLst>
              <a:ext uri="{FF2B5EF4-FFF2-40B4-BE49-F238E27FC236}">
                <a16:creationId xmlns:a16="http://schemas.microsoft.com/office/drawing/2014/main" id="{E2D4F074-56BB-0310-FAB0-EABFAF999690}"/>
              </a:ext>
            </a:extLst>
          </p:cNvPr>
          <p:cNvSpPr/>
          <p:nvPr/>
        </p:nvSpPr>
        <p:spPr>
          <a:xfrm>
            <a:off x="5342419" y="2539079"/>
            <a:ext cx="2588797" cy="1069071"/>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a:p>
        </p:txBody>
      </p:sp>
      <p:cxnSp>
        <p:nvCxnSpPr>
          <p:cNvPr id="27" name="Rett pil 26">
            <a:extLst>
              <a:ext uri="{FF2B5EF4-FFF2-40B4-BE49-F238E27FC236}">
                <a16:creationId xmlns:a16="http://schemas.microsoft.com/office/drawing/2014/main" id="{6FA6C7CB-3069-6C94-37E3-D3DA9957697A}"/>
              </a:ext>
            </a:extLst>
          </p:cNvPr>
          <p:cNvCxnSpPr>
            <a:stCxn id="5" idx="2"/>
          </p:cNvCxnSpPr>
          <p:nvPr/>
        </p:nvCxnSpPr>
        <p:spPr>
          <a:xfrm>
            <a:off x="6295320" y="2017630"/>
            <a:ext cx="0" cy="52144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8" name="Rett pil 27">
            <a:extLst>
              <a:ext uri="{FF2B5EF4-FFF2-40B4-BE49-F238E27FC236}">
                <a16:creationId xmlns:a16="http://schemas.microsoft.com/office/drawing/2014/main" id="{FDAEE123-357E-47E6-D42B-BF2929794A32}"/>
              </a:ext>
            </a:extLst>
          </p:cNvPr>
          <p:cNvCxnSpPr>
            <a:cxnSpLocks/>
            <a:stCxn id="8" idx="1"/>
          </p:cNvCxnSpPr>
          <p:nvPr/>
        </p:nvCxnSpPr>
        <p:spPr>
          <a:xfrm flipH="1">
            <a:off x="7854216" y="2426862"/>
            <a:ext cx="1347536" cy="35872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Rett pil 30">
            <a:extLst>
              <a:ext uri="{FF2B5EF4-FFF2-40B4-BE49-F238E27FC236}">
                <a16:creationId xmlns:a16="http://schemas.microsoft.com/office/drawing/2014/main" id="{D2F61E96-84F1-A8B2-FEC6-B64E1B514CC4}"/>
              </a:ext>
            </a:extLst>
          </p:cNvPr>
          <p:cNvCxnSpPr>
            <a:cxnSpLocks/>
          </p:cNvCxnSpPr>
          <p:nvPr/>
        </p:nvCxnSpPr>
        <p:spPr>
          <a:xfrm>
            <a:off x="7581648" y="3426594"/>
            <a:ext cx="416946" cy="56453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Rett pil 32">
            <a:extLst>
              <a:ext uri="{FF2B5EF4-FFF2-40B4-BE49-F238E27FC236}">
                <a16:creationId xmlns:a16="http://schemas.microsoft.com/office/drawing/2014/main" id="{4AF29CEE-06C4-6970-3E02-53088D3BBB91}"/>
              </a:ext>
            </a:extLst>
          </p:cNvPr>
          <p:cNvCxnSpPr>
            <a:cxnSpLocks/>
            <a:endCxn id="6" idx="0"/>
          </p:cNvCxnSpPr>
          <p:nvPr/>
        </p:nvCxnSpPr>
        <p:spPr>
          <a:xfrm flipH="1">
            <a:off x="5034013" y="3426594"/>
            <a:ext cx="654518" cy="56453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42" name="Bilde 41">
            <a:extLst>
              <a:ext uri="{FF2B5EF4-FFF2-40B4-BE49-F238E27FC236}">
                <a16:creationId xmlns:a16="http://schemas.microsoft.com/office/drawing/2014/main" id="{8A08FCFD-3F0F-10BC-5FAF-EC396899FD41}"/>
              </a:ext>
            </a:extLst>
          </p:cNvPr>
          <p:cNvPicPr>
            <a:picLocks noChangeAspect="1"/>
          </p:cNvPicPr>
          <p:nvPr/>
        </p:nvPicPr>
        <p:blipFill>
          <a:blip r:embed="rId2"/>
          <a:stretch>
            <a:fillRect/>
          </a:stretch>
        </p:blipFill>
        <p:spPr>
          <a:xfrm>
            <a:off x="8229998" y="3656448"/>
            <a:ext cx="274243" cy="260818"/>
          </a:xfrm>
          <a:prstGeom prst="rect">
            <a:avLst/>
          </a:prstGeom>
        </p:spPr>
      </p:pic>
      <p:pic>
        <p:nvPicPr>
          <p:cNvPr id="43" name="Bilde 42">
            <a:extLst>
              <a:ext uri="{FF2B5EF4-FFF2-40B4-BE49-F238E27FC236}">
                <a16:creationId xmlns:a16="http://schemas.microsoft.com/office/drawing/2014/main" id="{8693E1EB-8CC0-7C17-2E03-711248A77D7E}"/>
              </a:ext>
            </a:extLst>
          </p:cNvPr>
          <p:cNvPicPr>
            <a:picLocks noChangeAspect="1"/>
          </p:cNvPicPr>
          <p:nvPr/>
        </p:nvPicPr>
        <p:blipFill>
          <a:blip r:embed="rId2"/>
          <a:stretch>
            <a:fillRect/>
          </a:stretch>
        </p:blipFill>
        <p:spPr>
          <a:xfrm>
            <a:off x="5535437" y="3646720"/>
            <a:ext cx="274243" cy="260818"/>
          </a:xfrm>
          <a:prstGeom prst="rect">
            <a:avLst/>
          </a:prstGeom>
        </p:spPr>
      </p:pic>
      <p:pic>
        <p:nvPicPr>
          <p:cNvPr id="44" name="Bilde 43">
            <a:extLst>
              <a:ext uri="{FF2B5EF4-FFF2-40B4-BE49-F238E27FC236}">
                <a16:creationId xmlns:a16="http://schemas.microsoft.com/office/drawing/2014/main" id="{951FC19A-3CB1-7547-4558-CC07E4E49976}"/>
              </a:ext>
            </a:extLst>
          </p:cNvPr>
          <p:cNvPicPr>
            <a:picLocks noChangeAspect="1"/>
          </p:cNvPicPr>
          <p:nvPr/>
        </p:nvPicPr>
        <p:blipFill>
          <a:blip r:embed="rId2"/>
          <a:stretch>
            <a:fillRect/>
          </a:stretch>
        </p:blipFill>
        <p:spPr>
          <a:xfrm>
            <a:off x="5467344" y="2070839"/>
            <a:ext cx="274243" cy="260818"/>
          </a:xfrm>
          <a:prstGeom prst="rect">
            <a:avLst/>
          </a:prstGeom>
        </p:spPr>
      </p:pic>
      <p:pic>
        <p:nvPicPr>
          <p:cNvPr id="45" name="Bilde 44">
            <a:extLst>
              <a:ext uri="{FF2B5EF4-FFF2-40B4-BE49-F238E27FC236}">
                <a16:creationId xmlns:a16="http://schemas.microsoft.com/office/drawing/2014/main" id="{0AB3B9ED-292E-00E7-4513-BBC55F6D0148}"/>
              </a:ext>
            </a:extLst>
          </p:cNvPr>
          <p:cNvPicPr>
            <a:picLocks noChangeAspect="1"/>
          </p:cNvPicPr>
          <p:nvPr/>
        </p:nvPicPr>
        <p:blipFill>
          <a:blip r:embed="rId2"/>
          <a:stretch>
            <a:fillRect/>
          </a:stretch>
        </p:blipFill>
        <p:spPr>
          <a:xfrm>
            <a:off x="8901208" y="2537767"/>
            <a:ext cx="274243" cy="260818"/>
          </a:xfrm>
          <a:prstGeom prst="rect">
            <a:avLst/>
          </a:prstGeom>
        </p:spPr>
      </p:pic>
    </p:spTree>
    <p:extLst>
      <p:ext uri="{BB962C8B-B14F-4D97-AF65-F5344CB8AC3E}">
        <p14:creationId xmlns:p14="http://schemas.microsoft.com/office/powerpoint/2010/main" val="384932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5D49B-E68A-E0D6-2504-2E26FF4DAEF4}"/>
              </a:ext>
            </a:extLst>
          </p:cNvPr>
          <p:cNvSpPr>
            <a:spLocks noGrp="1"/>
          </p:cNvSpPr>
          <p:nvPr>
            <p:ph type="title"/>
          </p:nvPr>
        </p:nvSpPr>
        <p:spPr>
          <a:xfrm>
            <a:off x="8153400" y="1128094"/>
            <a:ext cx="3434180" cy="1415270"/>
          </a:xfrm>
        </p:spPr>
        <p:txBody>
          <a:bodyPr anchor="t">
            <a:normAutofit/>
          </a:bodyPr>
          <a:lstStyle/>
          <a:p>
            <a:r>
              <a:rPr lang="nb-NO" sz="3200" dirty="0"/>
              <a:t>Distribuert </a:t>
            </a:r>
            <a:br>
              <a:rPr lang="nb-NO" sz="3200" dirty="0"/>
            </a:br>
            <a:r>
              <a:rPr lang="nb-NO" sz="3200" dirty="0"/>
              <a:t>opplæring</a:t>
            </a:r>
          </a:p>
        </p:txBody>
      </p:sp>
      <p:pic>
        <p:nvPicPr>
          <p:cNvPr id="4" name="Plassholder for innhold 3">
            <a:extLst>
              <a:ext uri="{FF2B5EF4-FFF2-40B4-BE49-F238E27FC236}">
                <a16:creationId xmlns:a16="http://schemas.microsoft.com/office/drawing/2014/main" id="{E3F3139A-98E1-75BB-D921-E48E2C5E9A4E}"/>
              </a:ext>
            </a:extLst>
          </p:cNvPr>
          <p:cNvPicPr>
            <a:picLocks noChangeAspect="1"/>
          </p:cNvPicPr>
          <p:nvPr/>
        </p:nvPicPr>
        <p:blipFill>
          <a:blip r:embed="rId2"/>
          <a:srcRect r="71" b="1"/>
          <a:stretch/>
        </p:blipFill>
        <p:spPr>
          <a:xfrm>
            <a:off x="-9886" y="10"/>
            <a:ext cx="7572605" cy="6857990"/>
          </a:xfrm>
          <a:prstGeom prst="rect">
            <a:avLst/>
          </a:prstGeom>
        </p:spPr>
      </p:pic>
      <p:cxnSp>
        <p:nvCxnSpPr>
          <p:cNvPr id="11" name="Straight Connector 1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AED42329-70DF-C899-BD19-48125D6D0436}"/>
              </a:ext>
            </a:extLst>
          </p:cNvPr>
          <p:cNvSpPr>
            <a:spLocks noGrp="1"/>
          </p:cNvSpPr>
          <p:nvPr>
            <p:ph idx="1"/>
          </p:nvPr>
        </p:nvSpPr>
        <p:spPr>
          <a:xfrm>
            <a:off x="8153400" y="2543364"/>
            <a:ext cx="3434180" cy="3599019"/>
          </a:xfrm>
        </p:spPr>
        <p:txBody>
          <a:bodyPr>
            <a:normAutofit/>
          </a:bodyPr>
          <a:lstStyle/>
          <a:p>
            <a:endParaRPr lang="en-US" sz="2000"/>
          </a:p>
        </p:txBody>
      </p:sp>
    </p:spTree>
    <p:extLst>
      <p:ext uri="{BB962C8B-B14F-4D97-AF65-F5344CB8AC3E}">
        <p14:creationId xmlns:p14="http://schemas.microsoft.com/office/powerpoint/2010/main" val="1621947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A52D60-FB0E-31DC-97A4-5A563CB771BA}"/>
              </a:ext>
            </a:extLst>
          </p:cNvPr>
          <p:cNvSpPr>
            <a:spLocks noGrp="1"/>
          </p:cNvSpPr>
          <p:nvPr>
            <p:ph type="title"/>
          </p:nvPr>
        </p:nvSpPr>
        <p:spPr/>
        <p:txBody>
          <a:bodyPr/>
          <a:lstStyle/>
          <a:p>
            <a:r>
              <a:rPr lang="nb-NO" dirty="0"/>
              <a:t>Gjennomføring Polarkoden </a:t>
            </a:r>
          </a:p>
        </p:txBody>
      </p:sp>
      <p:sp>
        <p:nvSpPr>
          <p:cNvPr id="3" name="Plassholder for innhold 2">
            <a:extLst>
              <a:ext uri="{FF2B5EF4-FFF2-40B4-BE49-F238E27FC236}">
                <a16:creationId xmlns:a16="http://schemas.microsoft.com/office/drawing/2014/main" id="{39BD5C65-B36D-D749-BE36-CC901892C30C}"/>
              </a:ext>
            </a:extLst>
          </p:cNvPr>
          <p:cNvSpPr>
            <a:spLocks noGrp="1"/>
          </p:cNvSpPr>
          <p:nvPr>
            <p:ph idx="1"/>
          </p:nvPr>
        </p:nvSpPr>
        <p:spPr>
          <a:xfrm>
            <a:off x="838200" y="1595037"/>
            <a:ext cx="10515600" cy="4351338"/>
          </a:xfrm>
        </p:spPr>
        <p:txBody>
          <a:bodyPr>
            <a:normAutofit/>
          </a:bodyPr>
          <a:lstStyle/>
          <a:p>
            <a:r>
              <a:rPr lang="nb-NO" sz="2400" b="1" dirty="0"/>
              <a:t>Forberedelse</a:t>
            </a:r>
            <a:r>
              <a:rPr lang="nb-NO" sz="2400" dirty="0"/>
              <a:t> </a:t>
            </a:r>
          </a:p>
          <a:p>
            <a:pPr lvl="1"/>
            <a:r>
              <a:rPr lang="nb-NO" sz="1600" dirty="0"/>
              <a:t>1 halv dag med oppdateringer og testing. </a:t>
            </a:r>
          </a:p>
          <a:p>
            <a:pPr lvl="1"/>
            <a:r>
              <a:rPr lang="nb-NO" sz="1600" dirty="0"/>
              <a:t>Stresstesting med mange aktører.</a:t>
            </a:r>
          </a:p>
          <a:p>
            <a:pPr lvl="1"/>
            <a:r>
              <a:rPr lang="nb-NO" sz="1600" dirty="0"/>
              <a:t>VHF lyd av og på</a:t>
            </a:r>
          </a:p>
          <a:p>
            <a:pPr lvl="1"/>
            <a:r>
              <a:rPr lang="nb-NO" sz="1600" dirty="0"/>
              <a:t>Både Windows og Morild oppdateringer. </a:t>
            </a:r>
          </a:p>
          <a:p>
            <a:pPr lvl="1"/>
            <a:r>
              <a:rPr lang="nb-NO" sz="1600" dirty="0"/>
              <a:t>Lade oppladbare enheter</a:t>
            </a:r>
          </a:p>
          <a:p>
            <a:r>
              <a:rPr lang="nb-NO" sz="2400" b="1" dirty="0"/>
              <a:t>Gjennomføring </a:t>
            </a:r>
          </a:p>
          <a:p>
            <a:pPr lvl="1"/>
            <a:r>
              <a:rPr lang="nb-NO" sz="1600" dirty="0"/>
              <a:t>1 dag teori, Teams. </a:t>
            </a:r>
          </a:p>
          <a:p>
            <a:pPr lvl="1"/>
            <a:r>
              <a:rPr lang="nb-NO" sz="1600" dirty="0"/>
              <a:t>1 dag simulatorøvelser med Teams møte og lyd. Lyd vekselvis av og på. VHF lyd litt ustabilt </a:t>
            </a:r>
          </a:p>
          <a:p>
            <a:pPr lvl="1"/>
            <a:r>
              <a:rPr lang="nb-NO" sz="1600" dirty="0"/>
              <a:t>4 øvelser </a:t>
            </a:r>
          </a:p>
          <a:p>
            <a:pPr lvl="1"/>
            <a:r>
              <a:rPr lang="nb-NO" sz="1600" dirty="0"/>
              <a:t>Litt av og på med </a:t>
            </a:r>
            <a:r>
              <a:rPr lang="nb-NO" sz="1600" dirty="0" err="1"/>
              <a:t>isråk</a:t>
            </a:r>
            <a:endParaRPr lang="nb-NO" sz="1600" dirty="0"/>
          </a:p>
          <a:p>
            <a:pPr lvl="1"/>
            <a:r>
              <a:rPr lang="nb-NO" sz="1600" dirty="0"/>
              <a:t>Instruktør blir definert av første maskin i scenarioet. </a:t>
            </a:r>
          </a:p>
          <a:p>
            <a:pPr lvl="1"/>
            <a:r>
              <a:rPr lang="nb-NO" sz="1600" dirty="0"/>
              <a:t>Distribuert modell fungerte etter hensikten </a:t>
            </a:r>
          </a:p>
          <a:p>
            <a:pPr lvl="1"/>
            <a:r>
              <a:rPr lang="nb-NO" sz="1600" dirty="0"/>
              <a:t>Teams </a:t>
            </a:r>
          </a:p>
          <a:p>
            <a:pPr marL="457200" lvl="1" indent="0">
              <a:buNone/>
            </a:pPr>
            <a:endParaRPr lang="nb-NO" sz="1600" dirty="0"/>
          </a:p>
          <a:p>
            <a:pPr lvl="1"/>
            <a:endParaRPr lang="nb-NO" sz="1600" dirty="0"/>
          </a:p>
        </p:txBody>
      </p:sp>
    </p:spTree>
    <p:extLst>
      <p:ext uri="{BB962C8B-B14F-4D97-AF65-F5344CB8AC3E}">
        <p14:creationId xmlns:p14="http://schemas.microsoft.com/office/powerpoint/2010/main" val="1211844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A2C1FE-708E-5FF9-B598-49D12246FBF5}"/>
              </a:ext>
            </a:extLst>
          </p:cNvPr>
          <p:cNvSpPr>
            <a:spLocks noGrp="1"/>
          </p:cNvSpPr>
          <p:nvPr>
            <p:ph type="title"/>
          </p:nvPr>
        </p:nvSpPr>
        <p:spPr>
          <a:xfrm>
            <a:off x="838200" y="365125"/>
            <a:ext cx="2138464" cy="4012322"/>
          </a:xfrm>
        </p:spPr>
        <p:txBody>
          <a:bodyPr>
            <a:normAutofit/>
          </a:bodyPr>
          <a:lstStyle/>
          <a:p>
            <a:r>
              <a:rPr lang="nb-NO" sz="3600" dirty="0"/>
              <a:t>Instruktør Hallgeir</a:t>
            </a:r>
          </a:p>
        </p:txBody>
      </p:sp>
      <p:pic>
        <p:nvPicPr>
          <p:cNvPr id="5" name="Plassholder for innhold 4">
            <a:extLst>
              <a:ext uri="{FF2B5EF4-FFF2-40B4-BE49-F238E27FC236}">
                <a16:creationId xmlns:a16="http://schemas.microsoft.com/office/drawing/2014/main" id="{E3A3525A-22C8-3EE8-0231-CAFA5C24A6B9}"/>
              </a:ext>
            </a:extLst>
          </p:cNvPr>
          <p:cNvPicPr>
            <a:picLocks noGrp="1" noChangeAspect="1"/>
          </p:cNvPicPr>
          <p:nvPr>
            <p:ph idx="1"/>
          </p:nvPr>
        </p:nvPicPr>
        <p:blipFill>
          <a:blip r:embed="rId2"/>
          <a:stretch>
            <a:fillRect/>
          </a:stretch>
        </p:blipFill>
        <p:spPr>
          <a:xfrm>
            <a:off x="3647873" y="4864"/>
            <a:ext cx="8544128" cy="6408096"/>
          </a:xfrm>
        </p:spPr>
      </p:pic>
    </p:spTree>
    <p:extLst>
      <p:ext uri="{BB962C8B-B14F-4D97-AF65-F5344CB8AC3E}">
        <p14:creationId xmlns:p14="http://schemas.microsoft.com/office/powerpoint/2010/main" val="3835242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7DA863-F31D-E6CF-3882-DCF0C8AC8ADD}"/>
              </a:ext>
            </a:extLst>
          </p:cNvPr>
          <p:cNvSpPr>
            <a:spLocks noGrp="1"/>
          </p:cNvSpPr>
          <p:nvPr>
            <p:ph type="title"/>
          </p:nvPr>
        </p:nvSpPr>
        <p:spPr>
          <a:xfrm>
            <a:off x="653374" y="1157590"/>
            <a:ext cx="2556753" cy="3817769"/>
          </a:xfrm>
        </p:spPr>
        <p:txBody>
          <a:bodyPr/>
          <a:lstStyle/>
          <a:p>
            <a:r>
              <a:rPr lang="nb-NO" sz="2800" dirty="0"/>
              <a:t>Fra Magne Viking sett mot Hurtigruta </a:t>
            </a:r>
            <a:br>
              <a:rPr lang="nb-NO" dirty="0"/>
            </a:br>
            <a:endParaRPr lang="nb-NO" dirty="0"/>
          </a:p>
        </p:txBody>
      </p:sp>
      <p:pic>
        <p:nvPicPr>
          <p:cNvPr id="9" name="Plassholder for innhold 8" descr="Et bilde som inneholder datamaskin, computer, Netbook, PC&#10;&#10;Automatisk generert beskrivelse">
            <a:extLst>
              <a:ext uri="{FF2B5EF4-FFF2-40B4-BE49-F238E27FC236}">
                <a16:creationId xmlns:a16="http://schemas.microsoft.com/office/drawing/2014/main" id="{1E5166BA-CAB6-DE4D-68B1-9CA638DA479B}"/>
              </a:ext>
            </a:extLst>
          </p:cNvPr>
          <p:cNvPicPr>
            <a:picLocks noGrp="1" noChangeAspect="1"/>
          </p:cNvPicPr>
          <p:nvPr>
            <p:ph idx="1"/>
          </p:nvPr>
        </p:nvPicPr>
        <p:blipFill>
          <a:blip r:embed="rId2"/>
          <a:stretch>
            <a:fillRect/>
          </a:stretch>
        </p:blipFill>
        <p:spPr>
          <a:xfrm>
            <a:off x="3686783" y="-6080"/>
            <a:ext cx="8505217" cy="6378913"/>
          </a:xfrm>
        </p:spPr>
      </p:pic>
    </p:spTree>
    <p:extLst>
      <p:ext uri="{BB962C8B-B14F-4D97-AF65-F5344CB8AC3E}">
        <p14:creationId xmlns:p14="http://schemas.microsoft.com/office/powerpoint/2010/main" val="381611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B74090-6568-537B-F198-40FA030E8E63}"/>
              </a:ext>
            </a:extLst>
          </p:cNvPr>
          <p:cNvSpPr>
            <a:spLocks noGrp="1"/>
          </p:cNvSpPr>
          <p:nvPr>
            <p:ph type="title"/>
          </p:nvPr>
        </p:nvSpPr>
        <p:spPr>
          <a:xfrm>
            <a:off x="451099" y="1590810"/>
            <a:ext cx="2272645" cy="1745777"/>
          </a:xfrm>
        </p:spPr>
        <p:txBody>
          <a:bodyPr>
            <a:normAutofit/>
          </a:bodyPr>
          <a:lstStyle/>
          <a:p>
            <a:r>
              <a:rPr lang="nb-NO" sz="3600" dirty="0"/>
              <a:t>Forhånds-utlagt råk </a:t>
            </a:r>
          </a:p>
        </p:txBody>
      </p:sp>
      <p:pic>
        <p:nvPicPr>
          <p:cNvPr id="5" name="Plassholder for innhold 4" descr="Et bilde som inneholder vindu, Dagslysbelysning, himmel, glass&#10;&#10;Automatisk generert beskrivelse">
            <a:extLst>
              <a:ext uri="{FF2B5EF4-FFF2-40B4-BE49-F238E27FC236}">
                <a16:creationId xmlns:a16="http://schemas.microsoft.com/office/drawing/2014/main" id="{06EFA9FA-5901-C814-FA13-71F40FD8C18B}"/>
              </a:ext>
            </a:extLst>
          </p:cNvPr>
          <p:cNvPicPr>
            <a:picLocks noGrp="1" noChangeAspect="1"/>
          </p:cNvPicPr>
          <p:nvPr>
            <p:ph idx="1"/>
          </p:nvPr>
        </p:nvPicPr>
        <p:blipFill>
          <a:blip r:embed="rId2"/>
          <a:srcRect l="16714"/>
          <a:stretch/>
        </p:blipFill>
        <p:spPr>
          <a:xfrm>
            <a:off x="2723744" y="1"/>
            <a:ext cx="9468256" cy="6395936"/>
          </a:xfrm>
        </p:spPr>
      </p:pic>
    </p:spTree>
    <p:extLst>
      <p:ext uri="{BB962C8B-B14F-4D97-AF65-F5344CB8AC3E}">
        <p14:creationId xmlns:p14="http://schemas.microsoft.com/office/powerpoint/2010/main" val="106002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B2929D-DDD2-1B4B-B6BB-AC5EAB063FBB}"/>
              </a:ext>
            </a:extLst>
          </p:cNvPr>
          <p:cNvSpPr>
            <a:spLocks noGrp="1"/>
          </p:cNvSpPr>
          <p:nvPr>
            <p:ph type="title"/>
          </p:nvPr>
        </p:nvSpPr>
        <p:spPr/>
        <p:txBody>
          <a:bodyPr/>
          <a:lstStyle/>
          <a:p>
            <a:r>
              <a:rPr lang="nb-NO" dirty="0"/>
              <a:t>Ett universitet i tre byer </a:t>
            </a:r>
          </a:p>
        </p:txBody>
      </p:sp>
      <p:sp>
        <p:nvSpPr>
          <p:cNvPr id="3" name="Plassholder for innhold 2">
            <a:extLst>
              <a:ext uri="{FF2B5EF4-FFF2-40B4-BE49-F238E27FC236}">
                <a16:creationId xmlns:a16="http://schemas.microsoft.com/office/drawing/2014/main" id="{F0B0465A-47ED-104D-B2CB-A5B964515A19}"/>
              </a:ext>
            </a:extLst>
          </p:cNvPr>
          <p:cNvSpPr>
            <a:spLocks noGrp="1"/>
          </p:cNvSpPr>
          <p:nvPr>
            <p:ph idx="1"/>
          </p:nvPr>
        </p:nvSpPr>
        <p:spPr/>
        <p:txBody>
          <a:bodyPr vert="horz" lIns="120000" tIns="62400" rIns="120000" bIns="62400" rtlCol="0" anchor="t">
            <a:noAutofit/>
          </a:bodyPr>
          <a:lstStyle/>
          <a:p>
            <a:r>
              <a:rPr lang="nb-NO" dirty="0"/>
              <a:t>44 330 studenter</a:t>
            </a:r>
          </a:p>
          <a:p>
            <a:r>
              <a:rPr lang="nb-NO" dirty="0"/>
              <a:t>8000 årsverk</a:t>
            </a:r>
          </a:p>
          <a:p>
            <a:r>
              <a:rPr lang="nb-NO" dirty="0"/>
              <a:t>4000 internasjonale elever fra 122 land</a:t>
            </a:r>
            <a:br>
              <a:rPr lang="nb-NO" dirty="0"/>
            </a:br>
            <a:endParaRPr lang="nb-NO" dirty="0"/>
          </a:p>
          <a:p>
            <a:r>
              <a:rPr lang="nb-NO" dirty="0"/>
              <a:t>10,5 milliarder kroner i omsetning</a:t>
            </a:r>
          </a:p>
          <a:p>
            <a:r>
              <a:rPr lang="nb-NO" dirty="0"/>
              <a:t>Teknisk naturvitenskapelig hovedprofil</a:t>
            </a:r>
          </a:p>
          <a:p>
            <a:r>
              <a:rPr lang="nb-NO" dirty="0"/>
              <a:t>Stor faglig bredde</a:t>
            </a:r>
          </a:p>
          <a:p>
            <a:endParaRPr lang="nb-NO" dirty="0"/>
          </a:p>
          <a:p>
            <a:endParaRPr lang="nb-NO" dirty="0"/>
          </a:p>
        </p:txBody>
      </p:sp>
      <p:pic>
        <p:nvPicPr>
          <p:cNvPr id="4" name="Bilde 3" descr="Et bilde som inneholder kart, sort og hvit, silhuett, monokrom&#10;&#10;Automatisk generert beskrivelse">
            <a:extLst>
              <a:ext uri="{FF2B5EF4-FFF2-40B4-BE49-F238E27FC236}">
                <a16:creationId xmlns:a16="http://schemas.microsoft.com/office/drawing/2014/main" id="{9F5E58B3-458D-9FFF-6A2E-110FEDB9B002}"/>
              </a:ext>
            </a:extLst>
          </p:cNvPr>
          <p:cNvPicPr>
            <a:picLocks noChangeAspect="1"/>
          </p:cNvPicPr>
          <p:nvPr/>
        </p:nvPicPr>
        <p:blipFill>
          <a:blip r:embed="rId3"/>
          <a:stretch>
            <a:fillRect/>
          </a:stretch>
        </p:blipFill>
        <p:spPr>
          <a:xfrm>
            <a:off x="8742740" y="2563345"/>
            <a:ext cx="2745709" cy="4290864"/>
          </a:xfrm>
          <a:prstGeom prst="rect">
            <a:avLst/>
          </a:prstGeom>
        </p:spPr>
      </p:pic>
      <p:pic>
        <p:nvPicPr>
          <p:cNvPr id="5" name="Picture 4">
            <a:extLst>
              <a:ext uri="{FF2B5EF4-FFF2-40B4-BE49-F238E27FC236}">
                <a16:creationId xmlns:a16="http://schemas.microsoft.com/office/drawing/2014/main" id="{D935E9B3-F280-C517-FC80-AD5F13F53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8284" y="3436342"/>
            <a:ext cx="398465" cy="3984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87AF18A-7FC1-D265-2C17-7828E1C72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3532" y="5211029"/>
            <a:ext cx="353216" cy="353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352961-E1E8-2A4D-8B60-F8782FEDAB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9358" y="4100193"/>
            <a:ext cx="257175" cy="2667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14">
            <a:extLst>
              <a:ext uri="{FF2B5EF4-FFF2-40B4-BE49-F238E27FC236}">
                <a16:creationId xmlns:a16="http://schemas.microsoft.com/office/drawing/2014/main" id="{94EEE5E1-D9CC-9DAE-E2A4-C40C3EDC7817}"/>
              </a:ext>
            </a:extLst>
          </p:cNvPr>
          <p:cNvSpPr txBox="1"/>
          <p:nvPr/>
        </p:nvSpPr>
        <p:spPr>
          <a:xfrm>
            <a:off x="8646623" y="1921278"/>
            <a:ext cx="3203319" cy="246221"/>
          </a:xfrm>
          <a:prstGeom prst="rect">
            <a:avLst/>
          </a:prstGeom>
          <a:noFill/>
        </p:spPr>
        <p:txBody>
          <a:bodyPr wrap="square">
            <a:spAutoFit/>
          </a:bodyPr>
          <a:ls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b-NO" sz="1000" i="1" dirty="0">
                <a:solidFill>
                  <a:schemeClr val="tx2"/>
                </a:solidFill>
                <a:latin typeface="Open Sans ExtraBold" pitchFamily="2" charset="0"/>
                <a:ea typeface="Open Sans ExtraBold" pitchFamily="2" charset="0"/>
                <a:cs typeface="Open Sans ExtraBold" pitchFamily="2" charset="0"/>
              </a:rPr>
              <a:t>Kilde: </a:t>
            </a:r>
            <a:r>
              <a:rPr lang="nb-NO" sz="1000" i="1" dirty="0">
                <a:solidFill>
                  <a:schemeClr val="tx2"/>
                </a:solidFill>
                <a:latin typeface="Open Sans ExtraBold" pitchFamily="2" charset="0"/>
                <a:ea typeface="Open Sans ExtraBold" pitchFamily="2" charset="0"/>
                <a:cs typeface="Open Sans ExtraBold" pitchFamily="2" charset="0"/>
                <a:hlinkClick r:id="rId7">
                  <a:extLst>
                    <a:ext uri="{A12FA001-AC4F-418D-AE19-62706E023703}">
                      <ahyp:hlinkClr xmlns:ahyp="http://schemas.microsoft.com/office/drawing/2018/hyperlinkcolor" val="tx"/>
                    </a:ext>
                  </a:extLst>
                </a:hlinkClick>
              </a:rPr>
              <a:t>https://dbh.hkdir.no/  </a:t>
            </a:r>
            <a:endParaRPr lang="nb-NO" sz="1000" i="1" dirty="0">
              <a:solidFill>
                <a:schemeClr val="tx2"/>
              </a:solidFill>
              <a:latin typeface="Open Sans ExtraBold" pitchFamily="2" charset="0"/>
              <a:ea typeface="Open Sans ExtraBold" pitchFamily="2" charset="0"/>
              <a:cs typeface="Open Sans ExtraBold" pitchFamily="2" charset="0"/>
            </a:endParaRPr>
          </a:p>
        </p:txBody>
      </p:sp>
      <p:sp>
        <p:nvSpPr>
          <p:cNvPr id="11" name="TekstSylinder 5">
            <a:extLst>
              <a:ext uri="{FF2B5EF4-FFF2-40B4-BE49-F238E27FC236}">
                <a16:creationId xmlns:a16="http://schemas.microsoft.com/office/drawing/2014/main" id="{5A3E9940-2EAC-082E-D5BD-669DAB4B097B}"/>
              </a:ext>
            </a:extLst>
          </p:cNvPr>
          <p:cNvSpPr txBox="1"/>
          <p:nvPr/>
        </p:nvSpPr>
        <p:spPr>
          <a:xfrm>
            <a:off x="9116125" y="318462"/>
            <a:ext cx="2662780" cy="1661993"/>
          </a:xfrm>
          <a:prstGeom prst="rect">
            <a:avLst/>
          </a:prstGeom>
          <a:noFill/>
        </p:spPr>
        <p:txBody>
          <a:bodyPr wrap="square" lIns="121920" tIns="60960" rIns="121920" bIns="60960" anchor="t">
            <a:spAutoFit/>
          </a:bodyPr>
          <a:ls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2000" i="1" dirty="0">
                <a:solidFill>
                  <a:schemeClr val="tx2"/>
                </a:solidFill>
                <a:latin typeface="Open Sans ExtraBold" pitchFamily="2" charset="0"/>
                <a:ea typeface="Open Sans ExtraBold" pitchFamily="2" charset="0"/>
                <a:cs typeface="Open Sans ExtraBold" pitchFamily="2" charset="0"/>
              </a:rPr>
              <a:t>NTNU  2023/2024 </a:t>
            </a:r>
          </a:p>
          <a:p>
            <a:r>
              <a:rPr lang="nb-NO" sz="2000" i="1" dirty="0">
                <a:solidFill>
                  <a:schemeClr val="tx2"/>
                </a:solidFill>
                <a:latin typeface="Open Sans ExtraBold"/>
                <a:ea typeface="Open Sans ExtraBold"/>
                <a:cs typeface="Open Sans ExtraBold"/>
              </a:rPr>
              <a:t>  2 595 Ålesund</a:t>
            </a:r>
          </a:p>
          <a:p>
            <a:r>
              <a:rPr lang="nb-NO" sz="2000" i="1" dirty="0">
                <a:solidFill>
                  <a:schemeClr val="tx2"/>
                </a:solidFill>
                <a:latin typeface="Open Sans ExtraBold"/>
                <a:ea typeface="Open Sans ExtraBold"/>
                <a:cs typeface="Open Sans ExtraBold"/>
              </a:rPr>
              <a:t>  3 975 Gjøvik, </a:t>
            </a:r>
            <a:br>
              <a:rPr lang="nb-NO" sz="2000" i="1" dirty="0">
                <a:latin typeface="Open Sans ExtraBold" pitchFamily="2" charset="0"/>
                <a:ea typeface="Open Sans ExtraBold" pitchFamily="2" charset="0"/>
                <a:cs typeface="Open Sans ExtraBold" pitchFamily="2" charset="0"/>
              </a:rPr>
            </a:br>
            <a:r>
              <a:rPr lang="nb-NO" sz="2000" i="1" dirty="0">
                <a:solidFill>
                  <a:schemeClr val="tx2"/>
                </a:solidFill>
                <a:latin typeface="Open Sans ExtraBold"/>
                <a:ea typeface="Open Sans ExtraBold"/>
                <a:cs typeface="Open Sans ExtraBold"/>
              </a:rPr>
              <a:t>37 760 Trondheim</a:t>
            </a:r>
          </a:p>
          <a:p>
            <a:r>
              <a:rPr lang="nb-NO" sz="2000" b="1" i="1" dirty="0">
                <a:solidFill>
                  <a:schemeClr val="tx2"/>
                </a:solidFill>
                <a:latin typeface="Open Sans ExtraBold"/>
                <a:ea typeface="Open Sans ExtraBold"/>
                <a:cs typeface="Open Sans ExtraBold"/>
              </a:rPr>
              <a:t>44 330 Studenter</a:t>
            </a:r>
          </a:p>
        </p:txBody>
      </p:sp>
    </p:spTree>
    <p:extLst>
      <p:ext uri="{BB962C8B-B14F-4D97-AF65-F5344CB8AC3E}">
        <p14:creationId xmlns:p14="http://schemas.microsoft.com/office/powerpoint/2010/main" val="349634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FEED7FE8-F119-DAE6-742B-AF1EDCF358DE}"/>
              </a:ext>
            </a:extLst>
          </p:cNvPr>
          <p:cNvPicPr>
            <a:picLocks noGrp="1" noChangeAspect="1"/>
          </p:cNvPicPr>
          <p:nvPr>
            <p:ph idx="1"/>
          </p:nvPr>
        </p:nvPicPr>
        <p:blipFill>
          <a:blip r:embed="rId2"/>
          <a:srcRect t="259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CC8E49D-2987-A89E-2C2D-B2EBF0C60CEB}"/>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Studentene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39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3C8906-E4C9-3697-A035-EEF9489E28E6}"/>
              </a:ext>
            </a:extLst>
          </p:cNvPr>
          <p:cNvSpPr>
            <a:spLocks noGrp="1"/>
          </p:cNvSpPr>
          <p:nvPr>
            <p:ph type="title"/>
          </p:nvPr>
        </p:nvSpPr>
        <p:spPr/>
        <p:txBody>
          <a:bodyPr/>
          <a:lstStyle/>
          <a:p>
            <a:r>
              <a:rPr lang="nb-NO" b="1" dirty="0"/>
              <a:t>Distribuert opplæring i  Polarkoden</a:t>
            </a:r>
            <a:br>
              <a:rPr lang="nb-NO" b="1" dirty="0"/>
            </a:br>
            <a:r>
              <a:rPr lang="nb-NO" sz="3600" dirty="0"/>
              <a:t>erfaringer etter to gjennomføringer</a:t>
            </a:r>
            <a:endParaRPr lang="nb-NO" dirty="0"/>
          </a:p>
        </p:txBody>
      </p:sp>
      <p:sp>
        <p:nvSpPr>
          <p:cNvPr id="3" name="Plassholder for innhold 2">
            <a:extLst>
              <a:ext uri="{FF2B5EF4-FFF2-40B4-BE49-F238E27FC236}">
                <a16:creationId xmlns:a16="http://schemas.microsoft.com/office/drawing/2014/main" id="{45D13ABB-BF4B-0DC8-8F71-ADE4BDE45EBD}"/>
              </a:ext>
            </a:extLst>
          </p:cNvPr>
          <p:cNvSpPr>
            <a:spLocks noGrp="1"/>
          </p:cNvSpPr>
          <p:nvPr>
            <p:ph idx="1"/>
          </p:nvPr>
        </p:nvSpPr>
        <p:spPr>
          <a:xfrm>
            <a:off x="838200" y="1825625"/>
            <a:ext cx="8170628" cy="4351338"/>
          </a:xfrm>
        </p:spPr>
        <p:txBody>
          <a:bodyPr>
            <a:normAutofit/>
          </a:bodyPr>
          <a:lstStyle/>
          <a:p>
            <a:pPr marL="0" indent="0">
              <a:buNone/>
            </a:pPr>
            <a:r>
              <a:rPr lang="nb-NO" sz="2400" b="1" dirty="0"/>
              <a:t>Vi savner en grundig instruktørveiledning </a:t>
            </a:r>
          </a:p>
          <a:p>
            <a:r>
              <a:rPr lang="nb-NO" sz="2400" dirty="0"/>
              <a:t>Installere alle oppdateringer </a:t>
            </a:r>
          </a:p>
          <a:p>
            <a:r>
              <a:rPr lang="nb-NO" sz="2400" dirty="0"/>
              <a:t>Teste etter hver oppdatering (teste etter retting av feil) </a:t>
            </a:r>
          </a:p>
          <a:p>
            <a:r>
              <a:rPr lang="nb-NO" sz="2400" dirty="0"/>
              <a:t>Sørge for stabile nettverk </a:t>
            </a:r>
          </a:p>
          <a:p>
            <a:r>
              <a:rPr lang="nb-NO" sz="2400" dirty="0"/>
              <a:t>Instruktør bør være stasjonær maskin </a:t>
            </a:r>
          </a:p>
          <a:p>
            <a:r>
              <a:rPr lang="nb-NO" sz="2400" dirty="0"/>
              <a:t>Kjøling til bærbare PC-er er en fordel </a:t>
            </a:r>
          </a:p>
          <a:p>
            <a:r>
              <a:rPr lang="nb-NO" sz="2400" dirty="0"/>
              <a:t>IT avdelingen må vite at Morild bruker </a:t>
            </a:r>
          </a:p>
          <a:p>
            <a:pPr lvl="1"/>
            <a:r>
              <a:rPr lang="nb-NO" sz="1600" b="0" i="0" u="none" strike="noStrike" dirty="0">
                <a:solidFill>
                  <a:srgbClr val="000000"/>
                </a:solidFill>
                <a:effectLst/>
                <a:latin typeface="Aptos" panose="020B0004020202020204" pitchFamily="34" charset="0"/>
              </a:rPr>
              <a:t>FTP Port 21/22 for oppdateringer</a:t>
            </a:r>
          </a:p>
          <a:p>
            <a:pPr lvl="1"/>
            <a:r>
              <a:rPr lang="nb-NO" sz="1600" b="0" i="0" u="none" strike="noStrike" dirty="0">
                <a:solidFill>
                  <a:srgbClr val="000000"/>
                </a:solidFill>
                <a:effectLst/>
                <a:latin typeface="Aptos" panose="020B0004020202020204" pitchFamily="34" charset="0"/>
              </a:rPr>
              <a:t>TCP/UDP Port 5000, 15000, 20000-21000</a:t>
            </a:r>
          </a:p>
          <a:p>
            <a:endParaRPr lang="nb-NO" sz="2400" dirty="0"/>
          </a:p>
          <a:p>
            <a:endParaRPr lang="nb-NO" sz="2400" dirty="0"/>
          </a:p>
          <a:p>
            <a:endParaRPr lang="nb-NO" sz="2400" dirty="0"/>
          </a:p>
        </p:txBody>
      </p:sp>
    </p:spTree>
    <p:extLst>
      <p:ext uri="{BB962C8B-B14F-4D97-AF65-F5344CB8AC3E}">
        <p14:creationId xmlns:p14="http://schemas.microsoft.com/office/powerpoint/2010/main" val="3867206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B2929D-DDD2-1B4B-B6BB-AC5EAB063FBB}"/>
              </a:ext>
            </a:extLst>
          </p:cNvPr>
          <p:cNvSpPr>
            <a:spLocks noGrp="1"/>
          </p:cNvSpPr>
          <p:nvPr>
            <p:ph type="title"/>
          </p:nvPr>
        </p:nvSpPr>
        <p:spPr/>
        <p:txBody>
          <a:bodyPr/>
          <a:lstStyle/>
          <a:p>
            <a:r>
              <a:rPr lang="nb-NO" dirty="0"/>
              <a:t>Universitetet her: NTNU i Ålesund</a:t>
            </a:r>
          </a:p>
        </p:txBody>
      </p:sp>
      <p:sp>
        <p:nvSpPr>
          <p:cNvPr id="3" name="Plassholder for innhold 2">
            <a:extLst>
              <a:ext uri="{FF2B5EF4-FFF2-40B4-BE49-F238E27FC236}">
                <a16:creationId xmlns:a16="http://schemas.microsoft.com/office/drawing/2014/main" id="{F0B0465A-47ED-104D-B2CB-A5B964515A19}"/>
              </a:ext>
            </a:extLst>
          </p:cNvPr>
          <p:cNvSpPr>
            <a:spLocks noGrp="1"/>
          </p:cNvSpPr>
          <p:nvPr>
            <p:ph idx="1"/>
          </p:nvPr>
        </p:nvSpPr>
        <p:spPr/>
        <p:txBody>
          <a:bodyPr vert="horz" lIns="120000" tIns="62400" rIns="120000" bIns="62400" rtlCol="0" anchor="t">
            <a:noAutofit/>
          </a:bodyPr>
          <a:lstStyle/>
          <a:p>
            <a:r>
              <a:rPr lang="nb-NO" dirty="0"/>
              <a:t>2 595 studenter</a:t>
            </a:r>
          </a:p>
          <a:p>
            <a:r>
              <a:rPr lang="nb-NO" dirty="0"/>
              <a:t>350 ansatte</a:t>
            </a:r>
          </a:p>
          <a:p>
            <a:r>
              <a:rPr lang="nb-NO" dirty="0"/>
              <a:t>50 land representert</a:t>
            </a:r>
            <a:br>
              <a:rPr lang="nb-NO" dirty="0"/>
            </a:br>
            <a:endParaRPr lang="nb-NO" dirty="0"/>
          </a:p>
          <a:p>
            <a:r>
              <a:rPr lang="nb-NO" sz="2667" i="1" dirty="0"/>
              <a:t>Campus har ca. 3000 studenter </a:t>
            </a:r>
            <a:r>
              <a:rPr lang="nb-NO" sz="2667" b="1" i="1" dirty="0"/>
              <a:t>til stede</a:t>
            </a:r>
            <a:r>
              <a:rPr lang="nb-NO" sz="2667" i="1" dirty="0"/>
              <a:t>. </a:t>
            </a:r>
            <a:br>
              <a:rPr lang="nb-NO" sz="2667" i="1" dirty="0"/>
            </a:br>
            <a:r>
              <a:rPr lang="nb-NO" sz="2667" i="1" dirty="0"/>
              <a:t>I liten grad nettstudenter.  </a:t>
            </a:r>
          </a:p>
          <a:p>
            <a:r>
              <a:rPr lang="nb-NO" sz="2667" i="1" dirty="0"/>
              <a:t>Daglig ca. 7000 personer inn og ut </a:t>
            </a:r>
            <a:br>
              <a:rPr lang="nb-NO" sz="2667" i="1" dirty="0"/>
            </a:br>
            <a:r>
              <a:rPr lang="nb-NO" sz="2667" i="1" dirty="0"/>
              <a:t>dørene på Campus (arbeidsplass, studieplass, </a:t>
            </a:r>
            <a:br>
              <a:rPr lang="nb-NO" sz="2667" i="1" dirty="0"/>
            </a:br>
            <a:r>
              <a:rPr lang="nb-NO" sz="2667" i="1" dirty="0"/>
              <a:t>gjester/besøkende). </a:t>
            </a:r>
          </a:p>
          <a:p>
            <a:br>
              <a:rPr lang="nb-NO" dirty="0"/>
            </a:br>
            <a:endParaRPr lang="nb-NO" dirty="0"/>
          </a:p>
          <a:p>
            <a:endParaRPr lang="nb-NO" dirty="0"/>
          </a:p>
        </p:txBody>
      </p:sp>
      <p:pic>
        <p:nvPicPr>
          <p:cNvPr id="4" name="Bilde 3" descr="Et bilde som inneholder kart, sort og hvit, silhuett, monokrom&#10;&#10;Automatisk generert beskrivelse">
            <a:extLst>
              <a:ext uri="{FF2B5EF4-FFF2-40B4-BE49-F238E27FC236}">
                <a16:creationId xmlns:a16="http://schemas.microsoft.com/office/drawing/2014/main" id="{B717F405-4C3D-BD3E-C176-1D11DFF4CAB7}"/>
              </a:ext>
            </a:extLst>
          </p:cNvPr>
          <p:cNvPicPr>
            <a:picLocks noChangeAspect="1"/>
          </p:cNvPicPr>
          <p:nvPr/>
        </p:nvPicPr>
        <p:blipFill>
          <a:blip r:embed="rId3"/>
          <a:stretch>
            <a:fillRect/>
          </a:stretch>
        </p:blipFill>
        <p:spPr>
          <a:xfrm>
            <a:off x="8742740" y="2563345"/>
            <a:ext cx="2745709" cy="4290864"/>
          </a:xfrm>
          <a:prstGeom prst="rect">
            <a:avLst/>
          </a:prstGeom>
        </p:spPr>
      </p:pic>
      <p:pic>
        <p:nvPicPr>
          <p:cNvPr id="5" name="Picture 4">
            <a:extLst>
              <a:ext uri="{FF2B5EF4-FFF2-40B4-BE49-F238E27FC236}">
                <a16:creationId xmlns:a16="http://schemas.microsoft.com/office/drawing/2014/main" id="{30CAC70B-86A6-2059-A1DD-AFDDDDEFB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8284" y="3436342"/>
            <a:ext cx="398465" cy="3984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B9EA614-B17A-295D-5EAE-BC126A1E9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3532" y="5211029"/>
            <a:ext cx="353216" cy="353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7A0455F-206A-3913-E98B-AD5315548C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9358" y="4100193"/>
            <a:ext cx="257175" cy="266700"/>
          </a:xfrm>
          <a:prstGeom prst="rect">
            <a:avLst/>
          </a:prstGeom>
          <a:noFill/>
          <a:extLst>
            <a:ext uri="{909E8E84-426E-40DD-AFC4-6F175D3DCCD1}">
              <a14:hiddenFill xmlns:a14="http://schemas.microsoft.com/office/drawing/2010/main">
                <a:solidFill>
                  <a:srgbClr val="FFFFFF"/>
                </a:solidFill>
              </a14:hiddenFill>
            </a:ext>
          </a:extLst>
        </p:spPr>
      </p:pic>
      <p:sp>
        <p:nvSpPr>
          <p:cNvPr id="8" name="Pil: bøyd nedover 7">
            <a:extLst>
              <a:ext uri="{FF2B5EF4-FFF2-40B4-BE49-F238E27FC236}">
                <a16:creationId xmlns:a16="http://schemas.microsoft.com/office/drawing/2014/main" id="{67E2E327-F627-21F5-1FFE-3BF66BF8B77A}"/>
              </a:ext>
            </a:extLst>
          </p:cNvPr>
          <p:cNvSpPr/>
          <p:nvPr/>
        </p:nvSpPr>
        <p:spPr>
          <a:xfrm>
            <a:off x="7439607" y="3102817"/>
            <a:ext cx="1891004" cy="864683"/>
          </a:xfrm>
          <a:prstGeom prst="curvedDownArrow">
            <a:avLst/>
          </a:prstGeom>
          <a:solidFill>
            <a:schemeClr val="accent2">
              <a:lumMod val="20000"/>
              <a:lumOff val="8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dirty="0">
              <a:solidFill>
                <a:schemeClr val="tx1"/>
              </a:solidFill>
            </a:endParaRPr>
          </a:p>
        </p:txBody>
      </p:sp>
    </p:spTree>
    <p:extLst>
      <p:ext uri="{BB962C8B-B14F-4D97-AF65-F5344CB8AC3E}">
        <p14:creationId xmlns:p14="http://schemas.microsoft.com/office/powerpoint/2010/main" val="33500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utendørs, natur, vann, himmel&#10;&#10;Automatisk generert beskrivelse">
            <a:extLst>
              <a:ext uri="{FF2B5EF4-FFF2-40B4-BE49-F238E27FC236}">
                <a16:creationId xmlns:a16="http://schemas.microsoft.com/office/drawing/2014/main" id="{9AE5C4CF-E74A-C138-DBFC-3EAC47BDF731}"/>
              </a:ext>
            </a:extLst>
          </p:cNvPr>
          <p:cNvPicPr>
            <a:picLocks noChangeAspect="1"/>
          </p:cNvPicPr>
          <p:nvPr/>
        </p:nvPicPr>
        <p:blipFill rotWithShape="1">
          <a:blip r:embed="rId3"/>
          <a:srcRect b="12615"/>
          <a:stretch/>
        </p:blipFill>
        <p:spPr>
          <a:xfrm>
            <a:off x="0" y="1193645"/>
            <a:ext cx="12192000" cy="5178993"/>
          </a:xfrm>
          <a:prstGeom prst="rect">
            <a:avLst/>
          </a:prstGeom>
        </p:spPr>
      </p:pic>
      <p:sp>
        <p:nvSpPr>
          <p:cNvPr id="2" name="Tittel 1">
            <a:extLst>
              <a:ext uri="{FF2B5EF4-FFF2-40B4-BE49-F238E27FC236}">
                <a16:creationId xmlns:a16="http://schemas.microsoft.com/office/drawing/2014/main" id="{E7B2929D-DDD2-1B4B-B6BB-AC5EAB063FBB}"/>
              </a:ext>
            </a:extLst>
          </p:cNvPr>
          <p:cNvSpPr>
            <a:spLocks noGrp="1"/>
          </p:cNvSpPr>
          <p:nvPr>
            <p:ph type="title"/>
          </p:nvPr>
        </p:nvSpPr>
        <p:spPr/>
        <p:txBody>
          <a:bodyPr/>
          <a:lstStyle/>
          <a:p>
            <a:r>
              <a:rPr lang="nb-NO" dirty="0"/>
              <a:t>Ålesund by</a:t>
            </a:r>
          </a:p>
        </p:txBody>
      </p:sp>
      <p:sp>
        <p:nvSpPr>
          <p:cNvPr id="9" name="TekstSylinder 8">
            <a:extLst>
              <a:ext uri="{FF2B5EF4-FFF2-40B4-BE49-F238E27FC236}">
                <a16:creationId xmlns:a16="http://schemas.microsoft.com/office/drawing/2014/main" id="{5BD72012-9834-5893-6CA1-94851BB51293}"/>
              </a:ext>
            </a:extLst>
          </p:cNvPr>
          <p:cNvSpPr txBox="1"/>
          <p:nvPr/>
        </p:nvSpPr>
        <p:spPr>
          <a:xfrm>
            <a:off x="0" y="5887442"/>
            <a:ext cx="12192000" cy="461665"/>
          </a:xfrm>
          <a:prstGeom prst="rect">
            <a:avLst/>
          </a:prstGeom>
          <a:solidFill>
            <a:schemeClr val="tx1">
              <a:lumMod val="75000"/>
              <a:lumOff val="25000"/>
            </a:schemeClr>
          </a:solidFill>
        </p:spPr>
        <p:txBody>
          <a:bodyPr wrap="square">
            <a:spAutoFit/>
          </a:bodyPr>
          <a:lstStyle/>
          <a:p>
            <a:r>
              <a:rPr lang="nb-NO" sz="2400" i="1" dirty="0">
                <a:solidFill>
                  <a:schemeClr val="tx2"/>
                </a:solidFill>
                <a:latin typeface="Open Sans ExtraBold" pitchFamily="2" charset="0"/>
                <a:ea typeface="Open Sans ExtraBold" pitchFamily="2" charset="0"/>
                <a:cs typeface="Open Sans ExtraBold" pitchFamily="2" charset="0"/>
              </a:rPr>
              <a:t>|</a:t>
            </a:r>
            <a:r>
              <a:rPr lang="nb-NO" sz="2400" i="1" dirty="0">
                <a:latin typeface="Open Sans ExtraBold" pitchFamily="2" charset="0"/>
                <a:ea typeface="Open Sans ExtraBold" pitchFamily="2" charset="0"/>
                <a:cs typeface="Open Sans ExtraBold" pitchFamily="2" charset="0"/>
              </a:rPr>
              <a:t> </a:t>
            </a:r>
            <a:r>
              <a:rPr lang="nb-NO" sz="2400" i="1" dirty="0">
                <a:solidFill>
                  <a:schemeClr val="bg1"/>
                </a:solidFill>
                <a:latin typeface="Open Sans ExtraBold" pitchFamily="2" charset="0"/>
                <a:ea typeface="Open Sans ExtraBold" pitchFamily="2" charset="0"/>
                <a:cs typeface="Open Sans ExtraBold" pitchFamily="2" charset="0"/>
              </a:rPr>
              <a:t>Universitetskommune</a:t>
            </a:r>
            <a:r>
              <a:rPr lang="nb-NO" sz="2400" i="1" dirty="0">
                <a:latin typeface="Open Sans ExtraBold" pitchFamily="2" charset="0"/>
                <a:ea typeface="Open Sans ExtraBold" pitchFamily="2" charset="0"/>
                <a:cs typeface="Open Sans ExtraBold" pitchFamily="2" charset="0"/>
              </a:rPr>
              <a:t> </a:t>
            </a:r>
            <a:r>
              <a:rPr lang="nb-NO" sz="2400" i="1" dirty="0">
                <a:solidFill>
                  <a:schemeClr val="tx2"/>
                </a:solidFill>
                <a:latin typeface="Open Sans ExtraBold" pitchFamily="2" charset="0"/>
                <a:ea typeface="Open Sans ExtraBold" pitchFamily="2" charset="0"/>
                <a:cs typeface="Open Sans ExtraBold" pitchFamily="2" charset="0"/>
              </a:rPr>
              <a:t>|</a:t>
            </a:r>
            <a:r>
              <a:rPr lang="nb-NO" sz="2400" i="1" dirty="0">
                <a:latin typeface="Open Sans ExtraBold" pitchFamily="2" charset="0"/>
                <a:ea typeface="Open Sans ExtraBold" pitchFamily="2" charset="0"/>
                <a:cs typeface="Open Sans ExtraBold" pitchFamily="2" charset="0"/>
              </a:rPr>
              <a:t> </a:t>
            </a:r>
            <a:r>
              <a:rPr lang="nb-NO" sz="2400" i="1" dirty="0">
                <a:solidFill>
                  <a:schemeClr val="bg1"/>
                </a:solidFill>
                <a:latin typeface="Open Sans ExtraBold" pitchFamily="2" charset="0"/>
                <a:ea typeface="Open Sans ExtraBold" pitchFamily="2" charset="0"/>
                <a:cs typeface="Open Sans ExtraBold" pitchFamily="2" charset="0"/>
              </a:rPr>
              <a:t>Tett på arbeidslivet offentlig og privat</a:t>
            </a:r>
            <a:r>
              <a:rPr lang="nb-NO" sz="2400" i="1" dirty="0">
                <a:latin typeface="Open Sans ExtraBold" pitchFamily="2" charset="0"/>
                <a:ea typeface="Open Sans ExtraBold" pitchFamily="2" charset="0"/>
                <a:cs typeface="Open Sans ExtraBold" pitchFamily="2" charset="0"/>
              </a:rPr>
              <a:t> </a:t>
            </a:r>
            <a:r>
              <a:rPr lang="nb-NO" sz="2400" i="1" dirty="0">
                <a:solidFill>
                  <a:schemeClr val="tx2"/>
                </a:solidFill>
                <a:latin typeface="Open Sans ExtraBold" pitchFamily="2" charset="0"/>
                <a:ea typeface="Open Sans ExtraBold" pitchFamily="2" charset="0"/>
                <a:cs typeface="Open Sans ExtraBold" pitchFamily="2" charset="0"/>
              </a:rPr>
              <a:t>|</a:t>
            </a:r>
            <a:r>
              <a:rPr lang="nb-NO" sz="2400" i="1" dirty="0">
                <a:solidFill>
                  <a:schemeClr val="bg1"/>
                </a:solidFill>
                <a:latin typeface="Open Sans ExtraBold" pitchFamily="2" charset="0"/>
                <a:ea typeface="Open Sans ExtraBold" pitchFamily="2" charset="0"/>
                <a:cs typeface="Open Sans ExtraBold" pitchFamily="2" charset="0"/>
              </a:rPr>
              <a:t> Næringsnært</a:t>
            </a:r>
            <a:r>
              <a:rPr lang="nb-NO" sz="2400" i="1" dirty="0">
                <a:solidFill>
                  <a:schemeClr val="tx2"/>
                </a:solidFill>
                <a:latin typeface="Open Sans ExtraBold" pitchFamily="2" charset="0"/>
                <a:ea typeface="Open Sans ExtraBold" pitchFamily="2" charset="0"/>
                <a:cs typeface="Open Sans ExtraBold" pitchFamily="2" charset="0"/>
              </a:rPr>
              <a:t>|</a:t>
            </a:r>
            <a:endParaRPr lang="nb-NO" sz="2400" i="1" dirty="0">
              <a:latin typeface="Open Sans ExtraBold" pitchFamily="2" charset="0"/>
              <a:ea typeface="Open Sans ExtraBold" pitchFamily="2" charset="0"/>
              <a:cs typeface="Open Sans ExtraBold" pitchFamily="2" charset="0"/>
            </a:endParaRPr>
          </a:p>
        </p:txBody>
      </p:sp>
    </p:spTree>
    <p:extLst>
      <p:ext uri="{BB962C8B-B14F-4D97-AF65-F5344CB8AC3E}">
        <p14:creationId xmlns:p14="http://schemas.microsoft.com/office/powerpoint/2010/main" val="247477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B2929D-DDD2-1B4B-B6BB-AC5EAB063FBB}"/>
              </a:ext>
            </a:extLst>
          </p:cNvPr>
          <p:cNvSpPr>
            <a:spLocks noGrp="1"/>
          </p:cNvSpPr>
          <p:nvPr>
            <p:ph type="title"/>
          </p:nvPr>
        </p:nvSpPr>
        <p:spPr>
          <a:xfrm>
            <a:off x="401847" y="397785"/>
            <a:ext cx="11224996" cy="864683"/>
          </a:xfrm>
        </p:spPr>
        <p:txBody>
          <a:bodyPr/>
          <a:lstStyle/>
          <a:p>
            <a:r>
              <a:rPr lang="nb-NO" dirty="0"/>
              <a:t>Campus Ålesund i kunnskapsklyngen</a:t>
            </a:r>
          </a:p>
        </p:txBody>
      </p:sp>
      <p:sp>
        <p:nvSpPr>
          <p:cNvPr id="3" name="Plassholder for innhold 2">
            <a:extLst>
              <a:ext uri="{FF2B5EF4-FFF2-40B4-BE49-F238E27FC236}">
                <a16:creationId xmlns:a16="http://schemas.microsoft.com/office/drawing/2014/main" id="{F0B0465A-47ED-104D-B2CB-A5B964515A19}"/>
              </a:ext>
            </a:extLst>
          </p:cNvPr>
          <p:cNvSpPr>
            <a:spLocks noGrp="1"/>
          </p:cNvSpPr>
          <p:nvPr>
            <p:ph idx="1"/>
          </p:nvPr>
        </p:nvSpPr>
        <p:spPr>
          <a:xfrm>
            <a:off x="401847" y="5415902"/>
            <a:ext cx="11224996" cy="749484"/>
          </a:xfrm>
        </p:spPr>
        <p:txBody>
          <a:bodyPr/>
          <a:lstStyle/>
          <a:p>
            <a:r>
              <a:rPr lang="nb-NO" dirty="0"/>
              <a:t>Knutepunkt for utdanning, kunnskap og forskning</a:t>
            </a:r>
          </a:p>
        </p:txBody>
      </p:sp>
      <p:pic>
        <p:nvPicPr>
          <p:cNvPr id="4" name="Bilde 3">
            <a:extLst>
              <a:ext uri="{FF2B5EF4-FFF2-40B4-BE49-F238E27FC236}">
                <a16:creationId xmlns:a16="http://schemas.microsoft.com/office/drawing/2014/main" id="{1AE92681-046E-BC7E-48A0-6C6106A5388C}"/>
              </a:ext>
            </a:extLst>
          </p:cNvPr>
          <p:cNvPicPr>
            <a:picLocks noGrp="1" noRot="1" noMove="1" noResize="1" noEditPoints="1" noAdjustHandles="1" noChangeArrowheads="1" noChangeShapeType="1" noCrop="1"/>
          </p:cNvPicPr>
          <p:nvPr/>
        </p:nvPicPr>
        <p:blipFill rotWithShape="1">
          <a:blip r:embed="rId3"/>
          <a:srcRect t="19757" b="5619"/>
          <a:stretch/>
        </p:blipFill>
        <p:spPr>
          <a:xfrm>
            <a:off x="0" y="1262468"/>
            <a:ext cx="12192000" cy="5117717"/>
          </a:xfrm>
          <a:prstGeom prst="rect">
            <a:avLst/>
          </a:prstGeom>
        </p:spPr>
      </p:pic>
      <p:sp>
        <p:nvSpPr>
          <p:cNvPr id="8" name="TekstSylinder 7">
            <a:extLst>
              <a:ext uri="{FF2B5EF4-FFF2-40B4-BE49-F238E27FC236}">
                <a16:creationId xmlns:a16="http://schemas.microsoft.com/office/drawing/2014/main" id="{B0B4AC99-6F56-C713-E7FC-445A5FFEA114}"/>
              </a:ext>
            </a:extLst>
          </p:cNvPr>
          <p:cNvSpPr txBox="1"/>
          <p:nvPr/>
        </p:nvSpPr>
        <p:spPr>
          <a:xfrm>
            <a:off x="401847" y="1392817"/>
            <a:ext cx="3266308" cy="646331"/>
          </a:xfrm>
          <a:prstGeom prst="rect">
            <a:avLst/>
          </a:prstGeom>
          <a:solidFill>
            <a:schemeClr val="tx1">
              <a:lumMod val="75000"/>
              <a:lumOff val="25000"/>
            </a:schemeClr>
          </a:solidFill>
        </p:spPr>
        <p:txBody>
          <a:bodyPr wrap="square" rtlCol="0">
            <a:spAutoFit/>
          </a:bodyPr>
          <a:lstStyle/>
          <a:p>
            <a:pPr algn="ctr"/>
            <a:r>
              <a:rPr lang="nb-NO" dirty="0">
                <a:solidFill>
                  <a:schemeClr val="bg1"/>
                </a:solidFill>
                <a:latin typeface="Open Sans Light" pitchFamily="2" charset="0"/>
                <a:ea typeface="Open Sans Light" pitchFamily="2" charset="0"/>
                <a:cs typeface="Open Sans Light" pitchFamily="2" charset="0"/>
              </a:rPr>
              <a:t>Norsk Maritimt Kompetansesenter (NMK)</a:t>
            </a:r>
          </a:p>
        </p:txBody>
      </p:sp>
      <p:sp>
        <p:nvSpPr>
          <p:cNvPr id="11" name="TekstSylinder 10">
            <a:extLst>
              <a:ext uri="{FF2B5EF4-FFF2-40B4-BE49-F238E27FC236}">
                <a16:creationId xmlns:a16="http://schemas.microsoft.com/office/drawing/2014/main" id="{8D8AF21C-7184-CDBB-ECB1-6B366D4CD296}"/>
              </a:ext>
            </a:extLst>
          </p:cNvPr>
          <p:cNvSpPr txBox="1"/>
          <p:nvPr/>
        </p:nvSpPr>
        <p:spPr>
          <a:xfrm>
            <a:off x="6893427" y="1392816"/>
            <a:ext cx="2539091" cy="646331"/>
          </a:xfrm>
          <a:prstGeom prst="rect">
            <a:avLst/>
          </a:prstGeom>
          <a:solidFill>
            <a:schemeClr val="tx1">
              <a:lumMod val="75000"/>
              <a:lumOff val="25000"/>
            </a:schemeClr>
          </a:solidFill>
        </p:spPr>
        <p:txBody>
          <a:bodyPr wrap="square" rtlCol="0">
            <a:spAutoFit/>
          </a:bodyPr>
          <a:lstStyle/>
          <a:p>
            <a:pPr algn="ctr"/>
            <a:r>
              <a:rPr lang="nb-NO" dirty="0">
                <a:solidFill>
                  <a:schemeClr val="bg1"/>
                </a:solidFill>
                <a:latin typeface="Open Sans Light" pitchFamily="2" charset="0"/>
                <a:ea typeface="Open Sans Light" pitchFamily="2" charset="0"/>
                <a:cs typeface="Open Sans Light" pitchFamily="2" charset="0"/>
              </a:rPr>
              <a:t>Fagskolen i</a:t>
            </a:r>
            <a:br>
              <a:rPr lang="nb-NO" dirty="0">
                <a:solidFill>
                  <a:schemeClr val="bg1"/>
                </a:solidFill>
                <a:latin typeface="Open Sans Light" pitchFamily="2" charset="0"/>
                <a:ea typeface="Open Sans Light" pitchFamily="2" charset="0"/>
                <a:cs typeface="Open Sans Light" pitchFamily="2" charset="0"/>
              </a:rPr>
            </a:br>
            <a:r>
              <a:rPr lang="nb-NO" dirty="0">
                <a:solidFill>
                  <a:schemeClr val="bg1"/>
                </a:solidFill>
                <a:latin typeface="Open Sans Light" pitchFamily="2" charset="0"/>
                <a:ea typeface="Open Sans Light" pitchFamily="2" charset="0"/>
                <a:cs typeface="Open Sans Light" pitchFamily="2" charset="0"/>
              </a:rPr>
              <a:t>Møre og Romsdal</a:t>
            </a:r>
          </a:p>
        </p:txBody>
      </p:sp>
      <p:sp>
        <p:nvSpPr>
          <p:cNvPr id="14" name="TekstSylinder 13">
            <a:extLst>
              <a:ext uri="{FF2B5EF4-FFF2-40B4-BE49-F238E27FC236}">
                <a16:creationId xmlns:a16="http://schemas.microsoft.com/office/drawing/2014/main" id="{1BD68774-8102-D37F-E734-C7394F00DF44}"/>
              </a:ext>
            </a:extLst>
          </p:cNvPr>
          <p:cNvSpPr txBox="1"/>
          <p:nvPr/>
        </p:nvSpPr>
        <p:spPr>
          <a:xfrm>
            <a:off x="3943522" y="1392817"/>
            <a:ext cx="2424293" cy="646331"/>
          </a:xfrm>
          <a:prstGeom prst="rect">
            <a:avLst/>
          </a:prstGeom>
          <a:solidFill>
            <a:schemeClr val="tx1">
              <a:lumMod val="75000"/>
              <a:lumOff val="25000"/>
            </a:schemeClr>
          </a:solidFill>
        </p:spPr>
        <p:txBody>
          <a:bodyPr wrap="square" rtlCol="0">
            <a:spAutoFit/>
          </a:bodyPr>
          <a:lstStyle/>
          <a:p>
            <a:pPr algn="ctr"/>
            <a:r>
              <a:rPr lang="nb-NO" dirty="0">
                <a:solidFill>
                  <a:schemeClr val="bg1"/>
                </a:solidFill>
                <a:latin typeface="Open Sans Light" pitchFamily="2" charset="0"/>
                <a:ea typeface="Open Sans Light" pitchFamily="2" charset="0"/>
                <a:cs typeface="Open Sans Light" pitchFamily="2" charset="0"/>
              </a:rPr>
              <a:t>Ålesund videregående skole</a:t>
            </a:r>
          </a:p>
        </p:txBody>
      </p:sp>
      <p:cxnSp>
        <p:nvCxnSpPr>
          <p:cNvPr id="17" name="Rett pilkobling 16">
            <a:extLst>
              <a:ext uri="{FF2B5EF4-FFF2-40B4-BE49-F238E27FC236}">
                <a16:creationId xmlns:a16="http://schemas.microsoft.com/office/drawing/2014/main" id="{B8622790-34F3-17A0-6D90-C77053ABD19E}"/>
              </a:ext>
            </a:extLst>
          </p:cNvPr>
          <p:cNvCxnSpPr>
            <a:cxnSpLocks/>
            <a:stCxn id="8" idx="2"/>
          </p:cNvCxnSpPr>
          <p:nvPr/>
        </p:nvCxnSpPr>
        <p:spPr>
          <a:xfrm>
            <a:off x="2035001" y="2039148"/>
            <a:ext cx="2595056" cy="17926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Rett pilkobling 17">
            <a:extLst>
              <a:ext uri="{FF2B5EF4-FFF2-40B4-BE49-F238E27FC236}">
                <a16:creationId xmlns:a16="http://schemas.microsoft.com/office/drawing/2014/main" id="{8951A212-E38D-D689-444E-F56E6B23356E}"/>
              </a:ext>
            </a:extLst>
          </p:cNvPr>
          <p:cNvCxnSpPr>
            <a:cxnSpLocks/>
            <a:stCxn id="14" idx="2"/>
          </p:cNvCxnSpPr>
          <p:nvPr/>
        </p:nvCxnSpPr>
        <p:spPr>
          <a:xfrm>
            <a:off x="5155669" y="2039148"/>
            <a:ext cx="1212146" cy="7710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Rett pilkobling 18">
            <a:extLst>
              <a:ext uri="{FF2B5EF4-FFF2-40B4-BE49-F238E27FC236}">
                <a16:creationId xmlns:a16="http://schemas.microsoft.com/office/drawing/2014/main" id="{05721722-DAEE-E333-B718-0E7466BD4F4D}"/>
              </a:ext>
            </a:extLst>
          </p:cNvPr>
          <p:cNvCxnSpPr>
            <a:cxnSpLocks/>
            <a:stCxn id="11" idx="2"/>
          </p:cNvCxnSpPr>
          <p:nvPr/>
        </p:nvCxnSpPr>
        <p:spPr>
          <a:xfrm flipH="1">
            <a:off x="7561948" y="2039147"/>
            <a:ext cx="601025" cy="12452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kstSylinder 25">
            <a:extLst>
              <a:ext uri="{FF2B5EF4-FFF2-40B4-BE49-F238E27FC236}">
                <a16:creationId xmlns:a16="http://schemas.microsoft.com/office/drawing/2014/main" id="{10BE1F8E-015E-8352-F108-FC76DEE20B85}"/>
              </a:ext>
            </a:extLst>
          </p:cNvPr>
          <p:cNvSpPr txBox="1"/>
          <p:nvPr/>
        </p:nvSpPr>
        <p:spPr>
          <a:xfrm>
            <a:off x="9489288" y="1386869"/>
            <a:ext cx="2539091" cy="646331"/>
          </a:xfrm>
          <a:prstGeom prst="rect">
            <a:avLst/>
          </a:prstGeom>
          <a:solidFill>
            <a:schemeClr val="tx1">
              <a:lumMod val="75000"/>
              <a:lumOff val="25000"/>
            </a:schemeClr>
          </a:solidFill>
        </p:spPr>
        <p:txBody>
          <a:bodyPr wrap="square" rtlCol="0">
            <a:spAutoFit/>
          </a:bodyPr>
          <a:lstStyle/>
          <a:p>
            <a:pPr algn="ctr"/>
            <a:r>
              <a:rPr lang="nb-NO" dirty="0">
                <a:solidFill>
                  <a:schemeClr val="bg1"/>
                </a:solidFill>
                <a:latin typeface="Open Sans Light" pitchFamily="2" charset="0"/>
                <a:ea typeface="Open Sans Light" pitchFamily="2" charset="0"/>
                <a:cs typeface="Open Sans Light" pitchFamily="2" charset="0"/>
              </a:rPr>
              <a:t>Universitetet</a:t>
            </a:r>
          </a:p>
          <a:p>
            <a:pPr algn="ctr"/>
            <a:r>
              <a:rPr lang="nb-NO" dirty="0">
                <a:solidFill>
                  <a:schemeClr val="bg1"/>
                </a:solidFill>
                <a:latin typeface="Open Sans Light" pitchFamily="2" charset="0"/>
                <a:ea typeface="Open Sans Light" pitchFamily="2" charset="0"/>
                <a:cs typeface="Open Sans Light" pitchFamily="2" charset="0"/>
              </a:rPr>
              <a:t>NTNU</a:t>
            </a:r>
          </a:p>
        </p:txBody>
      </p:sp>
      <p:cxnSp>
        <p:nvCxnSpPr>
          <p:cNvPr id="27" name="Rett pilkobling 26">
            <a:extLst>
              <a:ext uri="{FF2B5EF4-FFF2-40B4-BE49-F238E27FC236}">
                <a16:creationId xmlns:a16="http://schemas.microsoft.com/office/drawing/2014/main" id="{E83E77A7-3ABE-9862-01D5-9868E9B86316}"/>
              </a:ext>
            </a:extLst>
          </p:cNvPr>
          <p:cNvCxnSpPr>
            <a:cxnSpLocks/>
            <a:stCxn id="26" idx="2"/>
          </p:cNvCxnSpPr>
          <p:nvPr/>
        </p:nvCxnSpPr>
        <p:spPr>
          <a:xfrm flipH="1">
            <a:off x="9489289" y="2033200"/>
            <a:ext cx="1269545" cy="19026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kstSylinder 44">
            <a:extLst>
              <a:ext uri="{FF2B5EF4-FFF2-40B4-BE49-F238E27FC236}">
                <a16:creationId xmlns:a16="http://schemas.microsoft.com/office/drawing/2014/main" id="{30704AB7-ADA0-AF29-17C8-97CAA1DE69B0}"/>
              </a:ext>
            </a:extLst>
          </p:cNvPr>
          <p:cNvSpPr txBox="1"/>
          <p:nvPr/>
        </p:nvSpPr>
        <p:spPr>
          <a:xfrm>
            <a:off x="0" y="5887442"/>
            <a:ext cx="12192000" cy="461665"/>
          </a:xfrm>
          <a:prstGeom prst="rect">
            <a:avLst/>
          </a:prstGeom>
          <a:solidFill>
            <a:schemeClr val="tx1">
              <a:lumMod val="75000"/>
              <a:lumOff val="25000"/>
            </a:schemeClr>
          </a:solidFill>
        </p:spPr>
        <p:txBody>
          <a:bodyPr wrap="square">
            <a:spAutoFit/>
          </a:bodyPr>
          <a:lstStyle/>
          <a:p>
            <a:r>
              <a:rPr lang="nb-NO" sz="2400" i="1" dirty="0">
                <a:solidFill>
                  <a:schemeClr val="tx2"/>
                </a:solidFill>
                <a:latin typeface="Open Sans ExtraBold" pitchFamily="2" charset="0"/>
                <a:ea typeface="Open Sans ExtraBold" pitchFamily="2" charset="0"/>
                <a:cs typeface="Open Sans ExtraBold" pitchFamily="2" charset="0"/>
              </a:rPr>
              <a:t>|</a:t>
            </a:r>
            <a:r>
              <a:rPr lang="nb-NO" sz="2400" i="1" dirty="0">
                <a:latin typeface="Open Sans ExtraBold" pitchFamily="2" charset="0"/>
                <a:ea typeface="Open Sans ExtraBold" pitchFamily="2" charset="0"/>
                <a:cs typeface="Open Sans ExtraBold" pitchFamily="2" charset="0"/>
              </a:rPr>
              <a:t> </a:t>
            </a:r>
            <a:r>
              <a:rPr lang="nb-NO" sz="2400" i="1" dirty="0">
                <a:solidFill>
                  <a:schemeClr val="bg1"/>
                </a:solidFill>
                <a:latin typeface="Open Sans ExtraBold" pitchFamily="2" charset="0"/>
                <a:ea typeface="Open Sans ExtraBold" pitchFamily="2" charset="0"/>
                <a:cs typeface="Open Sans ExtraBold" pitchFamily="2" charset="0"/>
              </a:rPr>
              <a:t>Universitetskommune</a:t>
            </a:r>
            <a:r>
              <a:rPr lang="nb-NO" sz="2400" i="1" dirty="0">
                <a:latin typeface="Open Sans ExtraBold" pitchFamily="2" charset="0"/>
                <a:ea typeface="Open Sans ExtraBold" pitchFamily="2" charset="0"/>
                <a:cs typeface="Open Sans ExtraBold" pitchFamily="2" charset="0"/>
              </a:rPr>
              <a:t> </a:t>
            </a:r>
            <a:r>
              <a:rPr lang="nb-NO" sz="2400" i="1" dirty="0">
                <a:solidFill>
                  <a:schemeClr val="tx2"/>
                </a:solidFill>
                <a:latin typeface="Open Sans ExtraBold" pitchFamily="2" charset="0"/>
                <a:ea typeface="Open Sans ExtraBold" pitchFamily="2" charset="0"/>
                <a:cs typeface="Open Sans ExtraBold" pitchFamily="2" charset="0"/>
              </a:rPr>
              <a:t>|</a:t>
            </a:r>
            <a:r>
              <a:rPr lang="nb-NO" sz="2400" i="1" dirty="0">
                <a:latin typeface="Open Sans ExtraBold" pitchFamily="2" charset="0"/>
                <a:ea typeface="Open Sans ExtraBold" pitchFamily="2" charset="0"/>
                <a:cs typeface="Open Sans ExtraBold" pitchFamily="2" charset="0"/>
              </a:rPr>
              <a:t> </a:t>
            </a:r>
            <a:r>
              <a:rPr lang="nb-NO" sz="2400" i="1" dirty="0">
                <a:solidFill>
                  <a:schemeClr val="bg1"/>
                </a:solidFill>
                <a:latin typeface="Open Sans ExtraBold" pitchFamily="2" charset="0"/>
                <a:ea typeface="Open Sans ExtraBold" pitchFamily="2" charset="0"/>
                <a:cs typeface="Open Sans ExtraBold" pitchFamily="2" charset="0"/>
              </a:rPr>
              <a:t>Tett på arbeidslivet offentlig og privat</a:t>
            </a:r>
            <a:r>
              <a:rPr lang="nb-NO" sz="2400" i="1" dirty="0">
                <a:latin typeface="Open Sans ExtraBold" pitchFamily="2" charset="0"/>
                <a:ea typeface="Open Sans ExtraBold" pitchFamily="2" charset="0"/>
                <a:cs typeface="Open Sans ExtraBold" pitchFamily="2" charset="0"/>
              </a:rPr>
              <a:t> </a:t>
            </a:r>
            <a:r>
              <a:rPr lang="nb-NO" sz="2400" i="1" dirty="0">
                <a:solidFill>
                  <a:schemeClr val="tx2"/>
                </a:solidFill>
                <a:latin typeface="Open Sans ExtraBold" pitchFamily="2" charset="0"/>
                <a:ea typeface="Open Sans ExtraBold" pitchFamily="2" charset="0"/>
                <a:cs typeface="Open Sans ExtraBold" pitchFamily="2" charset="0"/>
              </a:rPr>
              <a:t>|</a:t>
            </a:r>
            <a:r>
              <a:rPr lang="nb-NO" sz="2400" i="1" dirty="0">
                <a:solidFill>
                  <a:schemeClr val="bg1"/>
                </a:solidFill>
                <a:latin typeface="Open Sans ExtraBold" pitchFamily="2" charset="0"/>
                <a:ea typeface="Open Sans ExtraBold" pitchFamily="2" charset="0"/>
                <a:cs typeface="Open Sans ExtraBold" pitchFamily="2" charset="0"/>
              </a:rPr>
              <a:t> Næringsnært</a:t>
            </a:r>
            <a:r>
              <a:rPr lang="nb-NO" sz="2400" i="1" dirty="0">
                <a:solidFill>
                  <a:schemeClr val="tx2"/>
                </a:solidFill>
                <a:latin typeface="Open Sans ExtraBold" pitchFamily="2" charset="0"/>
                <a:ea typeface="Open Sans ExtraBold" pitchFamily="2" charset="0"/>
                <a:cs typeface="Open Sans ExtraBold" pitchFamily="2" charset="0"/>
              </a:rPr>
              <a:t>|</a:t>
            </a:r>
            <a:endParaRPr lang="nb-NO" sz="2400" i="1" dirty="0">
              <a:latin typeface="Open Sans ExtraBold" pitchFamily="2" charset="0"/>
              <a:ea typeface="Open Sans ExtraBold" pitchFamily="2" charset="0"/>
              <a:cs typeface="Open Sans ExtraBold" pitchFamily="2" charset="0"/>
            </a:endParaRPr>
          </a:p>
        </p:txBody>
      </p:sp>
    </p:spTree>
    <p:extLst>
      <p:ext uri="{BB962C8B-B14F-4D97-AF65-F5344CB8AC3E}">
        <p14:creationId xmlns:p14="http://schemas.microsoft.com/office/powerpoint/2010/main" val="315550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D56CFC-9F7B-1684-6AB6-EAE5BA7B98DB}"/>
              </a:ext>
            </a:extLst>
          </p:cNvPr>
          <p:cNvSpPr>
            <a:spLocks noGrp="1"/>
          </p:cNvSpPr>
          <p:nvPr>
            <p:ph type="ctrTitle"/>
          </p:nvPr>
        </p:nvSpPr>
        <p:spPr/>
        <p:txBody>
          <a:bodyPr>
            <a:normAutofit fontScale="90000"/>
          </a:bodyPr>
          <a:lstStyle/>
          <a:p>
            <a:r>
              <a:rPr lang="nb-NO" dirty="0"/>
              <a:t>Muliggjørende teknologier i fremtidens maritime utdanning </a:t>
            </a:r>
          </a:p>
        </p:txBody>
      </p:sp>
      <p:sp>
        <p:nvSpPr>
          <p:cNvPr id="3" name="Undertittel 2">
            <a:extLst>
              <a:ext uri="{FF2B5EF4-FFF2-40B4-BE49-F238E27FC236}">
                <a16:creationId xmlns:a16="http://schemas.microsoft.com/office/drawing/2014/main" id="{4C073861-E7BD-F14A-F1C3-4F19D480495F}"/>
              </a:ext>
            </a:extLst>
          </p:cNvPr>
          <p:cNvSpPr>
            <a:spLocks noGrp="1"/>
          </p:cNvSpPr>
          <p:nvPr>
            <p:ph type="subTitle" idx="1"/>
          </p:nvPr>
        </p:nvSpPr>
        <p:spPr/>
        <p:txBody>
          <a:bodyPr/>
          <a:lstStyle/>
          <a:p>
            <a:r>
              <a:rPr lang="nb-NO" dirty="0"/>
              <a:t>MARKOM prosjekt 2022 -2025 (26)</a:t>
            </a:r>
          </a:p>
        </p:txBody>
      </p:sp>
    </p:spTree>
    <p:extLst>
      <p:ext uri="{BB962C8B-B14F-4D97-AF65-F5344CB8AC3E}">
        <p14:creationId xmlns:p14="http://schemas.microsoft.com/office/powerpoint/2010/main" val="2289097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9F563F-BDC9-4726-BA0F-1AE6201A38A8}"/>
              </a:ext>
            </a:extLst>
          </p:cNvPr>
          <p:cNvSpPr>
            <a:spLocks noGrp="1"/>
          </p:cNvSpPr>
          <p:nvPr>
            <p:ph type="title"/>
          </p:nvPr>
        </p:nvSpPr>
        <p:spPr/>
        <p:txBody>
          <a:bodyPr/>
          <a:lstStyle/>
          <a:p>
            <a:r>
              <a:rPr lang="nb-NO"/>
              <a:t>Prosjektgruppe</a:t>
            </a:r>
          </a:p>
        </p:txBody>
      </p:sp>
      <p:sp>
        <p:nvSpPr>
          <p:cNvPr id="3" name="Plassholder for innhold 2">
            <a:extLst>
              <a:ext uri="{FF2B5EF4-FFF2-40B4-BE49-F238E27FC236}">
                <a16:creationId xmlns:a16="http://schemas.microsoft.com/office/drawing/2014/main" id="{7AE95F2D-F7D9-4873-871F-9738CCE1227C}"/>
              </a:ext>
            </a:extLst>
          </p:cNvPr>
          <p:cNvSpPr>
            <a:spLocks noGrp="1"/>
          </p:cNvSpPr>
          <p:nvPr>
            <p:ph idx="1"/>
          </p:nvPr>
        </p:nvSpPr>
        <p:spPr/>
        <p:txBody>
          <a:bodyPr/>
          <a:lstStyle/>
          <a:p>
            <a:r>
              <a:rPr lang="nb-NO" sz="2400" dirty="0"/>
              <a:t>NTNU</a:t>
            </a:r>
          </a:p>
          <a:p>
            <a:pPr lvl="1"/>
            <a:r>
              <a:rPr lang="nb-NO" sz="2133" dirty="0"/>
              <a:t>Prosjektleder: Odd Sveinung Hareide</a:t>
            </a:r>
          </a:p>
          <a:p>
            <a:pPr lvl="1"/>
            <a:r>
              <a:rPr lang="nb-NO" sz="2133" dirty="0"/>
              <a:t>Administrativ kontaktperson: Arnfinn Oksavik</a:t>
            </a:r>
          </a:p>
          <a:p>
            <a:pPr lvl="1"/>
            <a:r>
              <a:rPr lang="nb-NO" sz="2133" dirty="0"/>
              <a:t>Akademiske deltagere: Marte Giskeødegård, Bjarne Pareliussen, Erlend Erstad.</a:t>
            </a:r>
          </a:p>
          <a:p>
            <a:r>
              <a:rPr lang="nb-NO" sz="2400" dirty="0"/>
              <a:t>UiT – Magne Petter Sollied</a:t>
            </a:r>
          </a:p>
          <a:p>
            <a:r>
              <a:rPr lang="nb-NO" sz="2400" dirty="0"/>
              <a:t>USN – Morten </a:t>
            </a:r>
            <a:r>
              <a:rPr lang="nb-NO" sz="2400" dirty="0" err="1"/>
              <a:t>Bustgaard</a:t>
            </a:r>
            <a:r>
              <a:rPr lang="nb-NO" sz="2400" dirty="0"/>
              <a:t> og Håkon Thorvaldsen</a:t>
            </a:r>
          </a:p>
          <a:p>
            <a:r>
              <a:rPr lang="nb-NO" sz="2400" dirty="0"/>
              <a:t>Fagskolen Nordland – Espen Simonsen</a:t>
            </a:r>
          </a:p>
          <a:p>
            <a:r>
              <a:rPr lang="nb-NO" sz="2400" dirty="0"/>
              <a:t>Fagskolen Møre og Romsdal – Knut Steinar Dyrkorn</a:t>
            </a:r>
          </a:p>
          <a:p>
            <a:r>
              <a:rPr lang="nb-NO" sz="2400" dirty="0"/>
              <a:t>Kystverket – Kurt Haukeberg</a:t>
            </a:r>
          </a:p>
          <a:p>
            <a:r>
              <a:rPr lang="nb-NO" sz="2400" dirty="0"/>
              <a:t>Redningsselskapet – Steffen Rene Skulstad</a:t>
            </a:r>
          </a:p>
        </p:txBody>
      </p:sp>
    </p:spTree>
    <p:extLst>
      <p:ext uri="{BB962C8B-B14F-4D97-AF65-F5344CB8AC3E}">
        <p14:creationId xmlns:p14="http://schemas.microsoft.com/office/powerpoint/2010/main" val="344385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BAC39069-DC58-967A-DB84-FAFE07663CFC}"/>
              </a:ext>
            </a:extLst>
          </p:cNvPr>
          <p:cNvSpPr txBox="1"/>
          <p:nvPr/>
        </p:nvSpPr>
        <p:spPr>
          <a:xfrm>
            <a:off x="673100" y="3136612"/>
            <a:ext cx="10680700" cy="584775"/>
          </a:xfrm>
          <a:prstGeom prst="rect">
            <a:avLst/>
          </a:prstGeom>
          <a:solidFill>
            <a:srgbClr val="FFFF00"/>
          </a:solidFill>
        </p:spPr>
        <p:txBody>
          <a:bodyPr wrap="square" rtlCol="0">
            <a:spAutoFit/>
          </a:bodyPr>
          <a:lstStyle/>
          <a:p>
            <a:endParaRPr lang="nb-NO" sz="1600" dirty="0"/>
          </a:p>
          <a:p>
            <a:endParaRPr lang="nb-NO" sz="1600" dirty="0"/>
          </a:p>
        </p:txBody>
      </p:sp>
      <p:sp>
        <p:nvSpPr>
          <p:cNvPr id="2" name="Tittel 1">
            <a:extLst>
              <a:ext uri="{FF2B5EF4-FFF2-40B4-BE49-F238E27FC236}">
                <a16:creationId xmlns:a16="http://schemas.microsoft.com/office/drawing/2014/main" id="{8CA2C2FF-E77C-44A4-96AE-8E00593CB9A3}"/>
              </a:ext>
            </a:extLst>
          </p:cNvPr>
          <p:cNvSpPr>
            <a:spLocks noGrp="1"/>
          </p:cNvSpPr>
          <p:nvPr>
            <p:ph type="title"/>
          </p:nvPr>
        </p:nvSpPr>
        <p:spPr/>
        <p:txBody>
          <a:bodyPr/>
          <a:lstStyle/>
          <a:p>
            <a:r>
              <a:rPr lang="nb-NO" dirty="0"/>
              <a:t>Arbeidspakker</a:t>
            </a:r>
          </a:p>
        </p:txBody>
      </p:sp>
      <p:sp>
        <p:nvSpPr>
          <p:cNvPr id="3" name="Plassholder for innhold 2">
            <a:extLst>
              <a:ext uri="{FF2B5EF4-FFF2-40B4-BE49-F238E27FC236}">
                <a16:creationId xmlns:a16="http://schemas.microsoft.com/office/drawing/2014/main" id="{8101ED53-39E4-466B-9BB6-1A5DB1594738}"/>
              </a:ext>
            </a:extLst>
          </p:cNvPr>
          <p:cNvSpPr>
            <a:spLocks noGrp="1"/>
          </p:cNvSpPr>
          <p:nvPr>
            <p:ph idx="1"/>
          </p:nvPr>
        </p:nvSpPr>
        <p:spPr/>
        <p:txBody>
          <a:bodyPr/>
          <a:lstStyle/>
          <a:p>
            <a:r>
              <a:rPr lang="nb-NO" dirty="0"/>
              <a:t>Arbeidspakke 1 (AO): </a:t>
            </a:r>
          </a:p>
          <a:p>
            <a:pPr lvl="1"/>
            <a:r>
              <a:rPr lang="nb-NO" dirty="0"/>
              <a:t>Workshop 1 (2022): Mulighetsrommet for maritime simulatorer</a:t>
            </a:r>
          </a:p>
          <a:p>
            <a:pPr lvl="1"/>
            <a:r>
              <a:rPr lang="nb-NO" dirty="0"/>
              <a:t>Workshop 2 (2023): Casestudier</a:t>
            </a:r>
          </a:p>
          <a:p>
            <a:pPr lvl="1"/>
            <a:r>
              <a:rPr lang="nb-NO" dirty="0"/>
              <a:t>Workshop 3 (2024): Anvendelse av muliggjørende teknologier i maritim utdanning</a:t>
            </a:r>
          </a:p>
          <a:p>
            <a:r>
              <a:rPr lang="nb-NO" dirty="0"/>
              <a:t>Arbeidspakke 2 (OSH): </a:t>
            </a:r>
          </a:p>
          <a:p>
            <a:pPr lvl="1"/>
            <a:r>
              <a:rPr lang="nb-NO" dirty="0"/>
              <a:t>Casegjennomføringer med muliggjørende teknologier (2023)</a:t>
            </a:r>
          </a:p>
          <a:p>
            <a:r>
              <a:rPr lang="nb-NO" dirty="0"/>
              <a:t>Arbeidspakke 3 (BP):</a:t>
            </a:r>
          </a:p>
          <a:p>
            <a:pPr lvl="1"/>
            <a:r>
              <a:rPr lang="nb-NO" dirty="0">
                <a:latin typeface="ArialMT"/>
              </a:rPr>
              <a:t>Læringsutbytte av muliggjørende teknologier fremfor tradisjonell simuleringsteknologi (RCT studie) (2023-2024)</a:t>
            </a:r>
            <a:endParaRPr lang="nb-NO" dirty="0"/>
          </a:p>
        </p:txBody>
      </p:sp>
    </p:spTree>
    <p:extLst>
      <p:ext uri="{BB962C8B-B14F-4D97-AF65-F5344CB8AC3E}">
        <p14:creationId xmlns:p14="http://schemas.microsoft.com/office/powerpoint/2010/main" val="370691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8FC5FD-C37A-6798-DDA9-3ADEEF84FA5A}"/>
              </a:ext>
            </a:extLst>
          </p:cNvPr>
          <p:cNvSpPr>
            <a:spLocks noGrp="1"/>
          </p:cNvSpPr>
          <p:nvPr>
            <p:ph type="title"/>
          </p:nvPr>
        </p:nvSpPr>
        <p:spPr/>
        <p:txBody>
          <a:bodyPr/>
          <a:lstStyle/>
          <a:p>
            <a:r>
              <a:rPr lang="nb-NO" dirty="0"/>
              <a:t>To arbeidspakker  i tillegg</a:t>
            </a:r>
          </a:p>
        </p:txBody>
      </p:sp>
      <p:sp>
        <p:nvSpPr>
          <p:cNvPr id="3" name="Plassholder for innhold 2">
            <a:extLst>
              <a:ext uri="{FF2B5EF4-FFF2-40B4-BE49-F238E27FC236}">
                <a16:creationId xmlns:a16="http://schemas.microsoft.com/office/drawing/2014/main" id="{690ADDD8-0A9A-0528-B591-4AB9497E1D39}"/>
              </a:ext>
            </a:extLst>
          </p:cNvPr>
          <p:cNvSpPr>
            <a:spLocks noGrp="1"/>
          </p:cNvSpPr>
          <p:nvPr>
            <p:ph idx="1"/>
          </p:nvPr>
        </p:nvSpPr>
        <p:spPr>
          <a:xfrm>
            <a:off x="838200" y="1603376"/>
            <a:ext cx="10515600" cy="4351338"/>
          </a:xfrm>
        </p:spPr>
        <p:txBody>
          <a:bodyPr/>
          <a:lstStyle/>
          <a:p>
            <a:r>
              <a:rPr lang="nb-NO" dirty="0"/>
              <a:t>KI Instruktør </a:t>
            </a:r>
          </a:p>
          <a:p>
            <a:r>
              <a:rPr lang="nb-NO" dirty="0"/>
              <a:t>Distribuert opplæring med bruk av Simulator </a:t>
            </a:r>
          </a:p>
        </p:txBody>
      </p:sp>
    </p:spTree>
    <p:extLst>
      <p:ext uri="{BB962C8B-B14F-4D97-AF65-F5344CB8AC3E}">
        <p14:creationId xmlns:p14="http://schemas.microsoft.com/office/powerpoint/2010/main" val="2155493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4684</TotalTime>
  <Words>1456</Words>
  <Application>Microsoft Office PowerPoint</Application>
  <PresentationFormat>Widescreen</PresentationFormat>
  <Paragraphs>216</Paragraphs>
  <Slides>21</Slides>
  <Notes>7</Notes>
  <HiddenSlides>0</HiddenSlides>
  <MMClips>1</MMClips>
  <ScaleCrop>false</ScaleCrop>
  <HeadingPairs>
    <vt:vector size="8" baseType="variant">
      <vt:variant>
        <vt:lpstr>Brukte skrifter</vt:lpstr>
      </vt:variant>
      <vt:variant>
        <vt:i4>11</vt:i4>
      </vt:variant>
      <vt:variant>
        <vt:lpstr>Tema</vt:lpstr>
      </vt:variant>
      <vt:variant>
        <vt:i4>1</vt:i4>
      </vt:variant>
      <vt:variant>
        <vt:lpstr>Innebygde OLE-servere</vt:lpstr>
      </vt:variant>
      <vt:variant>
        <vt:i4>1</vt:i4>
      </vt:variant>
      <vt:variant>
        <vt:lpstr>Lysbildetitler</vt:lpstr>
      </vt:variant>
      <vt:variant>
        <vt:i4>21</vt:i4>
      </vt:variant>
    </vt:vector>
  </HeadingPairs>
  <TitlesOfParts>
    <vt:vector size="34" baseType="lpstr">
      <vt:lpstr>Aptos</vt:lpstr>
      <vt:lpstr>Aptos Display</vt:lpstr>
      <vt:lpstr>Arial</vt:lpstr>
      <vt:lpstr>Arial-BoldMT</vt:lpstr>
      <vt:lpstr>ArialMT</vt:lpstr>
      <vt:lpstr>Calibri</vt:lpstr>
      <vt:lpstr>Courier New</vt:lpstr>
      <vt:lpstr>Inter</vt:lpstr>
      <vt:lpstr>Open Sans ExtraBold</vt:lpstr>
      <vt:lpstr>Open Sans Light</vt:lpstr>
      <vt:lpstr>Wingdings</vt:lpstr>
      <vt:lpstr>Office-tema</vt:lpstr>
      <vt:lpstr>think-cell Slide</vt:lpstr>
      <vt:lpstr>Velkommen  til oss!</vt:lpstr>
      <vt:lpstr>Ett universitet i tre byer </vt:lpstr>
      <vt:lpstr>Universitetet her: NTNU i Ålesund</vt:lpstr>
      <vt:lpstr>Ålesund by</vt:lpstr>
      <vt:lpstr>Campus Ålesund i kunnskapsklyngen</vt:lpstr>
      <vt:lpstr>Muliggjørende teknologier i fremtidens maritime utdanning </vt:lpstr>
      <vt:lpstr>Prosjektgruppe</vt:lpstr>
      <vt:lpstr>Arbeidspakker</vt:lpstr>
      <vt:lpstr>To arbeidspakker  i tillegg</vt:lpstr>
      <vt:lpstr>KI Simulator </vt:lpstr>
      <vt:lpstr>KI funksjonen foreslår rute </vt:lpstr>
      <vt:lpstr>PowerPoint-presentasjon</vt:lpstr>
      <vt:lpstr>Distribuert opplæring </vt:lpstr>
      <vt:lpstr>Oppsett</vt:lpstr>
      <vt:lpstr>Distribuert  opplæring</vt:lpstr>
      <vt:lpstr>Gjennomføring Polarkoden </vt:lpstr>
      <vt:lpstr>Instruktør Hallgeir</vt:lpstr>
      <vt:lpstr>Fra Magne Viking sett mot Hurtigruta  </vt:lpstr>
      <vt:lpstr>Forhånds-utlagt råk </vt:lpstr>
      <vt:lpstr>Studentene</vt:lpstr>
      <vt:lpstr>Distribuert opplæring i  Polarkoden erfaringer etter to gjennomføringer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Arnfinn Oksavik</dc:creator>
  <cp:lastModifiedBy>Øyvind Ustad Andersen</cp:lastModifiedBy>
  <cp:revision>2</cp:revision>
  <dcterms:created xsi:type="dcterms:W3CDTF">2024-11-22T07:33:43Z</dcterms:created>
  <dcterms:modified xsi:type="dcterms:W3CDTF">2024-11-27T12:09:53Z</dcterms:modified>
</cp:coreProperties>
</file>