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Montserrat Classic" panose="020B0604020202020204" charset="0"/>
      <p:regular r:id="rId11"/>
    </p:embeddedFont>
    <p:embeddedFont>
      <p:font typeface="Montserrat Classic Bold" panose="020B0604020202020204" charset="0"/>
      <p:regular r:id="rId12"/>
    </p:embeddedFont>
    <p:embeddedFont>
      <p:font typeface="Montserrat Light" panose="00000400000000000000" pitchFamily="2" charset="0"/>
      <p:regular r:id="rId13"/>
    </p:embeddedFont>
    <p:embeddedFont>
      <p:font typeface="Montserrat Light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1449266" y="1713884"/>
            <a:ext cx="15389468" cy="6859232"/>
            <a:chOff x="0" y="0"/>
            <a:chExt cx="20519291" cy="9145642"/>
          </a:xfrm>
        </p:grpSpPr>
        <p:sp>
          <p:nvSpPr>
            <p:cNvPr id="4" name="AutoShape 4"/>
            <p:cNvSpPr/>
            <p:nvPr/>
          </p:nvSpPr>
          <p:spPr>
            <a:xfrm>
              <a:off x="347208" y="7503622"/>
              <a:ext cx="19824874" cy="231790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44323" y="-57150"/>
              <a:ext cx="19630644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352">
                  <a:solidFill>
                    <a:srgbClr val="F8FBFD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MUF KONFERANSEN 2024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36147"/>
              <a:ext cx="20519291" cy="5743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24"/>
                </a:lnSpc>
              </a:pPr>
              <a:r>
                <a:rPr lang="en-US" sz="10300" b="1" spc="721">
                  <a:solidFill>
                    <a:srgbClr val="F8FBFD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WEBCADET + KADETTDATABASEN = SANT!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05686" y="8522919"/>
              <a:ext cx="19707919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800" spc="196">
                  <a:solidFill>
                    <a:srgbClr val="F8FBFD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Lise Lorentzen Mandal &amp; Vivian Jonsson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nb-NO"/>
          </a:p>
        </p:txBody>
      </p:sp>
      <p:grpSp>
        <p:nvGrpSpPr>
          <p:cNvPr id="4" name="Group 4"/>
          <p:cNvGrpSpPr/>
          <p:nvPr/>
        </p:nvGrpSpPr>
        <p:grpSpPr>
          <a:xfrm>
            <a:off x="9144000" y="1953458"/>
            <a:ext cx="7043935" cy="1926807"/>
            <a:chOff x="0" y="0"/>
            <a:chExt cx="9391913" cy="2569076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9391913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b="1" spc="259">
                  <a:solidFill>
                    <a:srgbClr val="F8FBFD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Bakgrunn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11751"/>
              <a:ext cx="9391913" cy="145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0"/>
                </a:lnSpc>
              </a:pPr>
              <a:r>
                <a:rPr lang="en-US" sz="3000" spc="30">
                  <a:solidFill>
                    <a:srgbClr val="F8FBFD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Modernisering og digitalisering av kadettadministrasjonen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199072" y="1953458"/>
            <a:ext cx="5826875" cy="3178160"/>
            <a:chOff x="0" y="0"/>
            <a:chExt cx="7769167" cy="4237546"/>
          </a:xfrm>
        </p:grpSpPr>
        <p:sp>
          <p:nvSpPr>
            <p:cNvPr id="8" name="TextBox 8"/>
            <p:cNvSpPr txBox="1"/>
            <p:nvPr/>
          </p:nvSpPr>
          <p:spPr>
            <a:xfrm>
              <a:off x="0" y="-38100"/>
              <a:ext cx="7769167" cy="3187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5000" b="1" spc="45">
                  <a:solidFill>
                    <a:srgbClr val="F8FBFD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Sammenslåing av Webcadet og Kadettdatabasen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4005756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44000" y="4482025"/>
            <a:ext cx="7043935" cy="2498307"/>
            <a:chOff x="0" y="0"/>
            <a:chExt cx="9391913" cy="333107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"/>
              <a:ext cx="9391913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b="1" spc="259">
                  <a:solidFill>
                    <a:srgbClr val="F8FBFD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Mål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11751"/>
              <a:ext cx="9391913" cy="2219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0"/>
                </a:lnSpc>
              </a:pPr>
              <a:r>
                <a:rPr lang="en-US" sz="3000" spc="30">
                  <a:solidFill>
                    <a:srgbClr val="F8FBFD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Forenkle prosessen for både kadetter, rederier, samtidig som kommunikasjonen styrkes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88" b="-16888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28700" y="-304800"/>
            <a:ext cx="2590800" cy="2971800"/>
          </a:xfrm>
          <a:prstGeom prst="rect">
            <a:avLst/>
          </a:prstGeom>
          <a:solidFill>
            <a:srgbClr val="053D57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2822561" y="9084457"/>
            <a:ext cx="4436739" cy="173843"/>
          </a:xfrm>
          <a:prstGeom prst="rect">
            <a:avLst/>
          </a:prstGeom>
          <a:solidFill>
            <a:srgbClr val="053D57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557338" y="610775"/>
            <a:ext cx="1533525" cy="1533525"/>
          </a:xfrm>
          <a:custGeom>
            <a:avLst/>
            <a:gdLst/>
            <a:ahLst/>
            <a:cxnLst/>
            <a:rect l="l" t="t" r="r" b="b"/>
            <a:pathLst>
              <a:path w="1533525" h="1533525">
                <a:moveTo>
                  <a:pt x="0" y="0"/>
                </a:moveTo>
                <a:lnTo>
                  <a:pt x="1533524" y="0"/>
                </a:lnTo>
                <a:lnTo>
                  <a:pt x="1533524" y="1533525"/>
                </a:lnTo>
                <a:lnTo>
                  <a:pt x="0" y="1533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5957520" y="857473"/>
            <a:ext cx="11556370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0"/>
              </a:lnSpc>
            </a:pPr>
            <a:r>
              <a:rPr lang="en-US" sz="6000" b="1" spc="174">
                <a:solidFill>
                  <a:srgbClr val="053D57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VIKTIGE ENDRINGER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957520" y="4357688"/>
            <a:ext cx="11556370" cy="1571625"/>
            <a:chOff x="0" y="0"/>
            <a:chExt cx="15408493" cy="2095500"/>
          </a:xfrm>
        </p:grpSpPr>
        <p:sp>
          <p:nvSpPr>
            <p:cNvPr id="8" name="TextBox 8"/>
            <p:cNvSpPr txBox="1"/>
            <p:nvPr/>
          </p:nvSpPr>
          <p:spPr>
            <a:xfrm>
              <a:off x="23616" y="-9525"/>
              <a:ext cx="15384877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3500" b="1" spc="259">
                  <a:solidFill>
                    <a:srgbClr val="053D5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Stenging av Kadettdatabasen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88975"/>
              <a:ext cx="15384877" cy="1406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3500" spc="259">
                  <a:solidFill>
                    <a:srgbClr val="053D57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Alle registreringer og administrasjon flyttes til Webcadet for en mer helhetlig plattform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57520" y="2144300"/>
            <a:ext cx="11556370" cy="1571625"/>
            <a:chOff x="0" y="0"/>
            <a:chExt cx="15408493" cy="2095500"/>
          </a:xfrm>
        </p:grpSpPr>
        <p:sp>
          <p:nvSpPr>
            <p:cNvPr id="11" name="TextBox 11"/>
            <p:cNvSpPr txBox="1"/>
            <p:nvPr/>
          </p:nvSpPr>
          <p:spPr>
            <a:xfrm>
              <a:off x="23616" y="-9525"/>
              <a:ext cx="15384877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3500" b="1" spc="259">
                  <a:solidFill>
                    <a:srgbClr val="053D5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Fornyelsen av Webcadet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88975"/>
              <a:ext cx="15384877" cy="1406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3500" spc="259">
                  <a:solidFill>
                    <a:srgbClr val="053D57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Registering av kadetter får nå en mer komplett søkerprofil i tillegg til kadettboken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57520" y="6567488"/>
            <a:ext cx="11556370" cy="1571625"/>
            <a:chOff x="0" y="0"/>
            <a:chExt cx="15408493" cy="2095500"/>
          </a:xfrm>
        </p:grpSpPr>
        <p:sp>
          <p:nvSpPr>
            <p:cNvPr id="14" name="TextBox 14"/>
            <p:cNvSpPr txBox="1"/>
            <p:nvPr/>
          </p:nvSpPr>
          <p:spPr>
            <a:xfrm>
              <a:off x="23616" y="-9525"/>
              <a:ext cx="15384877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3500" b="1" spc="259">
                  <a:solidFill>
                    <a:srgbClr val="053D5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Informasjonsflyt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88975"/>
              <a:ext cx="15384877" cy="1406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3500" spc="259">
                  <a:solidFill>
                    <a:srgbClr val="053D57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Kadetter og rederier knyttes tettere sammen gjennom en samlet plattform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011982" y="-401130"/>
            <a:ext cx="9708270" cy="11089261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10099506" y="1028700"/>
            <a:ext cx="7533224" cy="8232357"/>
            <a:chOff x="0" y="0"/>
            <a:chExt cx="10044299" cy="10976476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0044299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b="1" spc="259">
                  <a:solidFill>
                    <a:srgbClr val="053D5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Søke og annonsemodul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111751"/>
              <a:ext cx="10044299" cy="9864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0"/>
                </a:lnSpc>
              </a:pPr>
              <a:r>
                <a:rPr lang="en-US" sz="3000" spc="30">
                  <a:solidFill>
                    <a:srgbClr val="053D57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•     Rederier kan legge ut kadettplasser direkte.</a:t>
              </a:r>
            </a:p>
            <a:p>
              <a:pPr algn="l">
                <a:lnSpc>
                  <a:spcPts val="4500"/>
                </a:lnSpc>
              </a:pPr>
              <a:r>
                <a:rPr lang="en-US" sz="3000" spc="30">
                  <a:solidFill>
                    <a:srgbClr val="053D57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•     Kadetter kan enkelt finne og søke på relevante stillinger.</a:t>
              </a:r>
            </a:p>
            <a:p>
              <a:pPr algn="l">
                <a:lnSpc>
                  <a:spcPts val="4500"/>
                </a:lnSpc>
              </a:pPr>
              <a:r>
                <a:rPr lang="en-US" sz="3000" spc="30">
                  <a:solidFill>
                    <a:srgbClr val="053D57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•     Oversiktlig og brukervennlig design.</a:t>
              </a:r>
            </a:p>
            <a:p>
              <a:pPr algn="l">
                <a:lnSpc>
                  <a:spcPts val="4500"/>
                </a:lnSpc>
              </a:pPr>
              <a:endParaRPr lang="en-US" sz="3000" spc="30">
                <a:solidFill>
                  <a:srgbClr val="053D57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algn="l">
                <a:lnSpc>
                  <a:spcPts val="4500"/>
                </a:lnSpc>
              </a:pPr>
              <a:r>
                <a:rPr lang="en-US" sz="3000" b="1" spc="30">
                  <a:solidFill>
                    <a:srgbClr val="053D57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Forenklet kommunikasjon:</a:t>
              </a:r>
            </a:p>
            <a:p>
              <a:pPr algn="l">
                <a:lnSpc>
                  <a:spcPts val="4500"/>
                </a:lnSpc>
              </a:pPr>
              <a:r>
                <a:rPr lang="en-US" sz="3000" spc="30">
                  <a:solidFill>
                    <a:srgbClr val="053D57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•     Kontakt mellom kadetter og rederier skjer direkte via Webcadet.</a:t>
              </a:r>
            </a:p>
            <a:p>
              <a:pPr algn="l">
                <a:lnSpc>
                  <a:spcPts val="4500"/>
                </a:lnSpc>
              </a:pPr>
              <a:r>
                <a:rPr lang="en-US" sz="3000" spc="30">
                  <a:solidFill>
                    <a:srgbClr val="053D57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•    Alt fra søknadsadministrasjon til informasjon om turnus og oppstartsdato samles i én portal.</a:t>
              </a:r>
            </a:p>
            <a:p>
              <a:pPr algn="l">
                <a:lnSpc>
                  <a:spcPts val="4500"/>
                </a:lnSpc>
              </a:pPr>
              <a:endParaRPr lang="en-US" sz="3000" spc="30">
                <a:solidFill>
                  <a:srgbClr val="053D57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6741275" cy="3231007"/>
            <a:chOff x="0" y="0"/>
            <a:chExt cx="8988367" cy="4308009"/>
          </a:xfrm>
        </p:grpSpPr>
        <p:sp>
          <p:nvSpPr>
            <p:cNvPr id="7" name="TextBox 7"/>
            <p:cNvSpPr txBox="1"/>
            <p:nvPr/>
          </p:nvSpPr>
          <p:spPr>
            <a:xfrm>
              <a:off x="0" y="-47625"/>
              <a:ext cx="8988367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450"/>
                </a:lnSpc>
              </a:pPr>
              <a:r>
                <a:rPr lang="en-US" sz="7500" b="1" spc="67">
                  <a:solidFill>
                    <a:srgbClr val="F8FBFD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Nye funksjoner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4076219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nb-NO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59300" y="1856179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3408039" y="1856179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4839306" y="3486150"/>
            <a:ext cx="2290430" cy="2349159"/>
          </a:xfrm>
          <a:custGeom>
            <a:avLst/>
            <a:gdLst/>
            <a:ahLst/>
            <a:cxnLst/>
            <a:rect l="l" t="t" r="r" b="b"/>
            <a:pathLst>
              <a:path w="2290430" h="2349159">
                <a:moveTo>
                  <a:pt x="0" y="0"/>
                </a:moveTo>
                <a:lnTo>
                  <a:pt x="2290430" y="0"/>
                </a:lnTo>
                <a:lnTo>
                  <a:pt x="2290430" y="2349159"/>
                </a:lnTo>
                <a:lnTo>
                  <a:pt x="0" y="2349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1254493" y="3486150"/>
            <a:ext cx="2229191" cy="1836203"/>
          </a:xfrm>
          <a:custGeom>
            <a:avLst/>
            <a:gdLst/>
            <a:ahLst/>
            <a:cxnLst/>
            <a:rect l="l" t="t" r="r" b="b"/>
            <a:pathLst>
              <a:path w="2229191" h="1836203">
                <a:moveTo>
                  <a:pt x="0" y="0"/>
                </a:moveTo>
                <a:lnTo>
                  <a:pt x="2229191" y="0"/>
                </a:lnTo>
                <a:lnTo>
                  <a:pt x="2229191" y="1836203"/>
                </a:lnTo>
                <a:lnTo>
                  <a:pt x="0" y="1836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2369089" y="4762721"/>
            <a:ext cx="1834858" cy="1119264"/>
          </a:xfrm>
          <a:custGeom>
            <a:avLst/>
            <a:gdLst/>
            <a:ahLst/>
            <a:cxnLst/>
            <a:rect l="l" t="t" r="r" b="b"/>
            <a:pathLst>
              <a:path w="1834858" h="1119264">
                <a:moveTo>
                  <a:pt x="0" y="0"/>
                </a:moveTo>
                <a:lnTo>
                  <a:pt x="1834858" y="0"/>
                </a:lnTo>
                <a:lnTo>
                  <a:pt x="1834858" y="1119263"/>
                </a:lnTo>
                <a:lnTo>
                  <a:pt x="0" y="1119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TextBox 7"/>
          <p:cNvSpPr txBox="1"/>
          <p:nvPr/>
        </p:nvSpPr>
        <p:spPr>
          <a:xfrm>
            <a:off x="3968042" y="6721134"/>
            <a:ext cx="4032958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8FBFD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Rederier kan selv publisere annonser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77612" y="1323975"/>
            <a:ext cx="14932775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0"/>
              </a:lnSpc>
            </a:pPr>
            <a:r>
              <a:rPr lang="en-US" sz="7500" b="1" spc="67">
                <a:solidFill>
                  <a:srgbClr val="F8FBFD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Annonse alternativer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75943" y="6767809"/>
            <a:ext cx="4032958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8FBFD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Alternativt kan Maritimt Utdanning publisere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428" y="566682"/>
            <a:ext cx="17603145" cy="9153635"/>
          </a:xfrm>
          <a:custGeom>
            <a:avLst/>
            <a:gdLst/>
            <a:ahLst/>
            <a:cxnLst/>
            <a:rect l="l" t="t" r="r" b="b"/>
            <a:pathLst>
              <a:path w="17603145" h="9153635">
                <a:moveTo>
                  <a:pt x="0" y="0"/>
                </a:moveTo>
                <a:lnTo>
                  <a:pt x="17603144" y="0"/>
                </a:lnTo>
                <a:lnTo>
                  <a:pt x="17603144" y="9153636"/>
                </a:lnTo>
                <a:lnTo>
                  <a:pt x="0" y="9153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7260784" cy="5127929"/>
          </a:xfrm>
          <a:custGeom>
            <a:avLst/>
            <a:gdLst/>
            <a:ahLst/>
            <a:cxnLst/>
            <a:rect l="l" t="t" r="r" b="b"/>
            <a:pathLst>
              <a:path w="7260784" h="5127929">
                <a:moveTo>
                  <a:pt x="0" y="0"/>
                </a:moveTo>
                <a:lnTo>
                  <a:pt x="7260784" y="0"/>
                </a:lnTo>
                <a:lnTo>
                  <a:pt x="7260784" y="5127929"/>
                </a:lnTo>
                <a:lnTo>
                  <a:pt x="0" y="5127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028700" y="6166961"/>
            <a:ext cx="7264380" cy="3402955"/>
          </a:xfrm>
          <a:custGeom>
            <a:avLst/>
            <a:gdLst/>
            <a:ahLst/>
            <a:cxnLst/>
            <a:rect l="l" t="t" r="r" b="b"/>
            <a:pathLst>
              <a:path w="7264380" h="3402955">
                <a:moveTo>
                  <a:pt x="0" y="0"/>
                </a:moveTo>
                <a:lnTo>
                  <a:pt x="7264380" y="0"/>
                </a:lnTo>
                <a:lnTo>
                  <a:pt x="7264380" y="3402956"/>
                </a:lnTo>
                <a:lnTo>
                  <a:pt x="0" y="3402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339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8801673" y="5047900"/>
            <a:ext cx="8954489" cy="4522017"/>
          </a:xfrm>
          <a:custGeom>
            <a:avLst/>
            <a:gdLst/>
            <a:ahLst/>
            <a:cxnLst/>
            <a:rect l="l" t="t" r="r" b="b"/>
            <a:pathLst>
              <a:path w="8954489" h="4522017">
                <a:moveTo>
                  <a:pt x="0" y="0"/>
                </a:moveTo>
                <a:lnTo>
                  <a:pt x="8954488" y="0"/>
                </a:lnTo>
                <a:lnTo>
                  <a:pt x="8954488" y="4522017"/>
                </a:lnTo>
                <a:lnTo>
                  <a:pt x="0" y="45220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8289484" y="6997292"/>
            <a:ext cx="4735354" cy="2261008"/>
          </a:xfrm>
          <a:custGeom>
            <a:avLst/>
            <a:gdLst/>
            <a:ahLst/>
            <a:cxnLst/>
            <a:rect l="l" t="t" r="r" b="b"/>
            <a:pathLst>
              <a:path w="4735354" h="2261008">
                <a:moveTo>
                  <a:pt x="0" y="0"/>
                </a:moveTo>
                <a:lnTo>
                  <a:pt x="4735354" y="0"/>
                </a:lnTo>
                <a:lnTo>
                  <a:pt x="4735354" y="2261008"/>
                </a:lnTo>
                <a:lnTo>
                  <a:pt x="0" y="2261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3290" b="-56144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8801673" y="2169629"/>
            <a:ext cx="8446329" cy="14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500" b="1" spc="40">
                <a:solidFill>
                  <a:srgbClr val="F8FBFD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Enkel annonsering og administering av søkere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8FBFD">
              <a:alpha val="89804"/>
            </a:srgbClr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9615152" y="2911535"/>
            <a:ext cx="6443455" cy="83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8"/>
              </a:lnSpc>
            </a:pPr>
            <a:r>
              <a:rPr lang="en-US" sz="5300" b="1" spc="47">
                <a:solidFill>
                  <a:srgbClr val="053D57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Rederiene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25348" y="3879701"/>
            <a:ext cx="6433258" cy="3768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4284"/>
              </a:lnSpc>
              <a:buFont typeface="Arial"/>
              <a:buChar char="•"/>
            </a:pPr>
            <a:r>
              <a:rPr lang="en-US" sz="2800" spc="308">
                <a:solidFill>
                  <a:srgbClr val="053D57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EFFEKTIV PUBLISERING OG ADMINISTRASJON AV ANNONSER</a:t>
            </a:r>
          </a:p>
          <a:p>
            <a:pPr marL="604521" lvl="1" indent="-302261" algn="l">
              <a:lnSpc>
                <a:spcPts val="4284"/>
              </a:lnSpc>
              <a:buFont typeface="Arial"/>
              <a:buChar char="•"/>
            </a:pPr>
            <a:r>
              <a:rPr lang="en-US" sz="2800" spc="308">
                <a:solidFill>
                  <a:srgbClr val="053D57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DIREKTE KONTAKT MED KADETTER</a:t>
            </a:r>
          </a:p>
          <a:p>
            <a:pPr marL="604521" lvl="1" indent="-302261" algn="l">
              <a:lnSpc>
                <a:spcPts val="4284"/>
              </a:lnSpc>
              <a:buFont typeface="Arial"/>
              <a:buChar char="•"/>
            </a:pPr>
            <a:r>
              <a:rPr lang="en-US" sz="2800" spc="308">
                <a:solidFill>
                  <a:srgbClr val="053D57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INGEN BEHOV FOR EKSTERNE SYSTEMER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29394" y="2881862"/>
            <a:ext cx="6443455" cy="83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8"/>
              </a:lnSpc>
            </a:pPr>
            <a:r>
              <a:rPr lang="en-US" sz="5300" b="1" spc="47">
                <a:solidFill>
                  <a:srgbClr val="053D57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Kadetter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29394" y="3898751"/>
            <a:ext cx="6433258" cy="431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4284"/>
              </a:lnSpc>
              <a:buFont typeface="Arial"/>
              <a:buChar char="•"/>
            </a:pPr>
            <a:r>
              <a:rPr lang="en-US" sz="2800" spc="308">
                <a:solidFill>
                  <a:srgbClr val="053D57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RASKERE OG ENKLERE TILGANG TIL KADETTPLASSER</a:t>
            </a:r>
          </a:p>
          <a:p>
            <a:pPr marL="604521" lvl="1" indent="-302261" algn="l">
              <a:lnSpc>
                <a:spcPts val="4284"/>
              </a:lnSpc>
              <a:buFont typeface="Arial"/>
              <a:buChar char="•"/>
            </a:pPr>
            <a:r>
              <a:rPr lang="en-US" sz="2800" spc="308">
                <a:solidFill>
                  <a:srgbClr val="053D57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DIREKTE SØKNADSFUNSJONALITET I PLATTFORMEN</a:t>
            </a:r>
          </a:p>
          <a:p>
            <a:pPr marL="604521" lvl="1" indent="-302261" algn="l">
              <a:lnSpc>
                <a:spcPts val="4284"/>
              </a:lnSpc>
              <a:buFont typeface="Arial"/>
              <a:buChar char="•"/>
            </a:pPr>
            <a:r>
              <a:rPr lang="en-US" sz="2800" spc="308">
                <a:solidFill>
                  <a:srgbClr val="053D57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VARSLER FOR NYE ANNONSER</a:t>
            </a:r>
          </a:p>
        </p:txBody>
      </p:sp>
      <p:sp>
        <p:nvSpPr>
          <p:cNvPr id="8" name="AutoShape 8"/>
          <p:cNvSpPr/>
          <p:nvPr/>
        </p:nvSpPr>
        <p:spPr>
          <a:xfrm>
            <a:off x="6925630" y="8477799"/>
            <a:ext cx="4436739" cy="173843"/>
          </a:xfrm>
          <a:prstGeom prst="rect">
            <a:avLst/>
          </a:prstGeom>
          <a:solidFill>
            <a:srgbClr val="053D57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3365815" y="1405328"/>
            <a:ext cx="11556370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0"/>
              </a:lnSpc>
            </a:pPr>
            <a:r>
              <a:rPr lang="en-US" sz="6000" b="1" spc="174">
                <a:solidFill>
                  <a:srgbClr val="053D57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FORDELER FOR BRUKERNE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-295918"/>
            <a:ext cx="9436877" cy="5439418"/>
          </a:xfrm>
          <a:custGeom>
            <a:avLst/>
            <a:gdLst/>
            <a:ahLst/>
            <a:cxnLst/>
            <a:rect l="l" t="t" r="r" b="b"/>
            <a:pathLst>
              <a:path w="9436877" h="5439418">
                <a:moveTo>
                  <a:pt x="0" y="0"/>
                </a:moveTo>
                <a:lnTo>
                  <a:pt x="9436877" y="0"/>
                </a:lnTo>
                <a:lnTo>
                  <a:pt x="9436877" y="5439418"/>
                </a:lnTo>
                <a:lnTo>
                  <a:pt x="0" y="54394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15167" b="-1516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304800" y="-228600"/>
            <a:ext cx="9448800" cy="53721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-292877" y="5143500"/>
            <a:ext cx="9436877" cy="5439418"/>
          </a:xfrm>
          <a:custGeom>
            <a:avLst/>
            <a:gdLst/>
            <a:ahLst/>
            <a:cxnLst/>
            <a:rect l="l" t="t" r="r" b="b"/>
            <a:pathLst>
              <a:path w="9436877" h="5439418">
                <a:moveTo>
                  <a:pt x="0" y="0"/>
                </a:moveTo>
                <a:lnTo>
                  <a:pt x="9436877" y="0"/>
                </a:lnTo>
                <a:lnTo>
                  <a:pt x="9436877" y="5439418"/>
                </a:lnTo>
                <a:lnTo>
                  <a:pt x="0" y="5439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t="-7902" b="-7902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9144000" y="5143500"/>
            <a:ext cx="9372600" cy="54102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16362507" y="2423791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-2511246" y="7628329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12053031" y="1028700"/>
            <a:ext cx="3554539" cy="2840656"/>
          </a:xfrm>
          <a:custGeom>
            <a:avLst/>
            <a:gdLst/>
            <a:ahLst/>
            <a:cxnLst/>
            <a:rect l="l" t="t" r="r" b="b"/>
            <a:pathLst>
              <a:path w="3554539" h="2840656">
                <a:moveTo>
                  <a:pt x="0" y="0"/>
                </a:moveTo>
                <a:lnTo>
                  <a:pt x="3554538" y="0"/>
                </a:lnTo>
                <a:lnTo>
                  <a:pt x="3554538" y="2840656"/>
                </a:lnTo>
                <a:lnTo>
                  <a:pt x="0" y="28406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>
            <a:off x="11617618" y="8616281"/>
            <a:ext cx="4489641" cy="1284037"/>
          </a:xfrm>
          <a:custGeom>
            <a:avLst/>
            <a:gdLst/>
            <a:ahLst/>
            <a:cxnLst/>
            <a:rect l="l" t="t" r="r" b="b"/>
            <a:pathLst>
              <a:path w="4489641" h="1284037">
                <a:moveTo>
                  <a:pt x="0" y="0"/>
                </a:moveTo>
                <a:lnTo>
                  <a:pt x="4489641" y="0"/>
                </a:lnTo>
                <a:lnTo>
                  <a:pt x="4489641" y="1284038"/>
                </a:lnTo>
                <a:lnTo>
                  <a:pt x="0" y="12840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1094633" y="1366516"/>
            <a:ext cx="6661858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spc="259">
                <a:solidFill>
                  <a:srgbClr val="053D57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Arbeidet med kadettformidling vil fra 2025 overtas av Maropp og Maritim Utdanning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499371" y="5920768"/>
            <a:ext cx="6661858" cy="2533650"/>
            <a:chOff x="0" y="0"/>
            <a:chExt cx="8882477" cy="337820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8882477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b="1" spc="259">
                  <a:solidFill>
                    <a:srgbClr val="053D5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Lise Lorentzen Mandal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158875"/>
              <a:ext cx="8882477" cy="2219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053D57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Mail: lm@maritimutdanning.no</a:t>
              </a:r>
            </a:p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053D57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Tlf: 977 45 584</a:t>
              </a:r>
            </a:p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053D57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www.Maritimutdanning.no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</Words>
  <Application>Microsoft Office PowerPoint</Application>
  <PresentationFormat>Egendefinert</PresentationFormat>
  <Paragraphs>42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6" baseType="lpstr">
      <vt:lpstr>Montserrat Light Bold</vt:lpstr>
      <vt:lpstr>Montserrat Classic Bold</vt:lpstr>
      <vt:lpstr>Montserrat Classic</vt:lpstr>
      <vt:lpstr>Arial</vt:lpstr>
      <vt:lpstr>Montserrat Light</vt:lpstr>
      <vt:lpstr>Calibri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MUF Konferansen 2024</dc:title>
  <cp:lastModifiedBy>Øyvind Ustad Andersen</cp:lastModifiedBy>
  <cp:revision>1</cp:revision>
  <dcterms:created xsi:type="dcterms:W3CDTF">2006-08-16T00:00:00Z</dcterms:created>
  <dcterms:modified xsi:type="dcterms:W3CDTF">2024-11-26T11:10:59Z</dcterms:modified>
  <dc:identifier>DAGXGneoOig</dc:identifier>
</cp:coreProperties>
</file>