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2" r:id="rId2"/>
    <p:sldId id="273" r:id="rId3"/>
    <p:sldId id="307" r:id="rId4"/>
    <p:sldId id="383" r:id="rId5"/>
    <p:sldId id="319" r:id="rId6"/>
    <p:sldId id="311" r:id="rId7"/>
    <p:sldId id="276" r:id="rId8"/>
    <p:sldId id="278" r:id="rId9"/>
    <p:sldId id="310" r:id="rId10"/>
    <p:sldId id="315" r:id="rId11"/>
    <p:sldId id="333" r:id="rId12"/>
    <p:sldId id="335" r:id="rId13"/>
    <p:sldId id="334" r:id="rId14"/>
    <p:sldId id="336" r:id="rId15"/>
    <p:sldId id="338" r:id="rId16"/>
    <p:sldId id="328" r:id="rId17"/>
    <p:sldId id="329" r:id="rId18"/>
    <p:sldId id="332" r:id="rId19"/>
    <p:sldId id="385" r:id="rId20"/>
    <p:sldId id="275" r:id="rId21"/>
    <p:sldId id="306" r:id="rId22"/>
    <p:sldId id="384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B33D8B-EECF-0879-4656-AE52D4B2982F}" name="Astrid Camilla Wiig" initials="ACW" userId="S::cw@usn.no::7d573f7c-b501-40a0-b3b0-249f532279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7" autoAdjust="0"/>
    <p:restoredTop sz="88537" autoAdjust="0"/>
  </p:normalViewPr>
  <p:slideViewPr>
    <p:cSldViewPr snapToGrid="0" snapToObjects="1">
      <p:cViewPr varScale="1">
        <p:scale>
          <a:sx n="112" d="100"/>
          <a:sy n="112" d="100"/>
        </p:scale>
        <p:origin x="581" y="62"/>
      </p:cViewPr>
      <p:guideLst>
        <p:guide orient="horz" pos="184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C0AB1-7777-EA48-9872-393DAA530DA8}" type="datetimeFigureOut">
              <a:rPr lang="en-US" smtClean="0"/>
              <a:t>11/27/2024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33263-C1CE-E34A-AD46-7ADCC45736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109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59900-1D02-0848-AA82-6ED8C4CCA000}" type="datetimeFigureOut">
              <a:rPr lang="en-US" smtClean="0"/>
              <a:t>11/27/2024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E6AF7-0F88-4448-99BD-1AC252BB1A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8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Vær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systematisk</a:t>
            </a:r>
            <a:r>
              <a:rPr lang="en-GB" dirty="0"/>
              <a:t>.</a:t>
            </a:r>
          </a:p>
          <a:p>
            <a:r>
              <a:rPr lang="en-GB" dirty="0"/>
              <a:t>William Gyldensten</a:t>
            </a:r>
          </a:p>
          <a:p>
            <a:r>
              <a:rPr lang="en-GB" dirty="0" err="1"/>
              <a:t>Stipendiat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Universitet</a:t>
            </a:r>
            <a:r>
              <a:rPr lang="en-GB" dirty="0"/>
              <a:t> I </a:t>
            </a:r>
            <a:r>
              <a:rPr lang="en-GB" dirty="0" err="1"/>
              <a:t>sørøst</a:t>
            </a:r>
            <a:r>
              <a:rPr lang="en-GB" dirty="0"/>
              <a:t> Norge</a:t>
            </a:r>
          </a:p>
          <a:p>
            <a:r>
              <a:rPr lang="en-GB" dirty="0"/>
              <a:t>Coast </a:t>
            </a:r>
            <a:r>
              <a:rPr lang="en-GB" dirty="0" err="1"/>
              <a:t>som</a:t>
            </a:r>
            <a:r>
              <a:rPr lang="en-GB" dirty="0"/>
              <a:t> er et </a:t>
            </a:r>
            <a:r>
              <a:rPr lang="en-GB" dirty="0" err="1"/>
              <a:t>samarbeid</a:t>
            </a:r>
            <a:r>
              <a:rPr lang="en-GB" dirty="0"/>
              <a:t> </a:t>
            </a:r>
            <a:r>
              <a:rPr lang="en-GB" dirty="0" err="1"/>
              <a:t>mellom</a:t>
            </a:r>
            <a:r>
              <a:rPr lang="en-GB" dirty="0"/>
              <a:t> de 4 maritime </a:t>
            </a:r>
            <a:r>
              <a:rPr lang="en-GB" dirty="0" err="1"/>
              <a:t>universitetene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En </a:t>
            </a:r>
            <a:r>
              <a:rPr lang="en-GB" dirty="0" err="1"/>
              <a:t>forskningsartikkel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er </a:t>
            </a:r>
            <a:r>
              <a:rPr lang="en-GB" dirty="0" err="1"/>
              <a:t>gjennomført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COAST.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537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4682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basert</a:t>
            </a:r>
            <a:r>
              <a:rPr lang="en-US" dirty="0"/>
              <a:t> brief </a:t>
            </a:r>
            <a:r>
              <a:rPr lang="en-US" dirty="0" err="1"/>
              <a:t>før</a:t>
            </a:r>
            <a:r>
              <a:rPr lang="en-US" dirty="0"/>
              <a:t> </a:t>
            </a:r>
            <a:r>
              <a:rPr lang="en-US" dirty="0" err="1"/>
              <a:t>øvelsen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057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simulatoren</a:t>
            </a:r>
            <a:r>
              <a:rPr lang="en-US" dirty="0"/>
              <a:t> var det </a:t>
            </a:r>
            <a:r>
              <a:rPr lang="en-US" dirty="0" err="1"/>
              <a:t>ingen</a:t>
            </a:r>
            <a:r>
              <a:rPr lang="en-US" dirty="0"/>
              <a:t> debrief </a:t>
            </a:r>
            <a:r>
              <a:rPr lang="en-US" dirty="0" err="1"/>
              <a:t>Studentene</a:t>
            </a:r>
            <a:r>
              <a:rPr lang="en-US" dirty="0"/>
              <a:t> </a:t>
            </a:r>
            <a:r>
              <a:rPr lang="en-US" dirty="0" err="1"/>
              <a:t>fikk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melding om at </a:t>
            </a:r>
            <a:r>
              <a:rPr lang="en-US" dirty="0" err="1"/>
              <a:t>simuleringen</a:t>
            </a:r>
            <a:r>
              <a:rPr lang="en-US" dirty="0"/>
              <a:t> er </a:t>
            </a:r>
            <a:r>
              <a:rPr lang="en-US" dirty="0" err="1"/>
              <a:t>nå</a:t>
            </a:r>
            <a:r>
              <a:rPr lang="en-US" dirty="0"/>
              <a:t> 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7793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overasket</a:t>
            </a:r>
            <a:r>
              <a:rPr lang="en-US" dirty="0"/>
              <a:t> meg da var </a:t>
            </a:r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nervøse</a:t>
            </a:r>
            <a:r>
              <a:rPr lang="en-US" dirty="0"/>
              <a:t> </a:t>
            </a:r>
            <a:r>
              <a:rPr lang="en-US" dirty="0" err="1"/>
              <a:t>noen</a:t>
            </a:r>
            <a:r>
              <a:rPr lang="en-US" dirty="0"/>
              <a:t> </a:t>
            </a:r>
            <a:r>
              <a:rPr lang="en-US" dirty="0" err="1"/>
              <a:t>studenter</a:t>
            </a:r>
            <a:r>
              <a:rPr lang="en-US" dirty="0"/>
              <a:t> er </a:t>
            </a:r>
            <a:r>
              <a:rPr lang="en-US" dirty="0" err="1"/>
              <a:t>når</a:t>
            </a:r>
            <a:r>
              <a:rPr lang="en-US" dirty="0"/>
              <a:t> de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preseterer</a:t>
            </a:r>
            <a:r>
              <a:rPr lang="en-US" dirty="0"/>
              <a:t> for </a:t>
            </a:r>
            <a:r>
              <a:rPr lang="en-US" dirty="0" err="1"/>
              <a:t>første</a:t>
            </a:r>
            <a:r>
              <a:rPr lang="en-US" dirty="0"/>
              <a:t> gang </a:t>
            </a:r>
            <a:r>
              <a:rPr lang="en-US" dirty="0" err="1"/>
              <a:t>på</a:t>
            </a:r>
            <a:r>
              <a:rPr lang="en-US" dirty="0"/>
              <a:t> full </a:t>
            </a:r>
            <a:r>
              <a:rPr lang="en-US" dirty="0" err="1"/>
              <a:t>skala</a:t>
            </a:r>
            <a:r>
              <a:rPr lang="en-US" dirty="0"/>
              <a:t> simulator.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710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5763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Menigsfulle</a:t>
            </a:r>
            <a:r>
              <a:rPr lang="en-US" dirty="0"/>
              <a:t>,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studentendes</a:t>
            </a:r>
            <a:r>
              <a:rPr lang="en-US" dirty="0"/>
              <a:t> </a:t>
            </a:r>
            <a:r>
              <a:rPr lang="en-US" dirty="0" err="1"/>
              <a:t>sysn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Limitations: </a:t>
            </a:r>
            <a:r>
              <a:rPr lang="en-US" dirty="0" err="1"/>
              <a:t>Dataene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samlet inn </a:t>
            </a:r>
            <a:r>
              <a:rPr lang="en-US" dirty="0" err="1"/>
              <a:t>mens</a:t>
            </a:r>
            <a:r>
              <a:rPr lang="en-US" dirty="0"/>
              <a:t> </a:t>
            </a:r>
            <a:r>
              <a:rPr lang="en-US" dirty="0" err="1"/>
              <a:t>simulatoren</a:t>
            </a:r>
            <a:r>
              <a:rPr lang="en-US" dirty="0"/>
              <a:t> var under </a:t>
            </a:r>
            <a:r>
              <a:rPr lang="en-US" dirty="0" err="1"/>
              <a:t>utvikling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04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371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885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3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17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495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E-</a:t>
            </a:r>
            <a:r>
              <a:rPr lang="nb-NO" dirty="0" err="1"/>
              <a:t>choach</a:t>
            </a:r>
            <a:r>
              <a:rPr lang="nb-NO" dirty="0"/>
              <a:t> – </a:t>
            </a:r>
            <a:r>
              <a:rPr lang="nb-NO" dirty="0" err="1"/>
              <a:t>forhåndsprogrmerte</a:t>
            </a:r>
            <a:r>
              <a:rPr lang="nb-NO" dirty="0"/>
              <a:t> instruktør </a:t>
            </a:r>
            <a:r>
              <a:rPr lang="nb-NO" dirty="0" err="1"/>
              <a:t>medlinger</a:t>
            </a:r>
            <a:r>
              <a:rPr lang="nb-NO" dirty="0"/>
              <a:t> underveis</a:t>
            </a:r>
          </a:p>
          <a:p>
            <a:endParaRPr lang="nb-NO" dirty="0"/>
          </a:p>
          <a:p>
            <a:r>
              <a:rPr lang="nb-NO" dirty="0"/>
              <a:t>For denne forskningen valgte vi student styrt, Det var det naturlige valget da vi var involvert i å utvikle å teste øvelser på den simulatoren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67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9212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Interaksjons analyse.</a:t>
            </a:r>
          </a:p>
          <a:p>
            <a:r>
              <a:rPr lang="nb-NO" dirty="0"/>
              <a:t>Etnografisk tilnærming,</a:t>
            </a:r>
          </a:p>
          <a:p>
            <a:r>
              <a:rPr lang="nb-NO" dirty="0"/>
              <a:t>Data innsamling,  bachelor, når, hvor mange, </a:t>
            </a:r>
          </a:p>
          <a:p>
            <a:endParaRPr lang="nb-NO" dirty="0"/>
          </a:p>
          <a:p>
            <a:r>
              <a:rPr lang="nb-NO" dirty="0"/>
              <a:t>Det var i hovedsak intervjuene som ble brukt i denne </a:t>
            </a:r>
            <a:r>
              <a:rPr lang="nb-NO" dirty="0" err="1"/>
              <a:t>artikelen</a:t>
            </a:r>
            <a:r>
              <a:rPr lang="nb-NO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879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 vi </a:t>
            </a:r>
            <a:r>
              <a:rPr lang="en-US" dirty="0" err="1"/>
              <a:t>gjorde</a:t>
            </a:r>
            <a:r>
              <a:rPr lang="en-US" dirty="0"/>
              <a:t> var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innføre</a:t>
            </a:r>
            <a:r>
              <a:rPr lang="en-US" dirty="0"/>
              <a:t> </a:t>
            </a:r>
            <a:r>
              <a:rPr lang="en-US" dirty="0" err="1"/>
              <a:t>skysimulator</a:t>
            </a:r>
            <a:r>
              <a:rPr lang="en-US" dirty="0"/>
              <a:t> I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faget</a:t>
            </a:r>
            <a:r>
              <a:rPr lang="en-US" dirty="0"/>
              <a:t>. Det var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skysimulator</a:t>
            </a:r>
            <a:r>
              <a:rPr lang="en-US" dirty="0"/>
              <a:t> </a:t>
            </a:r>
            <a:r>
              <a:rPr lang="en-US" dirty="0" err="1"/>
              <a:t>øvelse</a:t>
            </a:r>
            <a:r>
              <a:rPr lang="en-US" dirty="0"/>
              <a:t> for </a:t>
            </a:r>
            <a:r>
              <a:rPr lang="en-US" dirty="0" err="1"/>
              <a:t>hver</a:t>
            </a:r>
            <a:r>
              <a:rPr lang="en-US" dirty="0"/>
              <a:t> </a:t>
            </a:r>
            <a:r>
              <a:rPr lang="en-US" dirty="0" err="1"/>
              <a:t>desktopøvelse</a:t>
            </a:r>
            <a:r>
              <a:rPr lang="en-US" dirty="0"/>
              <a:t>. Den </a:t>
            </a:r>
            <a:r>
              <a:rPr lang="en-US" dirty="0" err="1"/>
              <a:t>øvelsen</a:t>
            </a:r>
            <a:r>
              <a:rPr lang="en-US" dirty="0"/>
              <a:t> </a:t>
            </a:r>
            <a:r>
              <a:rPr lang="en-US" dirty="0" err="1"/>
              <a:t>hadde</a:t>
            </a:r>
            <a:r>
              <a:rPr lang="en-US" dirty="0"/>
              <a:t> da same </a:t>
            </a:r>
            <a:r>
              <a:rPr lang="en-US" dirty="0" err="1"/>
              <a:t>læringsmål</a:t>
            </a:r>
            <a:r>
              <a:rPr lang="en-US" dirty="0"/>
              <a:t> </a:t>
            </a:r>
            <a:r>
              <a:rPr lang="en-US" dirty="0" err="1"/>
              <a:t>slik</a:t>
            </a:r>
            <a:r>
              <a:rPr lang="en-US" dirty="0"/>
              <a:t> at </a:t>
            </a:r>
            <a:r>
              <a:rPr lang="en-US" dirty="0" err="1"/>
              <a:t>studentene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</a:t>
            </a:r>
            <a:r>
              <a:rPr lang="en-US" dirty="0" err="1"/>
              <a:t>repetere</a:t>
            </a:r>
            <a:r>
              <a:rPr lang="en-US" dirty="0"/>
              <a:t> de same </a:t>
            </a:r>
            <a:r>
              <a:rPr lang="en-US" dirty="0" err="1"/>
              <a:t>prinsippene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0186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 samlet </a:t>
            </a:r>
            <a:r>
              <a:rPr lang="en-US" dirty="0" err="1"/>
              <a:t>også</a:t>
            </a:r>
            <a:r>
              <a:rPr lang="en-US" dirty="0"/>
              <a:t> inn data </a:t>
            </a:r>
            <a:r>
              <a:rPr lang="en-US" dirty="0" err="1"/>
              <a:t>fra</a:t>
            </a:r>
            <a:r>
              <a:rPr lang="en-US" dirty="0"/>
              <a:t> 12 3. </a:t>
            </a:r>
            <a:r>
              <a:rPr lang="en-US" dirty="0" err="1"/>
              <a:t>klasse</a:t>
            </a:r>
            <a:r>
              <a:rPr lang="en-US" dirty="0"/>
              <a:t> </a:t>
            </a:r>
            <a:r>
              <a:rPr lang="en-US" dirty="0" err="1"/>
              <a:t>studenter</a:t>
            </a:r>
            <a:r>
              <a:rPr lang="en-US" dirty="0"/>
              <a:t>.  De </a:t>
            </a:r>
            <a:r>
              <a:rPr lang="en-US" dirty="0" err="1"/>
              <a:t>studenen</a:t>
            </a:r>
            <a:r>
              <a:rPr lang="en-US" dirty="0"/>
              <a:t> var da </a:t>
            </a:r>
            <a:r>
              <a:rPr lang="en-US" dirty="0" err="1"/>
              <a:t>ferdig</a:t>
            </a:r>
            <a:r>
              <a:rPr lang="en-US" dirty="0"/>
              <a:t> med all </a:t>
            </a:r>
            <a:r>
              <a:rPr lang="en-US" dirty="0" err="1"/>
              <a:t>obligatorisk</a:t>
            </a:r>
            <a:r>
              <a:rPr lang="en-US" dirty="0"/>
              <a:t> </a:t>
            </a:r>
            <a:r>
              <a:rPr lang="en-US" dirty="0" err="1"/>
              <a:t>stcw</a:t>
            </a:r>
            <a:r>
              <a:rPr lang="en-US" dirty="0"/>
              <a:t> simulator, </a:t>
            </a:r>
            <a:r>
              <a:rPr lang="en-US" dirty="0" err="1"/>
              <a:t>så</a:t>
            </a:r>
            <a:r>
              <a:rPr lang="en-US" dirty="0"/>
              <a:t> vi </a:t>
            </a:r>
            <a:r>
              <a:rPr lang="en-US" dirty="0" err="1"/>
              <a:t>anså</a:t>
            </a:r>
            <a:r>
              <a:rPr lang="en-US" dirty="0"/>
              <a:t> de </a:t>
            </a:r>
            <a:r>
              <a:rPr lang="en-US" dirty="0" err="1"/>
              <a:t>som</a:t>
            </a:r>
            <a:r>
              <a:rPr lang="en-US" dirty="0"/>
              <a:t> “student </a:t>
            </a:r>
            <a:r>
              <a:rPr lang="en-US" dirty="0" err="1"/>
              <a:t>experter</a:t>
            </a:r>
            <a:r>
              <a:rPr lang="en-US" dirty="0"/>
              <a:t>. </a:t>
            </a:r>
            <a:r>
              <a:rPr lang="en-US" dirty="0" err="1"/>
              <a:t>Derfor</a:t>
            </a:r>
            <a:r>
              <a:rPr lang="en-US" dirty="0"/>
              <a:t> </a:t>
            </a:r>
            <a:r>
              <a:rPr lang="en-US" dirty="0" err="1"/>
              <a:t>ønsket</a:t>
            </a:r>
            <a:r>
              <a:rPr lang="en-US" dirty="0"/>
              <a:t> vi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studentenes</a:t>
            </a:r>
            <a:r>
              <a:rPr lang="en-US" dirty="0"/>
              <a:t> </a:t>
            </a:r>
            <a:r>
              <a:rPr lang="en-US" dirty="0" err="1"/>
              <a:t>perspektiv</a:t>
            </a:r>
            <a:r>
              <a:rPr lang="en-US" dirty="0"/>
              <a:t> </a:t>
            </a:r>
            <a:r>
              <a:rPr lang="en-US" dirty="0" err="1"/>
              <a:t>skysimulatoren</a:t>
            </a:r>
            <a:r>
              <a:rPr lang="en-US" dirty="0"/>
              <a:t> da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se det et </a:t>
            </a:r>
            <a:r>
              <a:rPr lang="en-US" dirty="0" err="1"/>
              <a:t>litt</a:t>
            </a:r>
            <a:r>
              <a:rPr lang="en-US" dirty="0"/>
              <a:t> </a:t>
            </a:r>
            <a:r>
              <a:rPr lang="en-US" dirty="0" err="1"/>
              <a:t>større</a:t>
            </a:r>
            <a:r>
              <a:rPr lang="en-US" dirty="0"/>
              <a:t> </a:t>
            </a:r>
            <a:r>
              <a:rPr lang="en-US" dirty="0" err="1"/>
              <a:t>perspektiv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6AF7-0F88-4448-99BD-1AC252BB1A7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36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2042319"/>
            <a:ext cx="4316012" cy="15517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39243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1B77EC-B472-4E2B-898A-5B3E85E768EC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94536" y="37735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0" y="213305"/>
            <a:ext cx="2748460" cy="1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2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+ 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529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1470B-1F48-4B75-BC20-5931C4F50373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5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A5415-4FEC-4CD6-B1E3-668A81E60375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11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4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529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0E92-6F0F-4D5B-8DC5-F3C0EB7CC674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15240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5240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Graph / </a:t>
            </a:r>
            <a:r>
              <a:rPr lang="nb-NO" dirty="0" err="1"/>
              <a:t>Smartart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9126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C405-E07F-446C-B511-5F5640DE442A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515611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515611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Graph / </a:t>
            </a:r>
            <a:r>
              <a:rPr lang="nb-NO" dirty="0" err="1"/>
              <a:t>Smartart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6329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9901-9388-4B37-94C7-D33CE18CA0D8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219075"/>
            <a:ext cx="8832850" cy="4476610"/>
          </a:xfrm>
          <a:solidFill>
            <a:srgbClr val="BCCCD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101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4070" y="219282"/>
            <a:ext cx="8831090" cy="44764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Times New Roman"/>
                <a:cs typeface="Times New Roman"/>
              </a:defRPr>
            </a:lvl1pPr>
          </a:lstStyle>
          <a:p>
            <a:pPr lvl="0"/>
            <a:r>
              <a:rPr lang="nb-NO" dirty="0"/>
              <a:t>«</a:t>
            </a:r>
            <a:r>
              <a:rPr lang="nb-NO" dirty="0" err="1"/>
              <a:t>Quote</a:t>
            </a:r>
            <a:r>
              <a:rPr lang="nb-NO" dirty="0"/>
              <a:t>»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E15B-4459-4DF6-B3A6-D70060C46E27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6504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747F-36C2-481C-A044-B5FF79C50C71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288000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 userDrawn="1"/>
        </p:nvSpPr>
        <p:spPr>
          <a:xfrm>
            <a:off x="6105160" y="165723"/>
            <a:ext cx="2880000" cy="5355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 userDrawn="1"/>
        </p:nvSpPr>
        <p:spPr>
          <a:xfrm>
            <a:off x="3129615" y="165723"/>
            <a:ext cx="2880000" cy="535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7945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03490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4071" y="1803709"/>
            <a:ext cx="2880000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3129615" y="1803709"/>
            <a:ext cx="2880000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6103490" y="1803709"/>
            <a:ext cx="2880000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420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8C5156-F170-46E0-954D-E7D921AF0E75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100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rgbClr val="007C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44AE62-F59C-465C-B7AD-0D2A13FE4AF5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754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21541-13ED-443C-B57D-746960BB2F79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431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A438-58B1-4D57-A905-B1924FE64625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ctangle 6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561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443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5E892D-0D4A-472F-BE52-462E8A3C6617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88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2C7ECB-07C7-45A2-9893-A2627C66F8D5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3694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9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1990-5D1A-4C1A-9153-0F2DBB167FC2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ctangle 6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561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40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+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BABA-61C2-401C-A270-57BB9CA63CD0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8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AC78-0BCB-4C10-B8C1-78D58BB894E2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11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58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ADEA-DD15-4CA1-A516-F217815CAD8D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15240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5240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Graph / </a:t>
            </a:r>
            <a:r>
              <a:rPr lang="nb-NO" dirty="0" err="1"/>
              <a:t>Smartart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30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6794-17DF-42BA-BDD7-C2AB6448245A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515611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515611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Graph / </a:t>
            </a:r>
            <a:r>
              <a:rPr lang="nb-NO" dirty="0" err="1"/>
              <a:t>Smartart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303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6D87-C248-4C73-98F2-18BD6EDE8850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868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FBA2-388E-4414-9E2C-FD8D85954C35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561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218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253" y="1594843"/>
            <a:ext cx="8030696" cy="2850156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406" y="4834789"/>
            <a:ext cx="1654282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3F5C491-627F-44F6-83A0-DEE02D1E71AD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6488" y="4834789"/>
            <a:ext cx="2895600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Cloud simulator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1560" y="4834789"/>
            <a:ext cx="2133600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" y="4673034"/>
            <a:ext cx="1255922" cy="4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2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7" r:id="rId4"/>
    <p:sldLayoutId id="2147483658" r:id="rId5"/>
    <p:sldLayoutId id="2147483659" r:id="rId6"/>
    <p:sldLayoutId id="2147483660" r:id="rId7"/>
    <p:sldLayoutId id="2147483656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62" r:id="rId14"/>
    <p:sldLayoutId id="2147483661" r:id="rId15"/>
    <p:sldLayoutId id="2147483668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71" r:id="rId2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176213" indent="-176213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452438" indent="-207963" algn="l" defTabSz="45085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627063" indent="-158750" algn="l" defTabSz="627063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804863" indent="-161925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987425" indent="-174625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26" userDrawn="1">
          <p15:clr>
            <a:srgbClr val="F26B43"/>
          </p15:clr>
        </p15:guide>
        <p15:guide id="2" pos="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3437-018-0139-2" TargetMode="External"/><Relationship Id="rId2" Type="http://schemas.openxmlformats.org/officeDocument/2006/relationships/hyperlink" Target="https://doi.org/10.3390/jmse712042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7/978-3-319-02600-8_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hyperlink" Target="https://norway-coast.no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30B9-9608-43AF-BE04-70D95E9EBD65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err="1"/>
              <a:t>Cloud</a:t>
            </a:r>
            <a:r>
              <a:rPr lang="nb-NO"/>
              <a:t> simulator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1</a:t>
            </a:fld>
            <a:endParaRPr lang="nb-NO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007366B-32AF-8048-B26C-8FDFBBED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28" y="1511300"/>
            <a:ext cx="505799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6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D93C043-66A1-4629-9DB5-07693698F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Data </a:t>
            </a:r>
            <a:r>
              <a:rPr lang="en-GB" dirty="0" err="1"/>
              <a:t>innsamling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EA10D-87D8-4C22-9865-9C84DABB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DEC405-E07F-446C-B511-5F5640DE442A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E2F26-02DE-421D-8D10-6A42E0E9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548AC-6BB8-4ABC-8BA4-DE23B3FC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BA4DF3-2459-455C-9E9B-A746BDB18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51" y="1594843"/>
            <a:ext cx="4160249" cy="285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1. </a:t>
            </a:r>
            <a:r>
              <a:rPr lang="en-GB" dirty="0" err="1"/>
              <a:t>års</a:t>
            </a:r>
            <a:r>
              <a:rPr lang="en-GB" dirty="0"/>
              <a:t> </a:t>
            </a:r>
            <a:r>
              <a:rPr lang="en-GB" dirty="0" err="1"/>
              <a:t>bachelorstudenter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nautikk</a:t>
            </a:r>
            <a:r>
              <a:rPr lang="en-GB" dirty="0"/>
              <a:t> (n=10)</a:t>
            </a:r>
          </a:p>
          <a:p>
            <a:pPr marL="0" indent="0">
              <a:buNone/>
            </a:pPr>
            <a:r>
              <a:rPr lang="en-GB" dirty="0"/>
              <a:t>3. </a:t>
            </a:r>
            <a:r>
              <a:rPr lang="en-GB" dirty="0" err="1"/>
              <a:t>års</a:t>
            </a:r>
            <a:r>
              <a:rPr lang="en-GB" dirty="0"/>
              <a:t> </a:t>
            </a:r>
            <a:r>
              <a:rPr lang="en-GB" dirty="0" err="1"/>
              <a:t>bachelorstudenter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nautikk</a:t>
            </a:r>
            <a:r>
              <a:rPr lang="en-GB" dirty="0"/>
              <a:t> (n=12)</a:t>
            </a:r>
          </a:p>
          <a:p>
            <a:pPr marL="0" indent="0">
              <a:buNone/>
            </a:pPr>
            <a:endParaRPr lang="en-GB" dirty="0"/>
          </a:p>
          <a:p>
            <a:r>
              <a:rPr lang="nb-NO" dirty="0"/>
              <a:t>5 timer videodata fra skybaserte simulatorer + intervjuer 1. års studenter</a:t>
            </a:r>
          </a:p>
          <a:p>
            <a:r>
              <a:rPr lang="nb-NO" dirty="0"/>
              <a:t>6 timer videodata fra skybaserte simulatorer + intervjuer 3</a:t>
            </a:r>
            <a:r>
              <a:rPr lang="nb-NO" baseline="30000" dirty="0"/>
              <a:t>.</a:t>
            </a:r>
            <a:r>
              <a:rPr lang="nb-NO" dirty="0"/>
              <a:t> års studenter</a:t>
            </a:r>
          </a:p>
          <a:p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9592041-E3CC-BE18-7D6D-4F4E6E563DF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783406" y="2373708"/>
            <a:ext cx="3798137" cy="2127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722F2E-6C92-6627-9264-7829B413D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329" y="428161"/>
            <a:ext cx="3828620" cy="1798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614704-E7AE-7D84-6F77-5E7B95936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125" y="1594843"/>
            <a:ext cx="554784" cy="469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C21B6A-CAB9-8151-470F-37044A138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128" y="2445378"/>
            <a:ext cx="3651821" cy="1463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FEB449-6F76-74A4-E746-61A617A68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23" y="3061280"/>
            <a:ext cx="445047" cy="469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D3AED-4E7D-671F-59A4-67AE480AD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286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2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B6B08-C2C4-42AB-A3E5-E50F480E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nb-NO" noProof="0" dirty="0"/>
              <a:t>Resultater: 1. års studentenes perspektiver</a:t>
            </a:r>
            <a:br>
              <a:rPr lang="nb-NO" b="0" noProof="0" dirty="0"/>
            </a:br>
            <a:endParaRPr lang="nb-NO" b="0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CD9107-2F97-489E-92EE-B34A422E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1FA438-58B1-4D57-A905-B1924FE6462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D21C8A-F4ED-4AC5-B9C9-0528FA52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F0F739-EF12-4D81-BDBB-743B9BFF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A149C-A69D-4BE7-B028-AED3DA37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nb-NO" b="1" dirty="0"/>
              <a:t>Implementeringen av skybaserte simulatorer ble funnet relevant.</a:t>
            </a:r>
          </a:p>
          <a:p>
            <a:pPr marL="342900" indent="-342900">
              <a:buAutoNum type="arabicPeriod"/>
            </a:pPr>
            <a:endParaRPr lang="nb-NO" b="1" dirty="0"/>
          </a:p>
          <a:p>
            <a:pPr marL="342900" indent="-342900">
              <a:buAutoNum type="arabicPeriod"/>
            </a:pPr>
            <a:r>
              <a:rPr lang="nb-NO" b="1" dirty="0"/>
              <a:t>Å lære om instrumentene i eget tempo var fordelaktig.</a:t>
            </a:r>
          </a:p>
          <a:p>
            <a:endParaRPr lang="nb-NO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824DEE-62EA-8FB8-609F-F66F2002FF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>
            <a:normAutofit/>
          </a:bodyPr>
          <a:lstStyle/>
          <a:p>
            <a:r>
              <a:rPr lang="nb-NO" b="1" i="1" noProof="0" dirty="0"/>
              <a:t>1C10: Det er veldig positivt at vi har tilgang til det, at vi kan lære om radar og forskjellige ting, det er et bra verktøy.</a:t>
            </a:r>
          </a:p>
          <a:p>
            <a:r>
              <a:rPr lang="nb-NO" b="1" i="1" noProof="0" dirty="0"/>
              <a:t> 1C1:Den er veldig god i introduksjon til radar. </a:t>
            </a:r>
            <a:r>
              <a:rPr lang="nb-NO" b="1" i="1" noProof="0"/>
              <a:t>Hvis </a:t>
            </a:r>
            <a:r>
              <a:rPr lang="nb-NO" b="1" i="1" noProof="0" dirty="0"/>
              <a:t>du aldri har sett et radarbilde før, så er det veldig veldig lurt. For de første øvelsene tar deg gjennom en introduksjon i radar. Sånn sett er det veldig veldig nyttig. </a:t>
            </a:r>
          </a:p>
          <a:p>
            <a:r>
              <a:rPr lang="nb-NO" b="1" i="1" noProof="0" dirty="0"/>
              <a:t>1C7: Jeg syns det er greit.</a:t>
            </a:r>
          </a:p>
          <a:p>
            <a:endParaRPr lang="en-US" b="1" i="1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3BCE61-A6A4-8941-4B41-CDB4E519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314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B6B08-C2C4-42AB-A3E5-E50F480E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nb-NO" noProof="0" dirty="0"/>
              <a:t>Resultater: 1. års studentenes perspektiver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CD9107-2F97-489E-92EE-B34A422E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1FA438-58B1-4D57-A905-B1924FE6462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D21C8A-F4ED-4AC5-B9C9-0528FA52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F0F739-EF12-4D81-BDBB-743B9BFF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A149C-A69D-4BE7-B028-AED3DA37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nb-NO" b="1" noProof="0" dirty="0"/>
              <a:t>Den begrensede tiden tilgjengelig for instruktørledet undervisning blir ofte nevnt som en fordel ved bruk av skybaserte simulatorer blant studenter.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824DEE-62EA-8FB8-609F-F66F2002FF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12670" y="1594843"/>
            <a:ext cx="4234150" cy="2850156"/>
          </a:xfrm>
        </p:spPr>
        <p:txBody>
          <a:bodyPr>
            <a:normAutofit/>
          </a:bodyPr>
          <a:lstStyle/>
          <a:p>
            <a:r>
              <a:rPr lang="nb-NO" b="1" i="1" noProof="0" dirty="0"/>
              <a:t>1C1:  Det er det som blir feil med det faget, det er bare simulator annen hver uke, så vi får ikke en kontinuitet. Derfor er sky-simulator Ganske greit.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3BCE61-A6A4-8941-4B41-CDB4E519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314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B6B08-C2C4-42AB-A3E5-E50F480E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nb-NO" noProof="0" dirty="0"/>
              <a:t>Resultater: 1. års studentenes perspektiver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CD9107-2F97-489E-92EE-B34A422E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1FA438-58B1-4D57-A905-B1924FE6462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D21C8A-F4ED-4AC5-B9C9-0528FA52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 err="1"/>
              <a:t>Cloud</a:t>
            </a:r>
            <a:r>
              <a:rPr lang="nb-NO" dirty="0"/>
              <a:t> simulator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F0F739-EF12-4D81-BDBB-743B9BFF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A149C-A69D-4BE7-B028-AED3DA37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>
            <a:normAutofit/>
          </a:bodyPr>
          <a:lstStyle/>
          <a:p>
            <a:r>
              <a:rPr lang="nb-NO" b="1" noProof="0" dirty="0"/>
              <a:t>Lange ventetider i den skybaserte simulatoren er en av årsakene til deres manglende engasjement.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824DEE-62EA-8FB8-609F-F66F2002FF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i="1" noProof="0" dirty="0"/>
              <a:t>1C2:  Noen i klassen har sagt at de ikke gidder fordi det tar så </a:t>
            </a:r>
            <a:r>
              <a:rPr lang="nb-NO" b="1" i="1" dirty="0" err="1"/>
              <a:t>jævelig</a:t>
            </a:r>
            <a:r>
              <a:rPr lang="nb-NO" b="1" i="1" noProof="0" dirty="0"/>
              <a:t> lang tid.</a:t>
            </a:r>
          </a:p>
          <a:p>
            <a:pPr marL="0" indent="0">
              <a:buNone/>
            </a:pPr>
            <a:r>
              <a:rPr lang="nb-NO" b="1" i="1" dirty="0"/>
              <a:t>1C2: Etter at vi endret kursen så satt vi og bare ventet på at den skulle passere og det var 13 minutter</a:t>
            </a:r>
          </a:p>
          <a:p>
            <a:pPr marL="0" indent="0">
              <a:buNone/>
            </a:pPr>
            <a:r>
              <a:rPr lang="nb-NO" b="1" i="1" noProof="0" dirty="0"/>
              <a:t>1C1: Det er flere ganger jeg har gått og laget meg en kaffe eller jeg har gjort et eller annet bare for å få tiden til å gå, sittet på telefonen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D5233D-1B2F-D5F2-8D53-66133414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687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0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B6B08-C2C4-42AB-A3E5-E50F480E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nb-NO" noProof="0" dirty="0"/>
              <a:t>Resultater: 1. års studentenes perspektiver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CD9107-2F97-489E-92EE-B34A422E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1FA438-58B1-4D57-A905-B1924FE6462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D21C8A-F4ED-4AC5-B9C9-0528FA52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F0F739-EF12-4D81-BDBB-743B9BFF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A149C-A69D-4BE7-B028-AED3DA37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noProof="0" dirty="0"/>
              <a:t>Når det gjelder den tekstbaserte briefingen før øvelsen, var studentene fornøyde med hvordan den ble implementert og så ikke på det som en ulempe.</a:t>
            </a:r>
          </a:p>
          <a:p>
            <a:pPr marL="0" indent="0">
              <a:buNone/>
            </a:pPr>
            <a:r>
              <a:rPr lang="nb-NO" b="1" noProof="0" dirty="0"/>
              <a:t>De fleste studenter savner ikke instruktørledede briefinger.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824DEE-62EA-8FB8-609F-F66F2002FF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3870" y="1594843"/>
            <a:ext cx="4226290" cy="28501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i="1" noProof="0" dirty="0"/>
              <a:t>1C2:  Nei, jeg syns det er deilig å være litt selvstendig også. </a:t>
            </a:r>
          </a:p>
          <a:p>
            <a:pPr marL="0" indent="0">
              <a:buNone/>
            </a:pPr>
            <a:r>
              <a:rPr lang="nb-NO" b="1" i="1" noProof="0" dirty="0"/>
              <a:t>1C1:  I introduksjonen du får i starten forklarer jo egentlig alt, så hvis du leser den litt nøye så vet du hva du skal gjøre.</a:t>
            </a:r>
          </a:p>
          <a:p>
            <a:pPr marL="0" indent="0">
              <a:buNone/>
            </a:pPr>
            <a:endParaRPr lang="nb-NO" b="1" i="1" noProof="0" dirty="0"/>
          </a:p>
          <a:p>
            <a:pPr marL="0" indent="0">
              <a:buNone/>
            </a:pPr>
            <a:r>
              <a:rPr lang="nb-NO" b="1" i="1" noProof="0" dirty="0"/>
              <a:t>1C6:  Men de meldingene med E-</a:t>
            </a:r>
            <a:r>
              <a:rPr lang="nb-NO" b="1" i="1" noProof="0" dirty="0" err="1"/>
              <a:t>coach</a:t>
            </a:r>
            <a:r>
              <a:rPr lang="nb-NO" b="1" i="1" noProof="0" dirty="0"/>
              <a:t> er Ganske behjelpelige.</a:t>
            </a:r>
          </a:p>
          <a:p>
            <a:pPr marL="0" indent="0">
              <a:buNone/>
            </a:pPr>
            <a:r>
              <a:rPr lang="nb-NO" b="1" i="1" noProof="0" dirty="0"/>
              <a:t> </a:t>
            </a:r>
          </a:p>
          <a:p>
            <a:pPr marL="0" indent="0">
              <a:buNone/>
            </a:pPr>
            <a:r>
              <a:rPr lang="nb-NO" b="1" i="1" noProof="0" dirty="0"/>
              <a:t>1C6:  Det skal litt til for å ikke få til en øvelse uansett.</a:t>
            </a:r>
            <a:endParaRPr lang="nb-NO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D5233D-1B2F-D5F2-8D53-66133414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687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0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B6B08-C2C4-42AB-A3E5-E50F480E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nb-NO" noProof="0" dirty="0"/>
              <a:t>Resultater: 1. års studentenes perspektiver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CD9107-2F97-489E-92EE-B34A422E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1FA438-58B1-4D57-A905-B1924FE6462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D21C8A-F4ED-4AC5-B9C9-0528FA52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F0F739-EF12-4D81-BDBB-743B9BFF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A149C-A69D-4BE7-B028-AED3DA37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>
            <a:normAutofit/>
          </a:bodyPr>
          <a:lstStyle/>
          <a:p>
            <a:r>
              <a:rPr lang="nb-NO" b="1" dirty="0"/>
              <a:t>Studentene er mer åpne for et digitalt debrifings format etter øvelsen. Studentene er usikre på hvordan dette bør presenteres og sliter til og med med å forstå hvordan det kan implementeres i simulatoren.</a:t>
            </a:r>
          </a:p>
          <a:p>
            <a:r>
              <a:rPr lang="nb-NO" b="1" dirty="0"/>
              <a:t>Studentene mente også at det ikke var viktig på de enkleste øvelsene.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824DEE-62EA-8FB8-609F-F66F2002FF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i="1" noProof="0" dirty="0"/>
              <a:t>1C09: </a:t>
            </a:r>
            <a:r>
              <a:rPr lang="nb-NO" b="1" i="1" noProof="0" dirty="0" err="1"/>
              <a:t>Debrief</a:t>
            </a:r>
            <a:r>
              <a:rPr lang="nb-NO" b="1" i="1" noProof="0" dirty="0"/>
              <a:t> er jo en nyttig ting. Det kunne jo vært greit, men det er ikke noe som blir gjort på disse øvelsene. Det er ikke så utrolig viktig. </a:t>
            </a:r>
          </a:p>
          <a:p>
            <a:pPr marL="0" indent="0">
              <a:buNone/>
            </a:pPr>
            <a:r>
              <a:rPr lang="nb-NO" b="1" i="1" noProof="0" dirty="0"/>
              <a:t>1C5: Kanskje ikke på en så enkel øvelse, det tror jeg ikke er nødvendig.</a:t>
            </a:r>
          </a:p>
          <a:p>
            <a:pPr marL="0" indent="0">
              <a:buNone/>
            </a:pPr>
            <a:endParaRPr lang="nb-NO" b="1" i="1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D5233D-1B2F-D5F2-8D53-66133414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687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1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B6B08-C2C4-42AB-A3E5-E50F480E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nb-NO" noProof="0" dirty="0"/>
              <a:t>Resultater: 3. års studentenes perspektiver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CD9107-2F97-489E-92EE-B34A422E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1FA438-58B1-4D57-A905-B1924FE6462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D21C8A-F4ED-4AC5-B9C9-0528FA52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F0F739-EF12-4D81-BDBB-743B9BFF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16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A149C-A69D-4BE7-B028-AED3DA37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b="1" dirty="0"/>
              <a:t>En tredjeårsstudent uttalte at dersom han hadde brukt den skybaserte simulatoren for å lære radaren bedre før han startet på fullskala simulatoren, ville han ikke vært så nervøs og kunne ha lært mer under </a:t>
            </a:r>
            <a:r>
              <a:rPr lang="nb-NO" b="1" dirty="0" err="1"/>
              <a:t>fullmission</a:t>
            </a:r>
            <a:r>
              <a:rPr lang="nb-NO" b="1" dirty="0"/>
              <a:t> fordi han ville vært tryggere på radaren.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.</a:t>
            </a:r>
            <a:endParaRPr lang="nb-NO" sz="1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7F35B2-EDF3-9C40-81A0-69974933F5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 i="1" noProof="0" dirty="0"/>
              <a:t>3C7: Jeg tror kanskje det hadde gitt mer forståelse av ting som kanskje har kommet litt senere hos oss da, kanskje.</a:t>
            </a:r>
          </a:p>
          <a:p>
            <a:pPr marL="0" indent="0">
              <a:buNone/>
            </a:pPr>
            <a:endParaRPr lang="nb-NO" b="1" i="1" noProof="0" dirty="0"/>
          </a:p>
          <a:p>
            <a:pPr marL="0" indent="0">
              <a:buNone/>
            </a:pPr>
            <a:r>
              <a:rPr lang="nb-NO" b="1" i="1" noProof="0" dirty="0"/>
              <a:t>3C4: Det viktige er (radar) verktøyene og (Radar) </a:t>
            </a:r>
            <a:r>
              <a:rPr lang="nb-NO" b="1" i="1" noProof="0" dirty="0" err="1"/>
              <a:t>modene</a:t>
            </a:r>
            <a:r>
              <a:rPr lang="nb-NO" b="1" i="1" noProof="0" dirty="0"/>
              <a:t> (TM, RM, TV, RV) i radaren. Å forstå de så når du kommer ned på full-</a:t>
            </a:r>
            <a:r>
              <a:rPr lang="nb-NO" b="1" i="1" noProof="0" dirty="0" err="1"/>
              <a:t>mission</a:t>
            </a:r>
            <a:r>
              <a:rPr lang="nb-NO" b="1" i="1" noProof="0" dirty="0"/>
              <a:t> simulatoren så vet du at ikke trenger å være så</a:t>
            </a:r>
            <a:r>
              <a:rPr lang="nb-NO" b="1" i="1" dirty="0"/>
              <a:t> usikker.</a:t>
            </a:r>
            <a:endParaRPr lang="nb-NO" b="1" i="1" noProof="0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A4D8F5-8EC8-B63E-470C-3A4656C7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911" y="4701502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7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B6B08-C2C4-42AB-A3E5-E50F480E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Resultater</a:t>
            </a:r>
            <a:r>
              <a:rPr lang="en-US" dirty="0"/>
              <a:t>: 3. </a:t>
            </a:r>
            <a:r>
              <a:rPr lang="en-US" dirty="0" err="1"/>
              <a:t>års</a:t>
            </a:r>
            <a:r>
              <a:rPr lang="en-US" dirty="0"/>
              <a:t> </a:t>
            </a:r>
            <a:r>
              <a:rPr lang="en-US" dirty="0" err="1"/>
              <a:t>studentenes</a:t>
            </a:r>
            <a:r>
              <a:rPr lang="en-US" dirty="0"/>
              <a:t> </a:t>
            </a:r>
            <a:r>
              <a:rPr lang="en-US" dirty="0" err="1"/>
              <a:t>perspektiver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CD9107-2F97-489E-92EE-B34A422E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A438-58B1-4D57-A905-B1924FE64625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D21C8A-F4ED-4AC5-B9C9-0528FA52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F0F739-EF12-4D81-BDBB-743B9BFF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17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A149C-A69D-4BE7-B028-AED3DA377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b="1" noProof="0" dirty="0"/>
              <a:t>Under </a:t>
            </a:r>
            <a:r>
              <a:rPr lang="nb-NO" b="1" noProof="0" dirty="0" err="1"/>
              <a:t>fullmission</a:t>
            </a:r>
            <a:r>
              <a:rPr lang="nb-NO" b="1" noProof="0" dirty="0"/>
              <a:t>-simulatoren var læringskurven ganske bratt, og det var vanskelig å følge med på hvert </a:t>
            </a:r>
            <a:r>
              <a:rPr lang="nb-NO" b="1" noProof="0"/>
              <a:t>instruments når </a:t>
            </a:r>
            <a:r>
              <a:rPr lang="nb-NO" b="1" noProof="0" dirty="0"/>
              <a:t>man bare var ved en stasjon hver tredje uke (ECDIS, Radar og Rormann).</a:t>
            </a:r>
          </a:p>
          <a:p>
            <a:pPr marL="0" indent="0">
              <a:lnSpc>
                <a:spcPct val="90000"/>
              </a:lnSpc>
              <a:buNone/>
            </a:pP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B73394-F587-FDFF-20D5-D775ED519A6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3C05: </a:t>
            </a:r>
            <a:r>
              <a:rPr lang="nb-NO" b="1" i="1" noProof="0" dirty="0"/>
              <a:t>Ting går veldig for i glemme boka selv det som er nytt, som når vi startet med den </a:t>
            </a:r>
            <a:r>
              <a:rPr lang="nb-NO" b="1" i="1" dirty="0"/>
              <a:t>D</a:t>
            </a:r>
            <a:r>
              <a:rPr lang="nb-NO" b="1" i="1" noProof="0" dirty="0" err="1"/>
              <a:t>ead</a:t>
            </a:r>
            <a:r>
              <a:rPr lang="nb-NO" b="1" i="1" noProof="0" dirty="0"/>
              <a:t> </a:t>
            </a:r>
            <a:r>
              <a:rPr lang="nb-NO" b="1" i="1" noProof="0" dirty="0" err="1"/>
              <a:t>Reconing</a:t>
            </a:r>
            <a:r>
              <a:rPr lang="nb-NO" b="1" i="1" noProof="0" dirty="0"/>
              <a:t> greia. Du gjorde det første gangen så følte du at det satt, men når du skulle gjøre det på nytt 3 uker senere så må du på en måte starte på </a:t>
            </a:r>
            <a:r>
              <a:rPr lang="nb-NO" b="1" i="1" noProof="0" dirty="0" err="1"/>
              <a:t>scratch</a:t>
            </a:r>
            <a:r>
              <a:rPr lang="nb-NO" b="1" i="1" noProof="0" dirty="0"/>
              <a:t> igjen. Hvis du da hadde hatt noe som dette (</a:t>
            </a:r>
            <a:r>
              <a:rPr lang="nb-NO" b="1" i="1" noProof="0" dirty="0" err="1"/>
              <a:t>Cloud</a:t>
            </a:r>
            <a:r>
              <a:rPr lang="nb-NO" b="1" i="1" noProof="0" dirty="0"/>
              <a:t>) jobba med og repetert det. Hadde ikke trengt å brukt så </a:t>
            </a:r>
            <a:r>
              <a:rPr lang="nb-NO" b="1" i="1" dirty="0"/>
              <a:t>v</a:t>
            </a:r>
            <a:r>
              <a:rPr lang="nb-NO" b="1" i="1" noProof="0" dirty="0" err="1"/>
              <a:t>eldig</a:t>
            </a:r>
            <a:r>
              <a:rPr lang="nb-NO" b="1" i="1" noProof="0" dirty="0"/>
              <a:t> mye tid på det heller, men da sitter det plutselig veldig mye bedre.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632B0-410B-88E1-6972-040C28EC0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72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6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7DE7-E6A2-484C-2A6E-40E7E140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en-GB" dirty="0"/>
              <a:t>Conclusion and future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36EDF-922F-9B4A-0AE4-D765680B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A1FA438-58B1-4D57-A905-B1924FE6462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66A04-9C4C-9740-01A4-5800BA39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D1CBE-C252-9DA7-C31A-14667685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44E44-5367-071E-9AC7-F09062466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8258720" cy="28501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b="1" noProof="0" dirty="0"/>
              <a:t>Funnene antyder at individuell trening med </a:t>
            </a:r>
            <a:r>
              <a:rPr lang="nb-NO" b="1" noProof="0"/>
              <a:t>skybaserte simulatorer </a:t>
            </a:r>
            <a:r>
              <a:rPr lang="nb-NO" b="1" noProof="0" dirty="0"/>
              <a:t>kan forbedre repetisjonen av ferdigheter som er nødvendige for bedre ytelse i en full-misjons-simulator.</a:t>
            </a:r>
          </a:p>
          <a:p>
            <a:pPr>
              <a:lnSpc>
                <a:spcPct val="90000"/>
              </a:lnSpc>
            </a:pPr>
            <a:r>
              <a:rPr lang="nb-NO" b="1" noProof="0" dirty="0"/>
              <a:t> Imidlertid er en utfordring å utforme meningsfulle øvelser i skybaserte simulatorer</a:t>
            </a:r>
            <a:r>
              <a:rPr lang="nb-NO" b="1" dirty="0"/>
              <a:t>.</a:t>
            </a:r>
            <a:endParaRPr lang="nb-NO" b="1" noProof="0" dirty="0"/>
          </a:p>
          <a:p>
            <a:pPr marL="0" indent="0">
              <a:lnSpc>
                <a:spcPct val="90000"/>
              </a:lnSpc>
              <a:buNone/>
            </a:pPr>
            <a:endParaRPr lang="nb-NO" b="1" noProof="0" dirty="0"/>
          </a:p>
          <a:p>
            <a:pPr marL="0" indent="0">
              <a:lnSpc>
                <a:spcPct val="90000"/>
              </a:lnSpc>
              <a:buNone/>
            </a:pPr>
            <a:endParaRPr lang="nb-NO" noProof="0" dirty="0"/>
          </a:p>
          <a:p>
            <a:r>
              <a:rPr lang="nb-NO" b="1" noProof="0" dirty="0"/>
              <a:t>Vi foreslår at videre forskning på skybaserte simulatorer er nødvendig, og at CSCL med hell kan implementeres for å støtte samarbeid, læringsdialoger og performativ praksis. </a:t>
            </a:r>
          </a:p>
          <a:p>
            <a:pPr lvl="1"/>
            <a:r>
              <a:rPr lang="nb-NO" b="1" noProof="0" dirty="0"/>
              <a:t>Et CSCL-perspektiv kan være en relevant retning fordi CSCL-forskning viser at studenter lærer mer i samarbeid, kan diskutere utfordringer og muligheter, skape ny mening og løse utfordringer sammen (Ludvigsen &amp; </a:t>
            </a:r>
            <a:r>
              <a:rPr lang="nb-NO" b="1" noProof="0" dirty="0" err="1"/>
              <a:t>Arnseth</a:t>
            </a:r>
            <a:r>
              <a:rPr lang="nb-NO" b="1" noProof="0" dirty="0"/>
              <a:t>, 2017).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4BBFA-5CAA-1B01-8CC4-F5D0D8E99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314" y="4679065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15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5A7F7-C3C6-71C3-670A-40529C86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2BFBA2-388E-4414-9E2C-FD8D85954C3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DFA3F-E69D-493C-C1BC-8E75E3D1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9ACB9-0697-439B-2575-F98B07C2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BD97F1-2C54-9458-7AF3-64D3F76EDB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/>
        </p:blipFill>
        <p:spPr>
          <a:xfrm>
            <a:off x="243599" y="219075"/>
            <a:ext cx="8650452" cy="4476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208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BD9D0B5B-B998-4C79-BD4D-4B3FD6274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24" y="2173423"/>
            <a:ext cx="4316012" cy="936438"/>
          </a:xfrm>
        </p:spPr>
        <p:txBody>
          <a:bodyPr/>
          <a:lstStyle/>
          <a:p>
            <a:r>
              <a:rPr lang="nb-NO" sz="1800" b="0" i="0" u="none" strike="noStrike" baseline="0" noProof="0" dirty="0">
                <a:latin typeface="Arial" panose="020B0604020202020204" pitchFamily="34" charset="0"/>
              </a:rPr>
              <a:t>Maritime studenters bruk og perspektiv på skybaserte desktop-simulatorer</a:t>
            </a:r>
            <a:r>
              <a:rPr lang="nb-NO" sz="1800" b="0" noProof="0" dirty="0">
                <a:latin typeface="Arial" panose="020B0604020202020204" pitchFamily="34" charset="0"/>
              </a:rPr>
              <a:t>.</a:t>
            </a:r>
            <a:endParaRPr lang="nb-NO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3F704-91A3-4802-B7F7-15B99D5D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5F89BC0-030E-4F89-869C-DB625F4DDF00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428687-F297-40E1-9458-652D9137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 err="1"/>
              <a:t>Cloud</a:t>
            </a:r>
            <a:r>
              <a:rPr lang="nb-NO" dirty="0"/>
              <a:t> simulator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B4EE6-9573-4C10-A4B7-CD3F5A4F6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pic>
        <p:nvPicPr>
          <p:cNvPr id="25" name="Picture Placeholder 2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929D24A-AB2E-4672-B8E1-261FB670B6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1345" r="11560" b="3"/>
          <a:stretch/>
        </p:blipFill>
        <p:spPr>
          <a:xfrm>
            <a:off x="5156200" y="219282"/>
            <a:ext cx="3829050" cy="4476403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AB203-EAB3-E683-409B-45E2F1AA0D25}"/>
              </a:ext>
            </a:extLst>
          </p:cNvPr>
          <p:cNvSpPr txBox="1"/>
          <p:nvPr/>
        </p:nvSpPr>
        <p:spPr>
          <a:xfrm>
            <a:off x="419947" y="3833707"/>
            <a:ext cx="367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C. Gyldensten</a:t>
            </a:r>
          </a:p>
          <a:p>
            <a:r>
              <a:rPr lang="en-US" dirty="0"/>
              <a:t>COAST </a:t>
            </a:r>
            <a:r>
              <a:rPr lang="en-US" dirty="0" err="1"/>
              <a:t>Stipendiat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98E59-3D76-C193-3E89-CA2C58BE7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8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03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BCBB-3CCF-443B-933D-E822D5069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B689E-AA8F-407D-82EE-366C5CC72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Mallam, S. C., Nazir, S., &amp; Renganayagalu, S. K. (2019). Rethinking Maritime Education, 	Training, and Operations in the Digital Era: Applications for Emerging Immersive 	Technologies. Journal of Marine Science and Engineering, 7(12), 428. 	</a:t>
            </a:r>
            <a:r>
              <a:rPr lang="en-US" dirty="0">
                <a:hlinkClick r:id="rId2"/>
              </a:rPr>
              <a:t>https://doi.org/10.3390/jmse7120428</a:t>
            </a:r>
            <a:endParaRPr lang="en-US" dirty="0"/>
          </a:p>
          <a:p>
            <a:r>
              <a:rPr lang="en-US" dirty="0" err="1">
                <a:effectLst/>
              </a:rPr>
              <a:t>Sellberg</a:t>
            </a:r>
            <a:r>
              <a:rPr lang="en-US" dirty="0">
                <a:effectLst/>
              </a:rPr>
              <a:t>, C., Lindmark, O., &amp; </a:t>
            </a:r>
            <a:r>
              <a:rPr lang="en-US" dirty="0" err="1">
                <a:effectLst/>
              </a:rPr>
              <a:t>Rystedt</a:t>
            </a:r>
            <a:r>
              <a:rPr lang="en-US" dirty="0">
                <a:effectLst/>
              </a:rPr>
              <a:t>, H. (2018). Learning to navigate: The centrality of 	instructions and assessments for developing students’ professional competencies in 	simulator-based training. </a:t>
            </a:r>
            <a:r>
              <a:rPr lang="en-US" i="1" dirty="0">
                <a:effectLst/>
              </a:rPr>
              <a:t>WMU Journal of Maritime Affairs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17</a:t>
            </a:r>
            <a:r>
              <a:rPr lang="en-US" dirty="0">
                <a:effectLst/>
              </a:rPr>
              <a:t>(2), 249–265. 	</a:t>
            </a:r>
            <a:r>
              <a:rPr lang="en-US" dirty="0">
                <a:effectLst/>
                <a:hlinkClick r:id="rId3"/>
              </a:rPr>
              <a:t>https://doi.org/10.1007/s13437-018-0139-2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Heath, C., Hindmarsh, J., &amp; Luff, P. (2010). Video in qualitative research: </a:t>
            </a:r>
            <a:r>
              <a:rPr lang="en-US" dirty="0" err="1">
                <a:effectLst/>
              </a:rPr>
              <a:t>Analysing</a:t>
            </a:r>
            <a:r>
              <a:rPr lang="en-US" dirty="0">
                <a:effectLst/>
              </a:rPr>
              <a:t> social 	interaction in everyday life. SAGE.</a:t>
            </a:r>
          </a:p>
          <a:p>
            <a:r>
              <a:rPr lang="en-US" dirty="0">
                <a:effectLst/>
              </a:rPr>
              <a:t>Leavy, P. (2017). </a:t>
            </a:r>
            <a:r>
              <a:rPr lang="en-US" i="1" dirty="0">
                <a:effectLst/>
              </a:rPr>
              <a:t>Research design: Quantitative, qualitative, mixed methods, arts-based, and 	community-based participatory research approaches</a:t>
            </a:r>
            <a:r>
              <a:rPr lang="en-US" dirty="0">
                <a:effectLst/>
              </a:rPr>
              <a:t>. Guilford Press.</a:t>
            </a:r>
          </a:p>
          <a:p>
            <a:r>
              <a:rPr lang="en-GB" dirty="0">
                <a:effectLst/>
              </a:rPr>
              <a:t>Braun, V., &amp; Clarke, V. (2022). </a:t>
            </a:r>
            <a:r>
              <a:rPr lang="en-GB" i="1" dirty="0">
                <a:effectLst/>
              </a:rPr>
              <a:t>Thematic analysis: A practical guide</a:t>
            </a:r>
            <a:r>
              <a:rPr lang="en-GB" dirty="0">
                <a:effectLst/>
              </a:rPr>
              <a:t>. SAGE.</a:t>
            </a:r>
          </a:p>
          <a:p>
            <a:r>
              <a:rPr lang="en-GB" dirty="0" err="1">
                <a:effectLst/>
              </a:rPr>
              <a:t>Ludvigsen</a:t>
            </a:r>
            <a:r>
              <a:rPr lang="en-GB" dirty="0">
                <a:effectLst/>
              </a:rPr>
              <a:t>, S., &amp; </a:t>
            </a:r>
            <a:r>
              <a:rPr lang="en-GB" dirty="0" err="1">
                <a:effectLst/>
              </a:rPr>
              <a:t>Arnseth</a:t>
            </a:r>
            <a:r>
              <a:rPr lang="en-GB" dirty="0">
                <a:effectLst/>
              </a:rPr>
              <a:t>, H. C. (2017). Computer-Supported Collaborative Learning. In E. Duval, M. Sharples, &amp; R. Sutherland (Eds.), </a:t>
            </a:r>
            <a:r>
              <a:rPr lang="en-GB" i="1" dirty="0">
                <a:effectLst/>
              </a:rPr>
              <a:t>Technology Enhanced Learning: Research Themes</a:t>
            </a:r>
            <a:r>
              <a:rPr lang="en-GB" dirty="0">
                <a:effectLst/>
              </a:rPr>
              <a:t> (pp. 47–58). Springer International Publishing. </a:t>
            </a:r>
            <a:r>
              <a:rPr lang="en-GB" dirty="0">
                <a:effectLst/>
                <a:hlinkClick r:id="rId4"/>
              </a:rPr>
              <a:t>https://doi.org/10.1007/978-3-319-02600-8_5</a:t>
            </a:r>
            <a:endParaRPr lang="en-GB" dirty="0">
              <a:effectLst/>
            </a:endParaRPr>
          </a:p>
          <a:p>
            <a:endParaRPr lang="en-GB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5CEBD-9C42-4C2F-8424-90973A3E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FA92-1A45-4160-B544-FE8DF12D690E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A9F1F-7219-48DB-8221-3CAA70FB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Cloud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54CE-C37E-4389-9BA5-E633C7CE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54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884A710-94CD-7FFE-6EC9-024E9375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Thank</a:t>
            </a:r>
            <a:r>
              <a:rPr lang="nb-NO" dirty="0"/>
              <a:t> </a:t>
            </a:r>
            <a:r>
              <a:rPr lang="nb-NO" dirty="0" err="1"/>
              <a:t>you</a:t>
            </a: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066ADAE-8E76-2792-2302-A57D1BB6C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3505" y="1494128"/>
            <a:ext cx="3544455" cy="28495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5F5BA-C80A-49A8-9D76-8DF0883C4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46F1835-DA7F-4C25-A588-ADAF79A85291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DE78-DE54-41B7-811C-CF7D4568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F3FB-D0EF-48C6-BBA4-11262545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21</a:t>
            </a:fld>
            <a:endParaRPr lang="nb-NO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AB9B88D-93A1-B841-0EE8-810EE56037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6103" y="1522843"/>
            <a:ext cx="4520697" cy="285015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Centre of Excellence in Maritime Simulator Training and Assessment (COAST) in Norway for their funding and facilitation for this research.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https://norway-coast.no/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William.Gyldensten@usn.no</a:t>
            </a:r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A97BFF-4271-C292-515F-F82E28D8A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314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20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B71008B-F02C-9DCD-5D4E-D5E0B738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personal opinions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5FCC5B-1CF9-C64A-1E90-81DEF8D92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0" rIns="9144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noProof="0" dirty="0"/>
              <a:t>Den skybaserte simulatoren kunne være et utmerket supplement til de etablerte simulatorene på campus, men:</a:t>
            </a:r>
          </a:p>
          <a:p>
            <a:pPr marL="175895" indent="-175895"/>
            <a:r>
              <a:rPr lang="nb-NO" noProof="0" dirty="0"/>
              <a:t>Instruktørverktøyet var vanskelig å bruke, og det var utfordrende å vurdere øvelsene.</a:t>
            </a:r>
          </a:p>
          <a:p>
            <a:pPr marL="175895" indent="-175895"/>
            <a:r>
              <a:rPr lang="nb-NO" noProof="0" dirty="0"/>
              <a:t>Ingen evalueringsverktøy eller sluttmelding til studenten</a:t>
            </a:r>
          </a:p>
          <a:p>
            <a:pPr marL="175895" indent="-175895"/>
            <a:r>
              <a:rPr lang="nb-NO" noProof="0" dirty="0"/>
              <a:t>Den skybaserte simulatorens visuelle utseende og funksjonalitet avviker fra de lokale simulatorene.</a:t>
            </a:r>
          </a:p>
          <a:p>
            <a:pPr marL="452120" lvl="1" indent="-175895"/>
            <a:r>
              <a:rPr lang="nb-NO" noProof="0" dirty="0"/>
              <a:t>Studentene bør kunne gjenkjenne verktøyene.</a:t>
            </a:r>
          </a:p>
          <a:p>
            <a:pPr marL="175895" indent="-175895"/>
            <a:r>
              <a:rPr lang="nb-NO" noProof="0" dirty="0"/>
              <a:t>Noen essensielle og avanserte funksjoner mangler for å lage realistiske øvelser:</a:t>
            </a:r>
          </a:p>
          <a:p>
            <a:pPr marL="452120" lvl="1" indent="-175895"/>
            <a:r>
              <a:rPr lang="nb-NO" noProof="0" dirty="0"/>
              <a:t>Feil, manuell plotting, etc.</a:t>
            </a:r>
          </a:p>
          <a:p>
            <a:pPr marL="175895" indent="-175895"/>
            <a:r>
              <a:rPr lang="nb-NO" noProof="0" dirty="0"/>
              <a:t>Brukersentrerte tilnærminger burde vært inkludert i utviklingsfasen.</a:t>
            </a:r>
          </a:p>
          <a:p>
            <a:pPr marL="175895" indent="-175895"/>
            <a:r>
              <a:rPr lang="nb-NO" noProof="0" dirty="0"/>
              <a:t>Høye ekstrakostnader ved bruk av skyen, noe som ikke er gjennomførbart for simulatorer som kun er “gode å ha”.</a:t>
            </a:r>
          </a:p>
          <a:p>
            <a:pPr marL="175895" indent="-175895"/>
            <a:endParaRPr lang="en-US" dirty="0"/>
          </a:p>
          <a:p>
            <a:pPr marL="452120" lvl="1" indent="-207645"/>
            <a:endParaRPr lang="en-US" dirty="0"/>
          </a:p>
          <a:p>
            <a:pPr marL="452120" lvl="1" indent="-207645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AE0EA-1320-AC60-516A-05E4D400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FBA2-388E-4414-9E2C-FD8D85954C35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FE030-427C-8682-F4A2-98F2F6E3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err="1"/>
              <a:t>Cloud</a:t>
            </a:r>
            <a:r>
              <a:rPr lang="nb-NO" dirty="0"/>
              <a:t> simulator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F80DC-632A-E23E-342E-7F1BCFF0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74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87EE-37A5-42D9-A4CA-45F57C4B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noProof="0" dirty="0"/>
              <a:t>Bakgrunn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06641-2665-4070-8F4C-88ADA9F5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4E078B7-66FA-426A-8E9F-106AC6BDD5FB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38BCD-8C5A-46CC-94B9-96717663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 err="1"/>
              <a:t>Cloud</a:t>
            </a:r>
            <a:r>
              <a:rPr lang="nb-NO" dirty="0"/>
              <a:t>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E9EFE-ECE2-490A-A940-AF9123B9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570D30-A1B6-4D10-BF62-E05D36B0C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noProof="0" dirty="0"/>
              <a:t>Historisk sett har simulatorer </a:t>
            </a:r>
            <a:r>
              <a:rPr lang="nb-NO" dirty="0"/>
              <a:t>vært fysisk </a:t>
            </a:r>
            <a:r>
              <a:rPr lang="nb-NO" noProof="0" dirty="0"/>
              <a:t>på campus med begrenset antall plasser.</a:t>
            </a:r>
          </a:p>
          <a:p>
            <a:pPr lvl="1"/>
            <a:r>
              <a:rPr lang="nb-NO" noProof="0" dirty="0"/>
              <a:t>Den enkelte student får begrenset tid til opplæring (Sellberg,2018)</a:t>
            </a:r>
          </a:p>
          <a:p>
            <a:r>
              <a:rPr lang="nb-NO" dirty="0"/>
              <a:t>Studentene har</a:t>
            </a:r>
            <a:r>
              <a:rPr lang="nb-NO" noProof="0" dirty="0"/>
              <a:t> uttrykt ønske om mer trening i grunnleggende ferdigheter og muligheten til å repetere aktiviteter i tillegg til de oppsatte timeplanene på campus (Sellberg,2018).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8DE01-78F4-425F-DA03-456F6945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682" y="2735431"/>
            <a:ext cx="3212585" cy="1806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CCF9D-19CE-A252-8FEB-E09A52A5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683" y="583066"/>
            <a:ext cx="3212585" cy="1859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03902D-DF6E-3768-1015-C7798CFAE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909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34A9-BA4A-3C0F-FAD9-6CB9CEAE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Simulatorer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23D7A-EF2B-545B-CC62-48B6B204C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54" y="783658"/>
            <a:ext cx="5910761" cy="28321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noProof="0" dirty="0"/>
              <a:t>Full </a:t>
            </a:r>
            <a:r>
              <a:rPr lang="nb-NO" noProof="0" dirty="0" err="1"/>
              <a:t>Mission</a:t>
            </a:r>
            <a:r>
              <a:rPr lang="nb-NO" noProof="0" dirty="0"/>
              <a:t> simulator</a:t>
            </a:r>
          </a:p>
          <a:p>
            <a:pPr lvl="1"/>
            <a:r>
              <a:rPr lang="nb-NO" noProof="0" dirty="0"/>
              <a:t>Full-</a:t>
            </a:r>
            <a:r>
              <a:rPr lang="nb-NO" noProof="0" dirty="0" err="1"/>
              <a:t>mission</a:t>
            </a:r>
            <a:r>
              <a:rPr lang="nb-NO" noProof="0" dirty="0"/>
              <a:t>-simulatorer består av dedikerte lokaler i et MET-anlegg som realistisk etterligner broen på et skip med kopier av alle essensielle instrumenter og skjermer (Kim et al., 2021). </a:t>
            </a:r>
          </a:p>
          <a:p>
            <a:pPr marL="0" indent="0">
              <a:buNone/>
            </a:pPr>
            <a:r>
              <a:rPr lang="nb-NO" noProof="0" dirty="0"/>
              <a:t>Desktop simulator</a:t>
            </a:r>
          </a:p>
          <a:p>
            <a:pPr lvl="1"/>
            <a:r>
              <a:rPr lang="nb-NO" noProof="0" dirty="0"/>
              <a:t>Desktop-baserte simulatorer består av stasjonære datamaskiner som </a:t>
            </a:r>
            <a:r>
              <a:rPr lang="nb-NO" noProof="0" dirty="0" err="1"/>
              <a:t>replikerer</a:t>
            </a:r>
            <a:r>
              <a:rPr lang="nb-NO" noProof="0" dirty="0"/>
              <a:t> noen aspekter av maritime operasjoner ved bruk av ordinære datamaskiner med forhåndsinstallert simuleringsprogramvare. Ofte av litt lavere realistisk gjengivelse, </a:t>
            </a:r>
          </a:p>
          <a:p>
            <a:pPr lvl="1"/>
            <a:r>
              <a:rPr lang="nb-NO" noProof="0" dirty="0"/>
              <a:t>(Kim et al., 2021).</a:t>
            </a:r>
          </a:p>
          <a:p>
            <a:pPr marL="0" indent="0">
              <a:buNone/>
            </a:pPr>
            <a:r>
              <a:rPr lang="nb-NO" noProof="0" dirty="0" err="1"/>
              <a:t>Cloud</a:t>
            </a:r>
            <a:r>
              <a:rPr lang="nb-NO" noProof="0" dirty="0"/>
              <a:t> simulator</a:t>
            </a:r>
          </a:p>
          <a:p>
            <a:pPr lvl="1"/>
            <a:r>
              <a:rPr lang="nb-NO" noProof="0" dirty="0" err="1"/>
              <a:t>Skybasert</a:t>
            </a:r>
            <a:r>
              <a:rPr lang="nb-NO" noProof="0" dirty="0"/>
              <a:t> simulering muliggjør at instruktører og studenter kan kjøre simuleringen online via en nettleser på sine egne enheter (f.eks. PC-er, bærbare datamaskiner, nettbrett eller mobile enheter) (Kim et al., 2021).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46421-2AAB-54BC-E4BA-2E8B423A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2FE6-349B-445E-B045-E9C07610F1E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8" name="Picture 7" descr="A control room with multiple screens&#10;&#10;Description automatically generated">
            <a:extLst>
              <a:ext uri="{FF2B5EF4-FFF2-40B4-BE49-F238E27FC236}">
                <a16:creationId xmlns:a16="http://schemas.microsoft.com/office/drawing/2014/main" id="{6152DB2B-CEAF-B195-585B-E499306A8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71" y="0"/>
            <a:ext cx="2709929" cy="1806619"/>
          </a:xfrm>
          <a:prstGeom prst="rect">
            <a:avLst/>
          </a:prstGeom>
        </p:spPr>
      </p:pic>
      <p:pic>
        <p:nvPicPr>
          <p:cNvPr id="10" name="Picture 9" descr="A group of computer monitors and keyboard on a desk&#10;&#10;Description automatically generated">
            <a:extLst>
              <a:ext uri="{FF2B5EF4-FFF2-40B4-BE49-F238E27FC236}">
                <a16:creationId xmlns:a16="http://schemas.microsoft.com/office/drawing/2014/main" id="{C466F31A-639D-DE1A-D267-E8BB54A57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71" y="1806619"/>
            <a:ext cx="2700338" cy="1553968"/>
          </a:xfrm>
          <a:prstGeom prst="rect">
            <a:avLst/>
          </a:prstGeom>
        </p:spPr>
      </p:pic>
      <p:pic>
        <p:nvPicPr>
          <p:cNvPr id="12" name="Picture 11" descr="A person using a computer&#10;&#10;Description automatically generated">
            <a:extLst>
              <a:ext uri="{FF2B5EF4-FFF2-40B4-BE49-F238E27FC236}">
                <a16:creationId xmlns:a16="http://schemas.microsoft.com/office/drawing/2014/main" id="{7D83DFC9-41E2-C2B2-BADF-25BB0811F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2" y="3336882"/>
            <a:ext cx="2706960" cy="180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1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87EE-37A5-42D9-A4CA-45F57C4B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3" y="428161"/>
            <a:ext cx="4365477" cy="857250"/>
          </a:xfrm>
        </p:spPr>
        <p:txBody>
          <a:bodyPr anchor="ctr">
            <a:normAutofit/>
          </a:bodyPr>
          <a:lstStyle/>
          <a:p>
            <a:r>
              <a:rPr lang="nb-NO" noProof="0" dirty="0"/>
              <a:t>Maritime Skybaserte simulatorer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570D30-A1B6-4D10-BF62-E05D36B0C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>
            <a:normAutofit fontScale="92500" lnSpcReduction="10000"/>
          </a:bodyPr>
          <a:lstStyle/>
          <a:p>
            <a:r>
              <a:rPr lang="nb-NO" noProof="0" dirty="0"/>
              <a:t>Skybaserte simulatorer gir studentene tilgang til maskin/navigasjons-simulatorer på sine egne datamaskiner. </a:t>
            </a:r>
          </a:p>
          <a:p>
            <a:r>
              <a:rPr lang="nb-NO" noProof="0" dirty="0"/>
              <a:t>Studentene kan øve på ferdigheter uavhengig av ordinære undervisningstimer, for eksempel hjemme og døgnet rundt</a:t>
            </a:r>
          </a:p>
          <a:p>
            <a:r>
              <a:rPr lang="nb-NO" noProof="0" dirty="0"/>
              <a:t>… men det er lite kunnskap om</a:t>
            </a:r>
          </a:p>
          <a:p>
            <a:pPr lvl="1"/>
            <a:r>
              <a:rPr lang="nb-NO" noProof="0" dirty="0"/>
              <a:t>Hvordan studentene benytter seg av denne muligheten til å øve med skybaserte simulatorer?</a:t>
            </a:r>
          </a:p>
          <a:p>
            <a:pPr lvl="1"/>
            <a:r>
              <a:rPr lang="nb-NO" noProof="0" dirty="0"/>
              <a:t>hvordan oppgavene åpner for meningsskaping og forståelse av navigasjonskunnskap.</a:t>
            </a:r>
          </a:p>
          <a:p>
            <a:pPr lvl="1"/>
            <a:endParaRPr lang="en-GB" dirty="0"/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06641-2665-4070-8F4C-88ADA9F5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4E078B7-66FA-426A-8E9F-106AC6BDD5FB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38BCD-8C5A-46CC-94B9-96717663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 err="1"/>
              <a:t>Cloud</a:t>
            </a:r>
            <a:r>
              <a:rPr lang="nb-NO" dirty="0"/>
              <a:t>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E9EFE-ECE2-490A-A940-AF9123B9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  <p:pic>
        <p:nvPicPr>
          <p:cNvPr id="9" name="Content Placeholder 8" descr="A person wearing headphones and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42F1E44A-9085-4BBE-A236-82703D7D21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906" r="20104" b="3"/>
          <a:stretch/>
        </p:blipFill>
        <p:spPr>
          <a:xfrm>
            <a:off x="5156110" y="165100"/>
            <a:ext cx="3829050" cy="453058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7AB26-1E83-F5F1-ACE6-6DD1CC0C6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798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9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6E1E-D042-4447-8C9B-D1C509A6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noProof="0" dirty="0"/>
              <a:t>På hvilke måter kan skybaserte simulatorer brukes i maritim høyere utdanning?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CBF1-E57C-4B08-B6FA-648A4FAE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1990-5D1A-4C1A-9153-0F2DBB167FC2}" type="datetime1">
              <a:rPr lang="nb-NO" smtClean="0"/>
              <a:t>27.11.2024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708C3-0ECC-4C62-8B25-00F57222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err="1"/>
              <a:t>Cloud</a:t>
            </a:r>
            <a:r>
              <a:rPr lang="nb-NO" dirty="0"/>
              <a:t>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BCEE6-8DA6-4F67-8348-23DC68D6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6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E90035E-D11A-46D6-8DE1-F472F27FE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307" y="2056294"/>
            <a:ext cx="3574440" cy="200761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5F79B9F-46FE-498D-8773-273991BBCEB1}"/>
              </a:ext>
            </a:extLst>
          </p:cNvPr>
          <p:cNvSpPr txBox="1"/>
          <p:nvPr/>
        </p:nvSpPr>
        <p:spPr>
          <a:xfrm>
            <a:off x="5882088" y="1675051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noProof="0" dirty="0"/>
              <a:t>Instruktør styrt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185CEE1-4223-403A-9234-C5A48CD6DEE8}"/>
              </a:ext>
            </a:extLst>
          </p:cNvPr>
          <p:cNvSpPr txBox="1"/>
          <p:nvPr/>
        </p:nvSpPr>
        <p:spPr>
          <a:xfrm>
            <a:off x="614973" y="1698334"/>
            <a:ext cx="145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</a:t>
            </a:r>
            <a:r>
              <a:rPr lang="nb-NO" dirty="0"/>
              <a:t> styrt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2E7A5-C45B-4D8D-B095-4D11D8716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86" r="-695"/>
          <a:stretch/>
        </p:blipFill>
        <p:spPr>
          <a:xfrm>
            <a:off x="692401" y="2067666"/>
            <a:ext cx="3829387" cy="1996239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324B10-186A-543B-D761-3404FC5CC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044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1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406E-10FF-4279-A2A9-24E14EBA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 anchor="ctr">
            <a:normAutofit/>
          </a:bodyPr>
          <a:lstStyle/>
          <a:p>
            <a:r>
              <a:rPr lang="en-US" b="1" dirty="0" err="1">
                <a:solidFill>
                  <a:srgbClr val="0E0E0E"/>
                </a:solidFill>
                <a:effectLst/>
                <a:latin typeface=".AppleSystemUIFont"/>
              </a:rPr>
              <a:t>Forskningsspørsmål</a:t>
            </a:r>
            <a:r>
              <a:rPr lang="en-US" b="1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endParaRPr lang="en-US" dirty="0">
              <a:solidFill>
                <a:srgbClr val="0E0E0E"/>
              </a:solidFill>
              <a:effectLst/>
              <a:latin typeface=".AppleSystemUIFon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22310-A6B3-4D38-A80B-7C0EBE949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noProof="0" dirty="0"/>
              <a:t>1. Hvordan benytter </a:t>
            </a:r>
            <a:r>
              <a:rPr lang="nb-NO" dirty="0"/>
              <a:t>maritimestudenter</a:t>
            </a:r>
            <a:r>
              <a:rPr lang="nb-NO" noProof="0" dirty="0"/>
              <a:t> seg av skybaserte simulatorer for grunnleggende navigasjonstrening?</a:t>
            </a:r>
          </a:p>
          <a:p>
            <a:pPr marL="0" indent="0">
              <a:lnSpc>
                <a:spcPct val="90000"/>
              </a:lnSpc>
              <a:buNone/>
            </a:pPr>
            <a:endParaRPr lang="nb-NO" noProof="0" dirty="0"/>
          </a:p>
          <a:p>
            <a:pPr marL="0" indent="0">
              <a:lnSpc>
                <a:spcPct val="90000"/>
              </a:lnSpc>
              <a:buNone/>
            </a:pPr>
            <a:r>
              <a:rPr lang="nb-NO" noProof="0" dirty="0"/>
              <a:t>2. Hva er studentenes syn på mulighetene og utfordringene ved å bruke en </a:t>
            </a:r>
            <a:r>
              <a:rPr lang="nb-NO" noProof="0" dirty="0" err="1"/>
              <a:t>skybasert</a:t>
            </a:r>
            <a:r>
              <a:rPr lang="nb-NO" noProof="0" dirty="0"/>
              <a:t> simulator for grunnleggende navigasjonstrening?</a:t>
            </a:r>
          </a:p>
          <a:p>
            <a:pPr marL="0" indent="0">
              <a:lnSpc>
                <a:spcPct val="90000"/>
              </a:lnSpc>
              <a:buNone/>
            </a:pPr>
            <a:endParaRPr lang="nb-NO" noProof="0" dirty="0"/>
          </a:p>
          <a:p>
            <a:pPr marL="0" indent="0">
              <a:lnSpc>
                <a:spcPct val="90000"/>
              </a:lnSpc>
              <a:buNone/>
            </a:pPr>
            <a:r>
              <a:rPr lang="nb-NO" noProof="0" dirty="0"/>
              <a:t>3. Hvordan kan vi designe øvelser for skybaserte simulatorer som støtter samarbeidende læring mellom studenter?</a:t>
            </a:r>
          </a:p>
          <a:p>
            <a:pPr>
              <a:lnSpc>
                <a:spcPct val="90000"/>
              </a:lnSpc>
            </a:pP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9C62-487F-4C88-BF2F-ABDE02A1A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BF64511-9B83-4D4F-9614-953D2BE1178E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312A-8302-44E7-87A1-415D68AD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EE7EF-4A8C-4A68-A24C-0FDB8309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098A13A4-088B-47D5-8471-DEDFFF3A2F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9157" r="7208"/>
          <a:stretch/>
        </p:blipFill>
        <p:spPr>
          <a:xfrm>
            <a:off x="5208693" y="1594843"/>
            <a:ext cx="4062017" cy="2279171"/>
          </a:xfr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2DCCE74-54FF-4817-B498-9D0CB00CBB77}"/>
              </a:ext>
            </a:extLst>
          </p:cNvPr>
          <p:cNvSpPr/>
          <p:nvPr/>
        </p:nvSpPr>
        <p:spPr>
          <a:xfrm>
            <a:off x="6460225" y="3220443"/>
            <a:ext cx="461181" cy="3762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D20276-1347-4FF2-9DA8-6D9B167427F1}"/>
              </a:ext>
            </a:extLst>
          </p:cNvPr>
          <p:cNvSpPr/>
          <p:nvPr/>
        </p:nvSpPr>
        <p:spPr>
          <a:xfrm>
            <a:off x="7315148" y="3220443"/>
            <a:ext cx="11682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2FC5D-4666-603F-819D-A692EB26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184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4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5356-1B80-4748-A2D3-BDD900D8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 anchor="ctr">
            <a:normAutofit/>
          </a:bodyPr>
          <a:lstStyle/>
          <a:p>
            <a:r>
              <a:rPr lang="nb-NO" dirty="0"/>
              <a:t>Forskningsdesign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A838-876F-47CA-843A-9D5EFBFCA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noProof="0" dirty="0"/>
              <a:t>Metode</a:t>
            </a:r>
          </a:p>
          <a:p>
            <a:r>
              <a:rPr lang="nb-NO" noProof="0" dirty="0"/>
              <a:t>Autentiske videoopptak av studenter som deltar i skybaserte simulatorøvelser</a:t>
            </a:r>
          </a:p>
          <a:p>
            <a:r>
              <a:rPr lang="nb-NO" noProof="0" dirty="0"/>
              <a:t>Intervjue av student etter øvelsen.</a:t>
            </a:r>
          </a:p>
          <a:p>
            <a:pPr lvl="1"/>
            <a:r>
              <a:rPr lang="nb-NO" noProof="0" dirty="0"/>
              <a:t>For denne studien ble primært intervjuene brukt.</a:t>
            </a:r>
          </a:p>
          <a:p>
            <a:pPr marL="0" indent="0">
              <a:buNone/>
            </a:pPr>
            <a:endParaRPr lang="nb-NO" noProof="0" dirty="0"/>
          </a:p>
          <a:p>
            <a:pPr marL="0" indent="0">
              <a:buNone/>
            </a:pPr>
            <a:r>
              <a:rPr lang="nb-NO" sz="1200" noProof="0" dirty="0"/>
              <a:t>(Heath 2010),(Braun &amp; Clarke, 2022</a:t>
            </a:r>
            <a:r>
              <a:rPr lang="en-GB" sz="12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3933-E3D5-4C49-B882-57060ECA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2CFDB2-C3E1-472B-A3B7-3636C25DB804}" type="datetime1">
              <a:rPr lang="nb-NO" smtClean="0"/>
              <a:t>27.11.2024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F6373-DE23-4B44-95E5-0A4AACB6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F52A8-0478-4328-A4AE-C4701946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A849AAA-B1E3-48CD-BE09-81E44739F0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9015" r="14781" b="-2"/>
          <a:stretch/>
        </p:blipFill>
        <p:spPr>
          <a:xfrm>
            <a:off x="5156110" y="165100"/>
            <a:ext cx="3829050" cy="4530585"/>
          </a:xfr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686DD-FF03-88CA-1B26-48779F800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26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79A4-9E2B-4465-8E53-14316FB4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Bachelor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nautikk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3EBAE-AC6E-4D5A-B883-51255B2F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06" y="4834789"/>
            <a:ext cx="1654282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01A5415-4FEC-4CD6-B1E3-668A81E60375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EE207-3E57-4BD8-8607-12713E10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488" y="4834789"/>
            <a:ext cx="2895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Cloud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E8778-75D7-4ED6-8A6E-111E9771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560" y="4834789"/>
            <a:ext cx="2133600" cy="1596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385D78-4187-AD4C-B928-A8579EE9A756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383F7-D293-472F-8FB9-8C23EA7A7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4346697" cy="285015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noProof="0" dirty="0"/>
              <a:t>Videodata ble samlet inn i faget Navigasjon 1 hvor </a:t>
            </a:r>
            <a:r>
              <a:rPr lang="nb-NO" dirty="0"/>
              <a:t>desktop-simulator er obligatorisk.</a:t>
            </a:r>
            <a:endParaRPr lang="nb-NO" i="0" noProof="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endParaRPr lang="nb-NO" noProof="0" dirty="0"/>
          </a:p>
          <a:p>
            <a:pPr marL="0" indent="0">
              <a:lnSpc>
                <a:spcPct val="90000"/>
              </a:lnSpc>
              <a:buNone/>
            </a:pPr>
            <a:r>
              <a:rPr lang="nb-NO" noProof="0" dirty="0"/>
              <a:t>Læringsutbyttet er basert på følgende: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noProof="0" dirty="0"/>
              <a:t>Kunnskap om prinsippene for kystnavigasjon.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b="0" i="0" noProof="0" dirty="0">
                <a:effectLst/>
              </a:rPr>
              <a:t>Kunnskap om radarteori og prinsippene i radarplotting.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b="0" i="0" noProof="0" dirty="0">
                <a:effectLst/>
              </a:rPr>
              <a:t>Studentene kan demonstrere grunnleggende ferdigheter i korrekt bruk av instrumenter.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92977-D38E-4E17-8E5C-0523D8773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70" y="2014181"/>
            <a:ext cx="3944079" cy="201147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40500-9140-4E68-7C78-B77971337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26" y="4693598"/>
            <a:ext cx="1196444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49661"/>
      </p:ext>
    </p:extLst>
  </p:cSld>
  <p:clrMapOvr>
    <a:masterClrMapping/>
  </p:clrMapOvr>
</p:sld>
</file>

<file path=ppt/theme/theme1.xml><?xml version="1.0" encoding="utf-8"?>
<a:theme xmlns:a="http://schemas.openxmlformats.org/drawingml/2006/main" name="USN Bokmål">
  <a:themeElements>
    <a:clrScheme name="Custom 39">
      <a:dk1>
        <a:srgbClr val="252525"/>
      </a:dk1>
      <a:lt1>
        <a:sysClr val="window" lastClr="FFFFFF"/>
      </a:lt1>
      <a:dk2>
        <a:srgbClr val="7E9492"/>
      </a:dk2>
      <a:lt2>
        <a:srgbClr val="D6E0E3"/>
      </a:lt2>
      <a:accent1>
        <a:srgbClr val="4B4CAD"/>
      </a:accent1>
      <a:accent2>
        <a:srgbClr val="3BAFA2"/>
      </a:accent2>
      <a:accent3>
        <a:srgbClr val="00978A"/>
      </a:accent3>
      <a:accent4>
        <a:srgbClr val="FFD240"/>
      </a:accent4>
      <a:accent5>
        <a:srgbClr val="D64349"/>
      </a:accent5>
      <a:accent6>
        <a:srgbClr val="27B2D0"/>
      </a:accent6>
      <a:hlink>
        <a:srgbClr val="005B9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USN bokmal" id="{BFEB1E12-50C2-D74A-9CFB-490E06D91089}" vid="{5D950932-6603-8F4B-B4DB-3990D9F4E6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PPmalbokmål (1)</Template>
  <TotalTime>5457</TotalTime>
  <Words>2051</Words>
  <Application>Microsoft Office PowerPoint</Application>
  <PresentationFormat>Skjermfremvisning (16:9)</PresentationFormat>
  <Paragraphs>226</Paragraphs>
  <Slides>22</Slides>
  <Notes>17</Notes>
  <HiddenSlides>1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.AppleSystemUIFont</vt:lpstr>
      <vt:lpstr>Arial</vt:lpstr>
      <vt:lpstr>Calibri</vt:lpstr>
      <vt:lpstr>Calibri Light</vt:lpstr>
      <vt:lpstr>Times New Roman</vt:lpstr>
      <vt:lpstr>USN Bokmål</vt:lpstr>
      <vt:lpstr>PowerPoint-presentasjon</vt:lpstr>
      <vt:lpstr>Maritime studenters bruk og perspektiv på skybaserte desktop-simulatorer.</vt:lpstr>
      <vt:lpstr>Bakgrunn</vt:lpstr>
      <vt:lpstr>Simulatorer  </vt:lpstr>
      <vt:lpstr>Maritime Skybaserte simulatorer</vt:lpstr>
      <vt:lpstr>På hvilke måter kan skybaserte simulatorer brukes i maritim høyere utdanning? </vt:lpstr>
      <vt:lpstr>Forskningsspørsmål:</vt:lpstr>
      <vt:lpstr>Forskningsdesign</vt:lpstr>
      <vt:lpstr>Bachelor i nautikk</vt:lpstr>
      <vt:lpstr>Data innsamling</vt:lpstr>
      <vt:lpstr>Resultater: 1. års studentenes perspektiver </vt:lpstr>
      <vt:lpstr>Resultater: 1. års studentenes perspektiver</vt:lpstr>
      <vt:lpstr>Resultater: 1. års studentenes perspektiver</vt:lpstr>
      <vt:lpstr>Resultater: 1. års studentenes perspektiver</vt:lpstr>
      <vt:lpstr>Resultater: 1. års studentenes perspektiver</vt:lpstr>
      <vt:lpstr>Resultater: 3. års studentenes perspektiver</vt:lpstr>
      <vt:lpstr>Resultater: 3. års studentenes perspektiver</vt:lpstr>
      <vt:lpstr>Conclusion and future research</vt:lpstr>
      <vt:lpstr>PowerPoint-presentasjon</vt:lpstr>
      <vt:lpstr>References</vt:lpstr>
      <vt:lpstr>Thank you</vt:lpstr>
      <vt:lpstr>Our personal opinions</vt:lpstr>
    </vt:vector>
  </TitlesOfParts>
  <Company>HBV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Bruk av presentasjonsmal</dc:title>
  <dc:creator>William.Gyldensten@usn.no</dc:creator>
  <cp:lastModifiedBy>Øyvind Ustad Andersen</cp:lastModifiedBy>
  <cp:revision>126</cp:revision>
  <cp:lastPrinted>2015-12-11T15:19:02Z</cp:lastPrinted>
  <dcterms:created xsi:type="dcterms:W3CDTF">2018-10-16T12:40:53Z</dcterms:created>
  <dcterms:modified xsi:type="dcterms:W3CDTF">2024-11-27T12:40:28Z</dcterms:modified>
</cp:coreProperties>
</file>